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media/image6.jpg" ContentType="image/jpg"/>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media/image68.jpg" ContentType="image/jpg"/>
  <Override PartName="/ppt/media/image72.jpg" ContentType="image/jpg"/>
  <Override PartName="/ppt/media/image74.jpg" ContentType="image/jpg"/>
  <Override PartName="/ppt/media/image75.jpg" ContentType="image/jpg"/>
  <Override PartName="/ppt/media/image76.jpg" ContentType="image/jpg"/>
  <Override PartName="/ppt/media/image77.jpg" ContentType="image/jpg"/>
  <Override PartName="/ppt/media/image79.jpg" ContentType="image/jpg"/>
  <Override PartName="/ppt/media/image81.jpg" ContentType="image/jpg"/>
  <Override PartName="/ppt/media/image86.jpg" ContentType="image/jpg"/>
  <Override PartName="/ppt/media/image87.jpg" ContentType="image/jpg"/>
  <Override PartName="/ppt/media/image89.jpg" ContentType="image/jpg"/>
  <Override PartName="/ppt/media/image95.jpg" ContentType="image/jpg"/>
  <Override PartName="/ppt/media/image97.jpg" ContentType="image/jpg"/>
  <Override PartName="/ppt/media/image98.jpg" ContentType="image/jpg"/>
  <Override PartName="/ppt/media/image99.jpg" ContentType="image/jpg"/>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media/image108.jpg" ContentType="image/jpg"/>
  <Override PartName="/ppt/media/image109.jpg" ContentType="image/jpg"/>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media/image128.jpg" ContentType="image/jpg"/>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81" r:id="rId2"/>
    <p:sldMasterId id="2147483687" r:id="rId3"/>
  </p:sldMasterIdLst>
  <p:notesMasterIdLst>
    <p:notesMasterId r:id="rId79"/>
  </p:notesMasterIdLst>
  <p:handoutMasterIdLst>
    <p:handoutMasterId r:id="rId80"/>
  </p:handoutMasterIdLst>
  <p:sldIdLst>
    <p:sldId id="259" r:id="rId4"/>
    <p:sldId id="11713" r:id="rId5"/>
    <p:sldId id="11683" r:id="rId6"/>
    <p:sldId id="11682" r:id="rId7"/>
    <p:sldId id="11669" r:id="rId8"/>
    <p:sldId id="11684" r:id="rId9"/>
    <p:sldId id="11686" r:id="rId10"/>
    <p:sldId id="11692" r:id="rId11"/>
    <p:sldId id="11693" r:id="rId12"/>
    <p:sldId id="1416" r:id="rId13"/>
    <p:sldId id="11671" r:id="rId14"/>
    <p:sldId id="11685" r:id="rId15"/>
    <p:sldId id="11709" r:id="rId16"/>
    <p:sldId id="11687" r:id="rId17"/>
    <p:sldId id="11711" r:id="rId18"/>
    <p:sldId id="11712" r:id="rId19"/>
    <p:sldId id="11688" r:id="rId20"/>
    <p:sldId id="11690" r:id="rId21"/>
    <p:sldId id="11691" r:id="rId22"/>
    <p:sldId id="11667" r:id="rId23"/>
    <p:sldId id="11694" r:id="rId24"/>
    <p:sldId id="11700" r:id="rId25"/>
    <p:sldId id="11672" r:id="rId26"/>
    <p:sldId id="265" r:id="rId27"/>
    <p:sldId id="266" r:id="rId28"/>
    <p:sldId id="267" r:id="rId29"/>
    <p:sldId id="268" r:id="rId30"/>
    <p:sldId id="269" r:id="rId31"/>
    <p:sldId id="270" r:id="rId32"/>
    <p:sldId id="271" r:id="rId33"/>
    <p:sldId id="272" r:id="rId34"/>
    <p:sldId id="273" r:id="rId35"/>
    <p:sldId id="274" r:id="rId36"/>
    <p:sldId id="11695" r:id="rId37"/>
    <p:sldId id="11696" r:id="rId38"/>
    <p:sldId id="11697" r:id="rId39"/>
    <p:sldId id="11698" r:id="rId40"/>
    <p:sldId id="11673" r:id="rId41"/>
    <p:sldId id="11668" r:id="rId42"/>
    <p:sldId id="11674" r:id="rId43"/>
    <p:sldId id="11675" r:id="rId44"/>
    <p:sldId id="277" r:id="rId45"/>
    <p:sldId id="11676" r:id="rId46"/>
    <p:sldId id="11677" r:id="rId47"/>
    <p:sldId id="11678" r:id="rId48"/>
    <p:sldId id="11679" r:id="rId49"/>
    <p:sldId id="11703" r:id="rId50"/>
    <p:sldId id="11704" r:id="rId51"/>
    <p:sldId id="11680" r:id="rId52"/>
    <p:sldId id="11701" r:id="rId53"/>
    <p:sldId id="11702" r:id="rId54"/>
    <p:sldId id="11710" r:id="rId55"/>
    <p:sldId id="2437" r:id="rId56"/>
    <p:sldId id="2076137799" r:id="rId57"/>
    <p:sldId id="2076137796" r:id="rId58"/>
    <p:sldId id="1817" r:id="rId59"/>
    <p:sldId id="2076137797" r:id="rId60"/>
    <p:sldId id="1830" r:id="rId61"/>
    <p:sldId id="1850" r:id="rId62"/>
    <p:sldId id="1835" r:id="rId63"/>
    <p:sldId id="2438" r:id="rId64"/>
    <p:sldId id="2076137798" r:id="rId65"/>
    <p:sldId id="2436" r:id="rId66"/>
    <p:sldId id="11699" r:id="rId67"/>
    <p:sldId id="278" r:id="rId68"/>
    <p:sldId id="279" r:id="rId69"/>
    <p:sldId id="11708" r:id="rId70"/>
    <p:sldId id="11689" r:id="rId71"/>
    <p:sldId id="11707" r:id="rId72"/>
    <p:sldId id="11706" r:id="rId73"/>
    <p:sldId id="2439" r:id="rId74"/>
    <p:sldId id="2076137795" r:id="rId75"/>
    <p:sldId id="2076137792" r:id="rId76"/>
    <p:sldId id="11705" r:id="rId77"/>
    <p:sldId id="1760" r:id="rId7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2454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465" autoAdjust="0"/>
    <p:restoredTop sz="95220" autoAdjust="0"/>
  </p:normalViewPr>
  <p:slideViewPr>
    <p:cSldViewPr snapToGrid="0">
      <p:cViewPr varScale="1">
        <p:scale>
          <a:sx n="82" d="100"/>
          <a:sy n="82" d="100"/>
        </p:scale>
        <p:origin x="624" y="53"/>
      </p:cViewPr>
      <p:guideLst/>
    </p:cSldViewPr>
  </p:slideViewPr>
  <p:notesTextViewPr>
    <p:cViewPr>
      <p:scale>
        <a:sx n="1" d="1"/>
        <a:sy n="1" d="1"/>
      </p:scale>
      <p:origin x="0" y="0"/>
    </p:cViewPr>
  </p:notesTextViewPr>
  <p:notesViewPr>
    <p:cSldViewPr snapToGrid="0">
      <p:cViewPr varScale="1">
        <p:scale>
          <a:sx n="48" d="100"/>
          <a:sy n="48" d="100"/>
        </p:scale>
        <p:origin x="2752" y="2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slide" Target="slides/slide60.xml"/><Relationship Id="rId68" Type="http://schemas.openxmlformats.org/officeDocument/2006/relationships/slide" Target="slides/slide65.xml"/><Relationship Id="rId76" Type="http://schemas.openxmlformats.org/officeDocument/2006/relationships/slide" Target="slides/slide73.xml"/><Relationship Id="rId84" Type="http://schemas.openxmlformats.org/officeDocument/2006/relationships/tableStyles" Target="tableStyles.xml"/><Relationship Id="rId7" Type="http://schemas.openxmlformats.org/officeDocument/2006/relationships/slide" Target="slides/slide4.xml"/><Relationship Id="rId71" Type="http://schemas.openxmlformats.org/officeDocument/2006/relationships/slide" Target="slides/slide68.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slide" Target="slides/slide63.xml"/><Relationship Id="rId74" Type="http://schemas.openxmlformats.org/officeDocument/2006/relationships/slide" Target="slides/slide71.xml"/><Relationship Id="rId79" Type="http://schemas.openxmlformats.org/officeDocument/2006/relationships/notesMaster" Target="notesMasters/notesMaster1.xml"/><Relationship Id="rId5" Type="http://schemas.openxmlformats.org/officeDocument/2006/relationships/slide" Target="slides/slide2.xml"/><Relationship Id="rId61" Type="http://schemas.openxmlformats.org/officeDocument/2006/relationships/slide" Target="slides/slide58.xml"/><Relationship Id="rId82" Type="http://schemas.openxmlformats.org/officeDocument/2006/relationships/viewProps" Target="viewProp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77" Type="http://schemas.openxmlformats.org/officeDocument/2006/relationships/slide" Target="slides/slide74.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80" Type="http://schemas.openxmlformats.org/officeDocument/2006/relationships/handoutMaster" Target="handoutMasters/handoutMaster1.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248F90D-A668-45F9-B405-84A5B7BD381A}"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9B0F8AF6-8C51-46FB-9C8F-72AFA8AA7616}">
      <dgm:prSet phldrT="[Text]"/>
      <dgm:spPr>
        <a:ln>
          <a:noFill/>
        </a:ln>
      </dgm:spPr>
      <dgm:t>
        <a:bodyPr/>
        <a:lstStyle/>
        <a:p>
          <a:r>
            <a:rPr lang="en-US" dirty="0"/>
            <a:t>Time</a:t>
          </a:r>
        </a:p>
      </dgm:t>
    </dgm:pt>
    <dgm:pt modelId="{7E9435B5-169B-4DAF-BECF-35B3B2D60AE6}" type="parTrans" cxnId="{A310DFFA-AE66-4556-83BD-563641AB5462}">
      <dgm:prSet/>
      <dgm:spPr/>
      <dgm:t>
        <a:bodyPr/>
        <a:lstStyle/>
        <a:p>
          <a:endParaRPr lang="en-US"/>
        </a:p>
      </dgm:t>
    </dgm:pt>
    <dgm:pt modelId="{5F797C3A-8EA0-482B-AF0C-31D3C3DE67E9}" type="sibTrans" cxnId="{A310DFFA-AE66-4556-83BD-563641AB5462}">
      <dgm:prSet/>
      <dgm:spPr/>
      <dgm:t>
        <a:bodyPr/>
        <a:lstStyle/>
        <a:p>
          <a:endParaRPr lang="en-US"/>
        </a:p>
      </dgm:t>
    </dgm:pt>
    <dgm:pt modelId="{1A7E014C-D612-4437-93A3-FA7CCB8A1240}">
      <dgm:prSet phldrT="[Text]"/>
      <dgm:spPr>
        <a:ln>
          <a:noFill/>
        </a:ln>
      </dgm:spPr>
      <dgm:t>
        <a:bodyPr/>
        <a:lstStyle/>
        <a:p>
          <a:r>
            <a:rPr lang="en-US" dirty="0"/>
            <a:t>Resources</a:t>
          </a:r>
        </a:p>
      </dgm:t>
    </dgm:pt>
    <dgm:pt modelId="{1D5A1239-346F-4671-8EAC-A7DFC9AC8317}" type="parTrans" cxnId="{1C12FADC-72DC-416D-9EE6-601940C98A8D}">
      <dgm:prSet/>
      <dgm:spPr/>
      <dgm:t>
        <a:bodyPr/>
        <a:lstStyle/>
        <a:p>
          <a:endParaRPr lang="en-US"/>
        </a:p>
      </dgm:t>
    </dgm:pt>
    <dgm:pt modelId="{46B41E4B-2835-4C2C-8DCC-A577A75CAB28}" type="sibTrans" cxnId="{1C12FADC-72DC-416D-9EE6-601940C98A8D}">
      <dgm:prSet/>
      <dgm:spPr/>
      <dgm:t>
        <a:bodyPr/>
        <a:lstStyle/>
        <a:p>
          <a:endParaRPr lang="en-US"/>
        </a:p>
      </dgm:t>
    </dgm:pt>
    <dgm:pt modelId="{33FDAD6C-2B73-4F66-94DF-E77CE8457C16}">
      <dgm:prSet phldrT="[Text]"/>
      <dgm:spPr>
        <a:ln>
          <a:noFill/>
        </a:ln>
      </dgm:spPr>
      <dgm:t>
        <a:bodyPr/>
        <a:lstStyle/>
        <a:p>
          <a:r>
            <a:rPr lang="en-US" dirty="0"/>
            <a:t>Price</a:t>
          </a:r>
        </a:p>
      </dgm:t>
    </dgm:pt>
    <dgm:pt modelId="{03BB2756-EFD5-452E-8199-635CC84B7204}" type="parTrans" cxnId="{3FC1F65D-B1CF-4473-A705-15D764F94BC6}">
      <dgm:prSet/>
      <dgm:spPr/>
      <dgm:t>
        <a:bodyPr/>
        <a:lstStyle/>
        <a:p>
          <a:endParaRPr lang="en-US"/>
        </a:p>
      </dgm:t>
    </dgm:pt>
    <dgm:pt modelId="{25A55B0A-5B79-4F00-BA45-F3C52277FEF0}" type="sibTrans" cxnId="{3FC1F65D-B1CF-4473-A705-15D764F94BC6}">
      <dgm:prSet/>
      <dgm:spPr/>
      <dgm:t>
        <a:bodyPr/>
        <a:lstStyle/>
        <a:p>
          <a:endParaRPr lang="en-US"/>
        </a:p>
      </dgm:t>
    </dgm:pt>
    <dgm:pt modelId="{F7B8A712-1E00-45C9-9C7B-2CEFE75A27BC}">
      <dgm:prSet phldrT="[Text]"/>
      <dgm:spPr>
        <a:ln>
          <a:noFill/>
        </a:ln>
      </dgm:spPr>
      <dgm:t>
        <a:bodyPr/>
        <a:lstStyle/>
        <a:p>
          <a:r>
            <a:rPr lang="en-US" dirty="0"/>
            <a:t>Data</a:t>
          </a:r>
        </a:p>
      </dgm:t>
    </dgm:pt>
    <dgm:pt modelId="{C3377455-075A-4E49-AEB9-1E3C88160DDF}" type="parTrans" cxnId="{A654EE70-D16C-4816-B19C-FE50BB14F5C2}">
      <dgm:prSet/>
      <dgm:spPr/>
      <dgm:t>
        <a:bodyPr/>
        <a:lstStyle/>
        <a:p>
          <a:endParaRPr lang="en-US"/>
        </a:p>
      </dgm:t>
    </dgm:pt>
    <dgm:pt modelId="{F045C866-3C7F-4794-94DD-83A956603115}" type="sibTrans" cxnId="{A654EE70-D16C-4816-B19C-FE50BB14F5C2}">
      <dgm:prSet/>
      <dgm:spPr/>
      <dgm:t>
        <a:bodyPr/>
        <a:lstStyle/>
        <a:p>
          <a:endParaRPr lang="en-US"/>
        </a:p>
      </dgm:t>
    </dgm:pt>
    <dgm:pt modelId="{4B38123A-B052-4B0E-9B59-319240778E33}">
      <dgm:prSet phldrT="[Text]"/>
      <dgm:spPr>
        <a:ln>
          <a:noFill/>
        </a:ln>
      </dgm:spPr>
      <dgm:t>
        <a:bodyPr/>
        <a:lstStyle/>
        <a:p>
          <a:r>
            <a:rPr lang="en-US" dirty="0"/>
            <a:t>Maintenance</a:t>
          </a:r>
        </a:p>
      </dgm:t>
    </dgm:pt>
    <dgm:pt modelId="{1F795697-765B-4C58-B568-9D174491DC2B}" type="parTrans" cxnId="{C5F93BB4-3F79-40E4-9333-14F0BE2916B3}">
      <dgm:prSet/>
      <dgm:spPr/>
      <dgm:t>
        <a:bodyPr/>
        <a:lstStyle/>
        <a:p>
          <a:endParaRPr lang="en-US"/>
        </a:p>
      </dgm:t>
    </dgm:pt>
    <dgm:pt modelId="{CF4825E9-F9C4-440D-8D64-3364F6AD39C1}" type="sibTrans" cxnId="{C5F93BB4-3F79-40E4-9333-14F0BE2916B3}">
      <dgm:prSet/>
      <dgm:spPr/>
      <dgm:t>
        <a:bodyPr/>
        <a:lstStyle/>
        <a:p>
          <a:endParaRPr lang="en-US"/>
        </a:p>
      </dgm:t>
    </dgm:pt>
    <dgm:pt modelId="{362F88A3-603E-4612-8446-13FD52055A2F}" type="pres">
      <dgm:prSet presAssocID="{9248F90D-A668-45F9-B405-84A5B7BD381A}" presName="Name0" presStyleCnt="0">
        <dgm:presLayoutVars>
          <dgm:chMax val="11"/>
          <dgm:chPref val="11"/>
          <dgm:dir/>
          <dgm:resizeHandles/>
        </dgm:presLayoutVars>
      </dgm:prSet>
      <dgm:spPr/>
    </dgm:pt>
    <dgm:pt modelId="{5998D4AA-7038-48E8-BB2A-A0B06DAFB2E2}" type="pres">
      <dgm:prSet presAssocID="{4B38123A-B052-4B0E-9B59-319240778E33}" presName="Accent5" presStyleCnt="0"/>
      <dgm:spPr/>
    </dgm:pt>
    <dgm:pt modelId="{B7376E8C-7E7D-47B0-8F11-676B5BB6D2EA}" type="pres">
      <dgm:prSet presAssocID="{4B38123A-B052-4B0E-9B59-319240778E33}" presName="Accent" presStyleLbl="node1" presStyleIdx="0" presStyleCnt="5"/>
      <dgm:spPr>
        <a:xfrm>
          <a:off x="9153640" y="701981"/>
          <a:ext cx="1859571" cy="1859876"/>
        </a:xfrm>
        <a:prstGeom prst="ellipse">
          <a:avLst/>
        </a:prstGeom>
        <a:solidFill>
          <a:srgbClr val="124548"/>
        </a:solidFill>
        <a:ln w="12700" cap="flat" cmpd="sng" algn="ctr">
          <a:solidFill>
            <a:prstClr val="white">
              <a:hueOff val="0"/>
              <a:satOff val="0"/>
              <a:lumOff val="0"/>
              <a:alphaOff val="0"/>
            </a:prstClr>
          </a:solidFill>
          <a:prstDash val="solid"/>
          <a:miter lim="800000"/>
        </a:ln>
        <a:effectLst/>
      </dgm:spPr>
    </dgm:pt>
    <dgm:pt modelId="{6C0D6E17-2514-48A2-A4A8-12AF2F2DE9F5}" type="pres">
      <dgm:prSet presAssocID="{4B38123A-B052-4B0E-9B59-319240778E33}" presName="ParentBackground5" presStyleCnt="0"/>
      <dgm:spPr/>
    </dgm:pt>
    <dgm:pt modelId="{BCC3F3FF-56C8-4AF8-AE7B-69804C910E0D}" type="pres">
      <dgm:prSet presAssocID="{4B38123A-B052-4B0E-9B59-319240778E33}" presName="ParentBackground" presStyleLbl="fgAcc1" presStyleIdx="0" presStyleCnt="5"/>
      <dgm:spPr/>
    </dgm:pt>
    <dgm:pt modelId="{7BF0AD3E-811A-45E1-8E26-81ABB146C184}" type="pres">
      <dgm:prSet presAssocID="{4B38123A-B052-4B0E-9B59-319240778E33}" presName="Parent5" presStyleLbl="revTx" presStyleIdx="0" presStyleCnt="0">
        <dgm:presLayoutVars>
          <dgm:chMax val="1"/>
          <dgm:chPref val="1"/>
          <dgm:bulletEnabled val="1"/>
        </dgm:presLayoutVars>
      </dgm:prSet>
      <dgm:spPr/>
    </dgm:pt>
    <dgm:pt modelId="{30B94B7A-C368-40CC-98C5-6A7BA01765EB}" type="pres">
      <dgm:prSet presAssocID="{F7B8A712-1E00-45C9-9C7B-2CEFE75A27BC}" presName="Accent4" presStyleCnt="0"/>
      <dgm:spPr/>
    </dgm:pt>
    <dgm:pt modelId="{43FFC5F6-CF74-44EF-9F07-B7D2F3186D34}" type="pres">
      <dgm:prSet presAssocID="{F7B8A712-1E00-45C9-9C7B-2CEFE75A27BC}" presName="Accent" presStyleLbl="node1" presStyleIdx="1" presStyleCnt="5"/>
      <dgm:spPr>
        <a:xfrm rot="2700000">
          <a:off x="7230838" y="702078"/>
          <a:ext cx="1859356" cy="1859356"/>
        </a:xfrm>
        <a:prstGeom prst="teardrop">
          <a:avLst>
            <a:gd name="adj" fmla="val 100000"/>
          </a:avLst>
        </a:prstGeom>
        <a:solidFill>
          <a:srgbClr val="124548"/>
        </a:solidFill>
        <a:ln w="12700" cap="flat" cmpd="sng" algn="ctr">
          <a:solidFill>
            <a:prstClr val="white">
              <a:hueOff val="0"/>
              <a:satOff val="0"/>
              <a:lumOff val="0"/>
              <a:alphaOff val="0"/>
            </a:prstClr>
          </a:solidFill>
          <a:prstDash val="solid"/>
          <a:miter lim="800000"/>
        </a:ln>
        <a:effectLst/>
      </dgm:spPr>
    </dgm:pt>
    <dgm:pt modelId="{BF99C5EA-59A7-44DF-9CB3-917C41D36BB7}" type="pres">
      <dgm:prSet presAssocID="{F7B8A712-1E00-45C9-9C7B-2CEFE75A27BC}" presName="ParentBackground4" presStyleCnt="0"/>
      <dgm:spPr/>
    </dgm:pt>
    <dgm:pt modelId="{9E594069-B8D6-4718-BE17-E17DD4A29607}" type="pres">
      <dgm:prSet presAssocID="{F7B8A712-1E00-45C9-9C7B-2CEFE75A27BC}" presName="ParentBackground" presStyleLbl="fgAcc1" presStyleIdx="1" presStyleCnt="5"/>
      <dgm:spPr/>
    </dgm:pt>
    <dgm:pt modelId="{EB5698B4-D078-4DF1-B8EE-95A96DE3C32C}" type="pres">
      <dgm:prSet presAssocID="{F7B8A712-1E00-45C9-9C7B-2CEFE75A27BC}" presName="Parent4" presStyleLbl="revTx" presStyleIdx="0" presStyleCnt="0">
        <dgm:presLayoutVars>
          <dgm:chMax val="1"/>
          <dgm:chPref val="1"/>
          <dgm:bulletEnabled val="1"/>
        </dgm:presLayoutVars>
      </dgm:prSet>
      <dgm:spPr/>
    </dgm:pt>
    <dgm:pt modelId="{9BADC801-C878-4D0A-87E1-6A1232FC86E8}" type="pres">
      <dgm:prSet presAssocID="{33FDAD6C-2B73-4F66-94DF-E77CE8457C16}" presName="Accent3" presStyleCnt="0"/>
      <dgm:spPr/>
    </dgm:pt>
    <dgm:pt modelId="{EE81E49E-E3D2-4977-95A7-EB0EC6C3DFFE}" type="pres">
      <dgm:prSet presAssocID="{33FDAD6C-2B73-4F66-94DF-E77CE8457C16}" presName="Accent" presStyleLbl="node1" presStyleIdx="2" presStyleCnt="5"/>
      <dgm:spPr>
        <a:xfrm rot="2700000">
          <a:off x="5309907" y="702078"/>
          <a:ext cx="1859356" cy="1859356"/>
        </a:xfrm>
        <a:prstGeom prst="teardrop">
          <a:avLst>
            <a:gd name="adj" fmla="val 100000"/>
          </a:avLst>
        </a:prstGeom>
        <a:solidFill>
          <a:srgbClr val="124548"/>
        </a:solidFill>
        <a:ln w="12700" cap="flat" cmpd="sng" algn="ctr">
          <a:solidFill>
            <a:prstClr val="white">
              <a:hueOff val="0"/>
              <a:satOff val="0"/>
              <a:lumOff val="0"/>
              <a:alphaOff val="0"/>
            </a:prstClr>
          </a:solidFill>
          <a:prstDash val="solid"/>
          <a:miter lim="800000"/>
        </a:ln>
        <a:effectLst/>
      </dgm:spPr>
    </dgm:pt>
    <dgm:pt modelId="{A99A30FC-074D-4C9A-8CFB-9968E62BB149}" type="pres">
      <dgm:prSet presAssocID="{33FDAD6C-2B73-4F66-94DF-E77CE8457C16}" presName="ParentBackground3" presStyleCnt="0"/>
      <dgm:spPr/>
    </dgm:pt>
    <dgm:pt modelId="{5A1FA031-07B5-4F83-8F96-79E3480793B6}" type="pres">
      <dgm:prSet presAssocID="{33FDAD6C-2B73-4F66-94DF-E77CE8457C16}" presName="ParentBackground" presStyleLbl="fgAcc1" presStyleIdx="2" presStyleCnt="5"/>
      <dgm:spPr/>
    </dgm:pt>
    <dgm:pt modelId="{24036FB1-8382-4616-9A6A-9F8E9808D945}" type="pres">
      <dgm:prSet presAssocID="{33FDAD6C-2B73-4F66-94DF-E77CE8457C16}" presName="Parent3" presStyleLbl="revTx" presStyleIdx="0" presStyleCnt="0">
        <dgm:presLayoutVars>
          <dgm:chMax val="1"/>
          <dgm:chPref val="1"/>
          <dgm:bulletEnabled val="1"/>
        </dgm:presLayoutVars>
      </dgm:prSet>
      <dgm:spPr/>
    </dgm:pt>
    <dgm:pt modelId="{F2117BD3-F8C6-4F12-A7AB-CEC8B2C0FD56}" type="pres">
      <dgm:prSet presAssocID="{1A7E014C-D612-4437-93A3-FA7CCB8A1240}" presName="Accent2" presStyleCnt="0"/>
      <dgm:spPr/>
    </dgm:pt>
    <dgm:pt modelId="{8E0BEC49-26B5-452A-AF68-89310487AB8F}" type="pres">
      <dgm:prSet presAssocID="{1A7E014C-D612-4437-93A3-FA7CCB8A1240}" presName="Accent" presStyleLbl="node1" presStyleIdx="3" presStyleCnt="5"/>
      <dgm:spPr>
        <a:xfrm rot="2700000">
          <a:off x="3387987" y="702078"/>
          <a:ext cx="1859356" cy="1859356"/>
        </a:xfrm>
        <a:prstGeom prst="teardrop">
          <a:avLst>
            <a:gd name="adj" fmla="val 100000"/>
          </a:avLst>
        </a:prstGeom>
        <a:solidFill>
          <a:srgbClr val="124548"/>
        </a:solidFill>
        <a:ln w="12700" cap="flat" cmpd="sng" algn="ctr">
          <a:solidFill>
            <a:prstClr val="white">
              <a:hueOff val="0"/>
              <a:satOff val="0"/>
              <a:lumOff val="0"/>
              <a:alphaOff val="0"/>
            </a:prstClr>
          </a:solidFill>
          <a:prstDash val="solid"/>
          <a:miter lim="800000"/>
        </a:ln>
        <a:effectLst/>
      </dgm:spPr>
    </dgm:pt>
    <dgm:pt modelId="{317DC8B2-0E0A-49CC-9886-0807B5B123D0}" type="pres">
      <dgm:prSet presAssocID="{1A7E014C-D612-4437-93A3-FA7CCB8A1240}" presName="ParentBackground2" presStyleCnt="0"/>
      <dgm:spPr/>
    </dgm:pt>
    <dgm:pt modelId="{94EB7DF9-4CCB-4B78-8D1E-D9032D7553EB}" type="pres">
      <dgm:prSet presAssocID="{1A7E014C-D612-4437-93A3-FA7CCB8A1240}" presName="ParentBackground" presStyleLbl="fgAcc1" presStyleIdx="3" presStyleCnt="5"/>
      <dgm:spPr/>
    </dgm:pt>
    <dgm:pt modelId="{229D7A12-61FA-4549-B0D6-AA114CAAFF33}" type="pres">
      <dgm:prSet presAssocID="{1A7E014C-D612-4437-93A3-FA7CCB8A1240}" presName="Parent2" presStyleLbl="revTx" presStyleIdx="0" presStyleCnt="0">
        <dgm:presLayoutVars>
          <dgm:chMax val="1"/>
          <dgm:chPref val="1"/>
          <dgm:bulletEnabled val="1"/>
        </dgm:presLayoutVars>
      </dgm:prSet>
      <dgm:spPr/>
    </dgm:pt>
    <dgm:pt modelId="{C0D2B0DD-9745-404C-AD4E-334EE26160B9}" type="pres">
      <dgm:prSet presAssocID="{9B0F8AF6-8C51-46FB-9C8F-72AFA8AA7616}" presName="Accent1" presStyleCnt="0"/>
      <dgm:spPr/>
    </dgm:pt>
    <dgm:pt modelId="{EB7CFF83-359C-4AE6-87BE-FF43DF04D97A}" type="pres">
      <dgm:prSet presAssocID="{9B0F8AF6-8C51-46FB-9C8F-72AFA8AA7616}" presName="Accent" presStyleLbl="node1" presStyleIdx="4" presStyleCnt="5"/>
      <dgm:spPr>
        <a:solidFill>
          <a:srgbClr val="124548"/>
        </a:solidFill>
      </dgm:spPr>
    </dgm:pt>
    <dgm:pt modelId="{2976335C-7B23-462C-88A2-DECD8D91B9A4}" type="pres">
      <dgm:prSet presAssocID="{9B0F8AF6-8C51-46FB-9C8F-72AFA8AA7616}" presName="ParentBackground1" presStyleCnt="0"/>
      <dgm:spPr/>
    </dgm:pt>
    <dgm:pt modelId="{B3444074-E43D-490F-8DED-3DD80A9147DF}" type="pres">
      <dgm:prSet presAssocID="{9B0F8AF6-8C51-46FB-9C8F-72AFA8AA7616}" presName="ParentBackground" presStyleLbl="fgAcc1" presStyleIdx="4" presStyleCnt="5"/>
      <dgm:spPr/>
    </dgm:pt>
    <dgm:pt modelId="{6F01B158-335D-4E61-980F-A687F84F58B1}" type="pres">
      <dgm:prSet presAssocID="{9B0F8AF6-8C51-46FB-9C8F-72AFA8AA7616}" presName="Parent1" presStyleLbl="revTx" presStyleIdx="0" presStyleCnt="0">
        <dgm:presLayoutVars>
          <dgm:chMax val="1"/>
          <dgm:chPref val="1"/>
          <dgm:bulletEnabled val="1"/>
        </dgm:presLayoutVars>
      </dgm:prSet>
      <dgm:spPr/>
    </dgm:pt>
  </dgm:ptLst>
  <dgm:cxnLst>
    <dgm:cxn modelId="{E47D970C-6E46-4C59-BAA2-41AC5E90A680}" type="presOf" srcId="{4B38123A-B052-4B0E-9B59-319240778E33}" destId="{BCC3F3FF-56C8-4AF8-AE7B-69804C910E0D}" srcOrd="0" destOrd="0" presId="urn:microsoft.com/office/officeart/2011/layout/CircleProcess"/>
    <dgm:cxn modelId="{4751802C-5130-490F-9F70-2E2D801A0A5B}" type="presOf" srcId="{F7B8A712-1E00-45C9-9C7B-2CEFE75A27BC}" destId="{9E594069-B8D6-4718-BE17-E17DD4A29607}" srcOrd="0" destOrd="0" presId="urn:microsoft.com/office/officeart/2011/layout/CircleProcess"/>
    <dgm:cxn modelId="{4194485D-D4A4-462B-8D05-B8E0E0C9D03B}" type="presOf" srcId="{33FDAD6C-2B73-4F66-94DF-E77CE8457C16}" destId="{24036FB1-8382-4616-9A6A-9F8E9808D945}" srcOrd="1" destOrd="0" presId="urn:microsoft.com/office/officeart/2011/layout/CircleProcess"/>
    <dgm:cxn modelId="{3FC1F65D-B1CF-4473-A705-15D764F94BC6}" srcId="{9248F90D-A668-45F9-B405-84A5B7BD381A}" destId="{33FDAD6C-2B73-4F66-94DF-E77CE8457C16}" srcOrd="2" destOrd="0" parTransId="{03BB2756-EFD5-452E-8199-635CC84B7204}" sibTransId="{25A55B0A-5B79-4F00-BA45-F3C52277FEF0}"/>
    <dgm:cxn modelId="{4818D346-9FD2-48E5-B3AE-04D8A7FE8FE9}" type="presOf" srcId="{1A7E014C-D612-4437-93A3-FA7CCB8A1240}" destId="{94EB7DF9-4CCB-4B78-8D1E-D9032D7553EB}" srcOrd="0" destOrd="0" presId="urn:microsoft.com/office/officeart/2011/layout/CircleProcess"/>
    <dgm:cxn modelId="{A654EE70-D16C-4816-B19C-FE50BB14F5C2}" srcId="{9248F90D-A668-45F9-B405-84A5B7BD381A}" destId="{F7B8A712-1E00-45C9-9C7B-2CEFE75A27BC}" srcOrd="3" destOrd="0" parTransId="{C3377455-075A-4E49-AEB9-1E3C88160DDF}" sibTransId="{F045C866-3C7F-4794-94DD-83A956603115}"/>
    <dgm:cxn modelId="{3385E67E-069B-4CEA-93CA-4AAD4D2C4F77}" type="presOf" srcId="{F7B8A712-1E00-45C9-9C7B-2CEFE75A27BC}" destId="{EB5698B4-D078-4DF1-B8EE-95A96DE3C32C}" srcOrd="1" destOrd="0" presId="urn:microsoft.com/office/officeart/2011/layout/CircleProcess"/>
    <dgm:cxn modelId="{A3A8AE7F-5E54-4E02-A8DC-314D93983D0B}" type="presOf" srcId="{9B0F8AF6-8C51-46FB-9C8F-72AFA8AA7616}" destId="{B3444074-E43D-490F-8DED-3DD80A9147DF}" srcOrd="0" destOrd="0" presId="urn:microsoft.com/office/officeart/2011/layout/CircleProcess"/>
    <dgm:cxn modelId="{E8341A84-C935-4717-A47D-46A8FFB947A0}" type="presOf" srcId="{1A7E014C-D612-4437-93A3-FA7CCB8A1240}" destId="{229D7A12-61FA-4549-B0D6-AA114CAAFF33}" srcOrd="1" destOrd="0" presId="urn:microsoft.com/office/officeart/2011/layout/CircleProcess"/>
    <dgm:cxn modelId="{CE4C9C9D-80F7-496C-A8CC-34D31C365E0D}" type="presOf" srcId="{9248F90D-A668-45F9-B405-84A5B7BD381A}" destId="{362F88A3-603E-4612-8446-13FD52055A2F}" srcOrd="0" destOrd="0" presId="urn:microsoft.com/office/officeart/2011/layout/CircleProcess"/>
    <dgm:cxn modelId="{C5F93BB4-3F79-40E4-9333-14F0BE2916B3}" srcId="{9248F90D-A668-45F9-B405-84A5B7BD381A}" destId="{4B38123A-B052-4B0E-9B59-319240778E33}" srcOrd="4" destOrd="0" parTransId="{1F795697-765B-4C58-B568-9D174491DC2B}" sibTransId="{CF4825E9-F9C4-440D-8D64-3364F6AD39C1}"/>
    <dgm:cxn modelId="{6AEC89D3-F1F9-433C-96AD-5E65CC65D6BA}" type="presOf" srcId="{4B38123A-B052-4B0E-9B59-319240778E33}" destId="{7BF0AD3E-811A-45E1-8E26-81ABB146C184}" srcOrd="1" destOrd="0" presId="urn:microsoft.com/office/officeart/2011/layout/CircleProcess"/>
    <dgm:cxn modelId="{19B6CCD6-51D2-4244-B566-F81D4E822C4E}" type="presOf" srcId="{9B0F8AF6-8C51-46FB-9C8F-72AFA8AA7616}" destId="{6F01B158-335D-4E61-980F-A687F84F58B1}" srcOrd="1" destOrd="0" presId="urn:microsoft.com/office/officeart/2011/layout/CircleProcess"/>
    <dgm:cxn modelId="{1C12FADC-72DC-416D-9EE6-601940C98A8D}" srcId="{9248F90D-A668-45F9-B405-84A5B7BD381A}" destId="{1A7E014C-D612-4437-93A3-FA7CCB8A1240}" srcOrd="1" destOrd="0" parTransId="{1D5A1239-346F-4671-8EAC-A7DFC9AC8317}" sibTransId="{46B41E4B-2835-4C2C-8DCC-A577A75CAB28}"/>
    <dgm:cxn modelId="{0EEC3AED-F576-4530-B0B6-BA0A5DD7AD0B}" type="presOf" srcId="{33FDAD6C-2B73-4F66-94DF-E77CE8457C16}" destId="{5A1FA031-07B5-4F83-8F96-79E3480793B6}" srcOrd="0" destOrd="0" presId="urn:microsoft.com/office/officeart/2011/layout/CircleProcess"/>
    <dgm:cxn modelId="{A310DFFA-AE66-4556-83BD-563641AB5462}" srcId="{9248F90D-A668-45F9-B405-84A5B7BD381A}" destId="{9B0F8AF6-8C51-46FB-9C8F-72AFA8AA7616}" srcOrd="0" destOrd="0" parTransId="{7E9435B5-169B-4DAF-BECF-35B3B2D60AE6}" sibTransId="{5F797C3A-8EA0-482B-AF0C-31D3C3DE67E9}"/>
    <dgm:cxn modelId="{24A96FC2-5C00-45CF-A923-AFF966CE47E8}" type="presParOf" srcId="{362F88A3-603E-4612-8446-13FD52055A2F}" destId="{5998D4AA-7038-48E8-BB2A-A0B06DAFB2E2}" srcOrd="0" destOrd="0" presId="urn:microsoft.com/office/officeart/2011/layout/CircleProcess"/>
    <dgm:cxn modelId="{C3309A60-77D4-402F-8AF4-DF5FADC3ADFE}" type="presParOf" srcId="{5998D4AA-7038-48E8-BB2A-A0B06DAFB2E2}" destId="{B7376E8C-7E7D-47B0-8F11-676B5BB6D2EA}" srcOrd="0" destOrd="0" presId="urn:microsoft.com/office/officeart/2011/layout/CircleProcess"/>
    <dgm:cxn modelId="{240B6044-9390-493E-98E6-FBAB47FAAD4B}" type="presParOf" srcId="{362F88A3-603E-4612-8446-13FD52055A2F}" destId="{6C0D6E17-2514-48A2-A4A8-12AF2F2DE9F5}" srcOrd="1" destOrd="0" presId="urn:microsoft.com/office/officeart/2011/layout/CircleProcess"/>
    <dgm:cxn modelId="{AC594130-ED91-4132-8AD7-FE14E5358617}" type="presParOf" srcId="{6C0D6E17-2514-48A2-A4A8-12AF2F2DE9F5}" destId="{BCC3F3FF-56C8-4AF8-AE7B-69804C910E0D}" srcOrd="0" destOrd="0" presId="urn:microsoft.com/office/officeart/2011/layout/CircleProcess"/>
    <dgm:cxn modelId="{AC9169B8-AE9B-4645-A287-4D7A5E8323E0}" type="presParOf" srcId="{362F88A3-603E-4612-8446-13FD52055A2F}" destId="{7BF0AD3E-811A-45E1-8E26-81ABB146C184}" srcOrd="2" destOrd="0" presId="urn:microsoft.com/office/officeart/2011/layout/CircleProcess"/>
    <dgm:cxn modelId="{72D5211A-0132-40FE-8062-29FC7E462903}" type="presParOf" srcId="{362F88A3-603E-4612-8446-13FD52055A2F}" destId="{30B94B7A-C368-40CC-98C5-6A7BA01765EB}" srcOrd="3" destOrd="0" presId="urn:microsoft.com/office/officeart/2011/layout/CircleProcess"/>
    <dgm:cxn modelId="{6C83C47B-7DCB-4223-AAA2-4DF04C47B39E}" type="presParOf" srcId="{30B94B7A-C368-40CC-98C5-6A7BA01765EB}" destId="{43FFC5F6-CF74-44EF-9F07-B7D2F3186D34}" srcOrd="0" destOrd="0" presId="urn:microsoft.com/office/officeart/2011/layout/CircleProcess"/>
    <dgm:cxn modelId="{F10B4F2E-D466-4C1C-9D5C-07B1C0534626}" type="presParOf" srcId="{362F88A3-603E-4612-8446-13FD52055A2F}" destId="{BF99C5EA-59A7-44DF-9CB3-917C41D36BB7}" srcOrd="4" destOrd="0" presId="urn:microsoft.com/office/officeart/2011/layout/CircleProcess"/>
    <dgm:cxn modelId="{DAF6B4AC-9814-46FA-A87A-8F8A28D768ED}" type="presParOf" srcId="{BF99C5EA-59A7-44DF-9CB3-917C41D36BB7}" destId="{9E594069-B8D6-4718-BE17-E17DD4A29607}" srcOrd="0" destOrd="0" presId="urn:microsoft.com/office/officeart/2011/layout/CircleProcess"/>
    <dgm:cxn modelId="{9E3116BC-13BB-4126-BF23-9AE4076484BA}" type="presParOf" srcId="{362F88A3-603E-4612-8446-13FD52055A2F}" destId="{EB5698B4-D078-4DF1-B8EE-95A96DE3C32C}" srcOrd="5" destOrd="0" presId="urn:microsoft.com/office/officeart/2011/layout/CircleProcess"/>
    <dgm:cxn modelId="{6F8CDF76-F998-4A3D-95FF-C90609E0AE89}" type="presParOf" srcId="{362F88A3-603E-4612-8446-13FD52055A2F}" destId="{9BADC801-C878-4D0A-87E1-6A1232FC86E8}" srcOrd="6" destOrd="0" presId="urn:microsoft.com/office/officeart/2011/layout/CircleProcess"/>
    <dgm:cxn modelId="{97B630B6-2B1A-4B75-AD70-D2860304DEB0}" type="presParOf" srcId="{9BADC801-C878-4D0A-87E1-6A1232FC86E8}" destId="{EE81E49E-E3D2-4977-95A7-EB0EC6C3DFFE}" srcOrd="0" destOrd="0" presId="urn:microsoft.com/office/officeart/2011/layout/CircleProcess"/>
    <dgm:cxn modelId="{24553D2A-56CA-46E9-AB73-6252E47B7FC0}" type="presParOf" srcId="{362F88A3-603E-4612-8446-13FD52055A2F}" destId="{A99A30FC-074D-4C9A-8CFB-9968E62BB149}" srcOrd="7" destOrd="0" presId="urn:microsoft.com/office/officeart/2011/layout/CircleProcess"/>
    <dgm:cxn modelId="{4C671A21-C9DA-429A-8B31-3ACC926B06B0}" type="presParOf" srcId="{A99A30FC-074D-4C9A-8CFB-9968E62BB149}" destId="{5A1FA031-07B5-4F83-8F96-79E3480793B6}" srcOrd="0" destOrd="0" presId="urn:microsoft.com/office/officeart/2011/layout/CircleProcess"/>
    <dgm:cxn modelId="{F5EDCF55-D6BA-4D24-A5BB-37498D10C064}" type="presParOf" srcId="{362F88A3-603E-4612-8446-13FD52055A2F}" destId="{24036FB1-8382-4616-9A6A-9F8E9808D945}" srcOrd="8" destOrd="0" presId="urn:microsoft.com/office/officeart/2011/layout/CircleProcess"/>
    <dgm:cxn modelId="{C3EA7AE8-F3A5-4B0F-BDD6-40EBA508BA6F}" type="presParOf" srcId="{362F88A3-603E-4612-8446-13FD52055A2F}" destId="{F2117BD3-F8C6-4F12-A7AB-CEC8B2C0FD56}" srcOrd="9" destOrd="0" presId="urn:microsoft.com/office/officeart/2011/layout/CircleProcess"/>
    <dgm:cxn modelId="{4D496652-9F1F-4498-871B-7B92B2743D8C}" type="presParOf" srcId="{F2117BD3-F8C6-4F12-A7AB-CEC8B2C0FD56}" destId="{8E0BEC49-26B5-452A-AF68-89310487AB8F}" srcOrd="0" destOrd="0" presId="urn:microsoft.com/office/officeart/2011/layout/CircleProcess"/>
    <dgm:cxn modelId="{27AE16E4-6AA7-46D8-81A8-25448546621A}" type="presParOf" srcId="{362F88A3-603E-4612-8446-13FD52055A2F}" destId="{317DC8B2-0E0A-49CC-9886-0807B5B123D0}" srcOrd="10" destOrd="0" presId="urn:microsoft.com/office/officeart/2011/layout/CircleProcess"/>
    <dgm:cxn modelId="{E808F6B9-E1AA-463E-89B6-0152B7E6A819}" type="presParOf" srcId="{317DC8B2-0E0A-49CC-9886-0807B5B123D0}" destId="{94EB7DF9-4CCB-4B78-8D1E-D9032D7553EB}" srcOrd="0" destOrd="0" presId="urn:microsoft.com/office/officeart/2011/layout/CircleProcess"/>
    <dgm:cxn modelId="{92A49BD9-3D70-4700-8250-976BE539DDF7}" type="presParOf" srcId="{362F88A3-603E-4612-8446-13FD52055A2F}" destId="{229D7A12-61FA-4549-B0D6-AA114CAAFF33}" srcOrd="11" destOrd="0" presId="urn:microsoft.com/office/officeart/2011/layout/CircleProcess"/>
    <dgm:cxn modelId="{ED06C7CB-99A1-4078-9470-987D45CE8DF1}" type="presParOf" srcId="{362F88A3-603E-4612-8446-13FD52055A2F}" destId="{C0D2B0DD-9745-404C-AD4E-334EE26160B9}" srcOrd="12" destOrd="0" presId="urn:microsoft.com/office/officeart/2011/layout/CircleProcess"/>
    <dgm:cxn modelId="{CDE120E6-BBE1-44B9-8784-C2E4A97E2A68}" type="presParOf" srcId="{C0D2B0DD-9745-404C-AD4E-334EE26160B9}" destId="{EB7CFF83-359C-4AE6-87BE-FF43DF04D97A}" srcOrd="0" destOrd="0" presId="urn:microsoft.com/office/officeart/2011/layout/CircleProcess"/>
    <dgm:cxn modelId="{F8DC950E-7DF7-42F1-9D77-5522D1192781}" type="presParOf" srcId="{362F88A3-603E-4612-8446-13FD52055A2F}" destId="{2976335C-7B23-462C-88A2-DECD8D91B9A4}" srcOrd="13" destOrd="0" presId="urn:microsoft.com/office/officeart/2011/layout/CircleProcess"/>
    <dgm:cxn modelId="{70BADDF2-AF36-4481-938D-E3BC20EEEECF}" type="presParOf" srcId="{2976335C-7B23-462C-88A2-DECD8D91B9A4}" destId="{B3444074-E43D-490F-8DED-3DD80A9147DF}" srcOrd="0" destOrd="0" presId="urn:microsoft.com/office/officeart/2011/layout/CircleProcess"/>
    <dgm:cxn modelId="{32CB8E81-4941-4185-A16E-C812372A3B2C}" type="presParOf" srcId="{362F88A3-603E-4612-8446-13FD52055A2F}" destId="{6F01B158-335D-4E61-980F-A687F84F58B1}" srcOrd="14" destOrd="0" presId="urn:microsoft.com/office/officeart/2011/layout/CircleProcess"/>
  </dgm:cxnLst>
  <dgm:bg>
    <a:solidFill>
      <a:schemeClr val="bg1"/>
    </a:solidFill>
  </dgm:bg>
  <dgm:whole>
    <a:ln>
      <a:noFill/>
    </a:ln>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376E8C-7E7D-47B0-8F11-676B5BB6D2EA}">
      <dsp:nvSpPr>
        <dsp:cNvPr id="0" name=""/>
        <dsp:cNvSpPr/>
      </dsp:nvSpPr>
      <dsp:spPr>
        <a:xfrm>
          <a:off x="9153640" y="701981"/>
          <a:ext cx="1859571" cy="1859876"/>
        </a:xfrm>
        <a:prstGeom prst="ellipse">
          <a:avLst/>
        </a:prstGeom>
        <a:solidFill>
          <a:srgbClr val="124548"/>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CC3F3FF-56C8-4AF8-AE7B-69804C910E0D}">
      <dsp:nvSpPr>
        <dsp:cNvPr id="0" name=""/>
        <dsp:cNvSpPr/>
      </dsp:nvSpPr>
      <dsp:spPr>
        <a:xfrm>
          <a:off x="9214999" y="763988"/>
          <a:ext cx="1735864" cy="1735862"/>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dirty="0"/>
            <a:t>Maintenance</a:t>
          </a:r>
        </a:p>
      </dsp:txBody>
      <dsp:txXfrm>
        <a:off x="9463404" y="1012015"/>
        <a:ext cx="1240044" cy="1239808"/>
      </dsp:txXfrm>
    </dsp:sp>
    <dsp:sp modelId="{43FFC5F6-CF74-44EF-9F07-B7D2F3186D34}">
      <dsp:nvSpPr>
        <dsp:cNvPr id="0" name=""/>
        <dsp:cNvSpPr/>
      </dsp:nvSpPr>
      <dsp:spPr>
        <a:xfrm rot="2700000">
          <a:off x="7230838" y="702078"/>
          <a:ext cx="1859356" cy="1859356"/>
        </a:xfrm>
        <a:prstGeom prst="teardrop">
          <a:avLst>
            <a:gd name="adj" fmla="val 100000"/>
          </a:avLst>
        </a:prstGeom>
        <a:solidFill>
          <a:srgbClr val="124548"/>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E594069-B8D6-4718-BE17-E17DD4A29607}">
      <dsp:nvSpPr>
        <dsp:cNvPr id="0" name=""/>
        <dsp:cNvSpPr/>
      </dsp:nvSpPr>
      <dsp:spPr>
        <a:xfrm>
          <a:off x="7294068" y="763988"/>
          <a:ext cx="1735864" cy="1735862"/>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dirty="0"/>
            <a:t>Data</a:t>
          </a:r>
        </a:p>
      </dsp:txBody>
      <dsp:txXfrm>
        <a:off x="7541484" y="1012015"/>
        <a:ext cx="1240044" cy="1239808"/>
      </dsp:txXfrm>
    </dsp:sp>
    <dsp:sp modelId="{EE81E49E-E3D2-4977-95A7-EB0EC6C3DFFE}">
      <dsp:nvSpPr>
        <dsp:cNvPr id="0" name=""/>
        <dsp:cNvSpPr/>
      </dsp:nvSpPr>
      <dsp:spPr>
        <a:xfrm rot="2700000">
          <a:off x="5309907" y="702078"/>
          <a:ext cx="1859356" cy="1859356"/>
        </a:xfrm>
        <a:prstGeom prst="teardrop">
          <a:avLst>
            <a:gd name="adj" fmla="val 100000"/>
          </a:avLst>
        </a:prstGeom>
        <a:solidFill>
          <a:srgbClr val="124548"/>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A1FA031-07B5-4F83-8F96-79E3480793B6}">
      <dsp:nvSpPr>
        <dsp:cNvPr id="0" name=""/>
        <dsp:cNvSpPr/>
      </dsp:nvSpPr>
      <dsp:spPr>
        <a:xfrm>
          <a:off x="5372148" y="763988"/>
          <a:ext cx="1735864" cy="1735862"/>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dirty="0"/>
            <a:t>Price</a:t>
          </a:r>
        </a:p>
      </dsp:txBody>
      <dsp:txXfrm>
        <a:off x="5619563" y="1012015"/>
        <a:ext cx="1240044" cy="1239808"/>
      </dsp:txXfrm>
    </dsp:sp>
    <dsp:sp modelId="{8E0BEC49-26B5-452A-AF68-89310487AB8F}">
      <dsp:nvSpPr>
        <dsp:cNvPr id="0" name=""/>
        <dsp:cNvSpPr/>
      </dsp:nvSpPr>
      <dsp:spPr>
        <a:xfrm rot="2700000">
          <a:off x="3387987" y="702078"/>
          <a:ext cx="1859356" cy="1859356"/>
        </a:xfrm>
        <a:prstGeom prst="teardrop">
          <a:avLst>
            <a:gd name="adj" fmla="val 100000"/>
          </a:avLst>
        </a:prstGeom>
        <a:solidFill>
          <a:srgbClr val="124548"/>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4EB7DF9-4CCB-4B78-8D1E-D9032D7553EB}">
      <dsp:nvSpPr>
        <dsp:cNvPr id="0" name=""/>
        <dsp:cNvSpPr/>
      </dsp:nvSpPr>
      <dsp:spPr>
        <a:xfrm>
          <a:off x="3450228" y="763988"/>
          <a:ext cx="1735864" cy="1735862"/>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dirty="0"/>
            <a:t>Resources</a:t>
          </a:r>
        </a:p>
      </dsp:txBody>
      <dsp:txXfrm>
        <a:off x="3698633" y="1012015"/>
        <a:ext cx="1240044" cy="1239808"/>
      </dsp:txXfrm>
    </dsp:sp>
    <dsp:sp modelId="{EB7CFF83-359C-4AE6-87BE-FF43DF04D97A}">
      <dsp:nvSpPr>
        <dsp:cNvPr id="0" name=""/>
        <dsp:cNvSpPr/>
      </dsp:nvSpPr>
      <dsp:spPr>
        <a:xfrm rot="2700000">
          <a:off x="1466066" y="702078"/>
          <a:ext cx="1859356" cy="1859356"/>
        </a:xfrm>
        <a:prstGeom prst="teardrop">
          <a:avLst>
            <a:gd name="adj" fmla="val 100000"/>
          </a:avLst>
        </a:prstGeom>
        <a:solidFill>
          <a:srgbClr val="124548"/>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3444074-E43D-490F-8DED-3DD80A9147DF}">
      <dsp:nvSpPr>
        <dsp:cNvPr id="0" name=""/>
        <dsp:cNvSpPr/>
      </dsp:nvSpPr>
      <dsp:spPr>
        <a:xfrm>
          <a:off x="1528307" y="763988"/>
          <a:ext cx="1735864" cy="1735862"/>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dirty="0"/>
            <a:t>Time</a:t>
          </a:r>
        </a:p>
      </dsp:txBody>
      <dsp:txXfrm>
        <a:off x="1776712" y="1012015"/>
        <a:ext cx="1240044" cy="1239808"/>
      </dsp:txXfrm>
    </dsp:sp>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1A17D95-EE74-4680-BEC8-B2EBADA6C16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a:extLst>
              <a:ext uri="{FF2B5EF4-FFF2-40B4-BE49-F238E27FC236}">
                <a16:creationId xmlns:a16="http://schemas.microsoft.com/office/drawing/2014/main" id="{1F788F4C-7AED-4EB6-AD02-931F34CF05F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2E39EC2-C9AF-48E2-A234-804D16863469}" type="datetimeFigureOut">
              <a:rPr lang="en-GB" smtClean="0"/>
              <a:t>03/06/2020</a:t>
            </a:fld>
            <a:endParaRPr lang="en-GB"/>
          </a:p>
        </p:txBody>
      </p:sp>
      <p:sp>
        <p:nvSpPr>
          <p:cNvPr id="4" name="Footer Placeholder 3">
            <a:extLst>
              <a:ext uri="{FF2B5EF4-FFF2-40B4-BE49-F238E27FC236}">
                <a16:creationId xmlns:a16="http://schemas.microsoft.com/office/drawing/2014/main" id="{CA122B00-27B8-4190-8DCF-CCD6F54F979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a:extLst>
              <a:ext uri="{FF2B5EF4-FFF2-40B4-BE49-F238E27FC236}">
                <a16:creationId xmlns:a16="http://schemas.microsoft.com/office/drawing/2014/main" id="{E8F5DE79-8AC8-4DEA-B0AC-FBBF29E8EAE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AD711B2-E30F-4B7D-AC1A-DE2202420FCC}" type="slidenum">
              <a:rPr lang="en-GB" smtClean="0"/>
              <a:t>‹#›</a:t>
            </a:fld>
            <a:endParaRPr lang="en-GB"/>
          </a:p>
        </p:txBody>
      </p:sp>
    </p:spTree>
    <p:extLst>
      <p:ext uri="{BB962C8B-B14F-4D97-AF65-F5344CB8AC3E}">
        <p14:creationId xmlns:p14="http://schemas.microsoft.com/office/powerpoint/2010/main" val="28118870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C17FAAF-A9C3-4A30-B48E-F103E6666FBE}" type="datetimeFigureOut">
              <a:rPr lang="en-GB" smtClean="0"/>
              <a:t>03/06/2020</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634A407-23FD-4204-83F7-7C93442C7350}" type="slidenum">
              <a:rPr lang="en-GB" smtClean="0"/>
              <a:t>‹#›</a:t>
            </a:fld>
            <a:endParaRPr lang="en-GB"/>
          </a:p>
        </p:txBody>
      </p:sp>
    </p:spTree>
    <p:extLst>
      <p:ext uri="{BB962C8B-B14F-4D97-AF65-F5344CB8AC3E}">
        <p14:creationId xmlns:p14="http://schemas.microsoft.com/office/powerpoint/2010/main" val="12290096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docs.microsoft.com/en-us/powerapps/maker/canvas-apps/formula-reference" TargetMode="External"/><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docs.microsoft.com/en-us/powerapps/maker/canvas-apps/working-with-variables" TargetMode="External"/><Relationship Id="rId2" Type="http://schemas.openxmlformats.org/officeDocument/2006/relationships/slide" Target="../slides/slide46.xml"/><Relationship Id="rId1" Type="http://schemas.openxmlformats.org/officeDocument/2006/relationships/notesMaster" Target="../notesMasters/notesMaster1.xml"/><Relationship Id="rId5" Type="http://schemas.openxmlformats.org/officeDocument/2006/relationships/hyperlink" Target="https://docs.microsoft.com/en-us/powerapps/maker/canvas-apps/create-update-collection" TargetMode="External"/><Relationship Id="rId4" Type="http://schemas.openxmlformats.org/officeDocument/2006/relationships/hyperlink" Target="https://docs.microsoft.com/en-us/powerapps/maker/canvas-apps/formula-reference" TargetMode="Externa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docs.microsoft.com/en-us/powerapps/maker/canvas-apps/functions/function-patch" TargetMode="External"/><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www.googleapis.com/books/v1/volumes?q=ISBN:9780789748591" TargetMode="External"/><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s://docs.microsoft.com/en-us/powerapps/maker/model-driven-apps/embedded-canvas-app-add-classic-designer" TargetMode="External"/><Relationship Id="rId2" Type="http://schemas.openxmlformats.org/officeDocument/2006/relationships/slide" Target="../slides/slide63.xml"/><Relationship Id="rId1" Type="http://schemas.openxmlformats.org/officeDocument/2006/relationships/notesMaster" Target="../notesMasters/notesMaster1.xml"/><Relationship Id="rId4" Type="http://schemas.openxmlformats.org/officeDocument/2006/relationships/hyperlink" Target="https://www.sharepointpals.com/post/step-by-step-procedure-to-call-sharepoint-office-365-rest-api-from-microsoft-flow/" TargetMode="Externa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s://powerapps.microsoft.com/en-us/blog/category/case-studies/" TargetMode="External"/><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s://docs.microsoft.com/en-us/powerapps/#pivot=home&amp;panel=getstarted" TargetMode="External"/><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docs.microsoft.com/en-us/power-platform/admin/pricing-billing-skus" TargetMode="External"/><Relationship Id="rId2" Type="http://schemas.openxmlformats.org/officeDocument/2006/relationships/slide" Target="../slides/slide14.xml"/><Relationship Id="rId1" Type="http://schemas.openxmlformats.org/officeDocument/2006/relationships/notesMaster" Target="../notesMasters/notesMaster1.xml"/><Relationship Id="rId5" Type="http://schemas.openxmlformats.org/officeDocument/2006/relationships/hyperlink" Target="https://powerapps.microsoft.com/en-us/pricing/" TargetMode="External"/><Relationship Id="rId4" Type="http://schemas.openxmlformats.org/officeDocument/2006/relationships/hyperlink" Target="https://powerapps.microsoft.com/en-us/blog/new-licensing-options-for-powerapps-and-flow/" TargetMode="Externa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docs.microsoft.com/en-us/power-platform/admin/signup-for-powerapps-admin"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powerapps.microsoft.com/en-us/pricing/"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docs.microsoft.com/en-us/power-platform/admin/pricing-billing-skus" TargetMode="External"/><Relationship Id="rId2" Type="http://schemas.openxmlformats.org/officeDocument/2006/relationships/slide" Target="../slides/slide17.xml"/><Relationship Id="rId1" Type="http://schemas.openxmlformats.org/officeDocument/2006/relationships/notesMaster" Target="../notesMasters/notesMaster1.xml"/><Relationship Id="rId5" Type="http://schemas.openxmlformats.org/officeDocument/2006/relationships/hyperlink" Target="https://powerapps.microsoft.com/en-us/pricing/" TargetMode="External"/><Relationship Id="rId4" Type="http://schemas.openxmlformats.org/officeDocument/2006/relationships/hyperlink" Target="https://powerapps.microsoft.com/en-us/blog/new-licensing-options-for-powerapps-and-flow/" TargetMode="Externa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634A407-23FD-4204-83F7-7C93442C7350}" type="slidenum">
              <a:rPr lang="en-GB" smtClean="0"/>
              <a:t>1</a:t>
            </a:fld>
            <a:endParaRPr lang="en-GB"/>
          </a:p>
        </p:txBody>
      </p:sp>
    </p:spTree>
    <p:extLst>
      <p:ext uri="{BB962C8B-B14F-4D97-AF65-F5344CB8AC3E}">
        <p14:creationId xmlns:p14="http://schemas.microsoft.com/office/powerpoint/2010/main" val="23328473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634A407-23FD-4204-83F7-7C93442C7350}" type="slidenum">
              <a:rPr lang="en-GB" smtClean="0"/>
              <a:t>20</a:t>
            </a:fld>
            <a:endParaRPr lang="en-GB"/>
          </a:p>
        </p:txBody>
      </p:sp>
    </p:spTree>
    <p:extLst>
      <p:ext uri="{BB962C8B-B14F-4D97-AF65-F5344CB8AC3E}">
        <p14:creationId xmlns:p14="http://schemas.microsoft.com/office/powerpoint/2010/main" val="42732475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634A407-23FD-4204-83F7-7C93442C7350}" type="slidenum">
              <a:rPr lang="en-GB" smtClean="0"/>
              <a:t>22</a:t>
            </a:fld>
            <a:endParaRPr lang="en-GB"/>
          </a:p>
        </p:txBody>
      </p:sp>
    </p:spTree>
    <p:extLst>
      <p:ext uri="{BB962C8B-B14F-4D97-AF65-F5344CB8AC3E}">
        <p14:creationId xmlns:p14="http://schemas.microsoft.com/office/powerpoint/2010/main" val="42389363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634A407-23FD-4204-83F7-7C93442C7350}" type="slidenum">
              <a:rPr lang="en-GB" smtClean="0"/>
              <a:t>23</a:t>
            </a:fld>
            <a:endParaRPr lang="en-GB"/>
          </a:p>
        </p:txBody>
      </p:sp>
    </p:spTree>
    <p:extLst>
      <p:ext uri="{BB962C8B-B14F-4D97-AF65-F5344CB8AC3E}">
        <p14:creationId xmlns:p14="http://schemas.microsoft.com/office/powerpoint/2010/main" val="4017057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34A407-23FD-4204-83F7-7C93442C7350}"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492007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634A407-23FD-4204-83F7-7C93442C7350}" type="slidenum">
              <a:rPr lang="en-GB" smtClean="0"/>
              <a:t>39</a:t>
            </a:fld>
            <a:endParaRPr lang="en-GB"/>
          </a:p>
        </p:txBody>
      </p:sp>
    </p:spTree>
    <p:extLst>
      <p:ext uri="{BB962C8B-B14F-4D97-AF65-F5344CB8AC3E}">
        <p14:creationId xmlns:p14="http://schemas.microsoft.com/office/powerpoint/2010/main" val="1699352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hlinkClick r:id="rId3"/>
              </a:rPr>
              <a:t>https://docs.microsoft.com/en-us/powerapps/maker/canvas-apps/formula-reference</a:t>
            </a:r>
            <a:r>
              <a:rPr lang="en-GB" dirty="0"/>
              <a:t> </a:t>
            </a:r>
          </a:p>
          <a:p>
            <a:endParaRPr lang="en-GB" dirty="0"/>
          </a:p>
          <a:p>
            <a:r>
              <a:rPr lang="en-GB" dirty="0"/>
              <a:t>Edit Screen - Item</a:t>
            </a:r>
          </a:p>
          <a:p>
            <a:r>
              <a:rPr lang="en-GB" dirty="0"/>
              <a:t> - Gallery3.Selected</a:t>
            </a:r>
          </a:p>
          <a:p>
            <a:endParaRPr lang="en-GB" dirty="0"/>
          </a:p>
          <a:p>
            <a:r>
              <a:rPr lang="en-GB" dirty="0"/>
              <a:t>Default Mode </a:t>
            </a:r>
          </a:p>
          <a:p>
            <a:r>
              <a:rPr lang="en-GB" dirty="0" err="1"/>
              <a:t>FormMode.View</a:t>
            </a:r>
            <a:r>
              <a:rPr lang="en-GB" dirty="0"/>
              <a:t>, New, Edit</a:t>
            </a:r>
          </a:p>
          <a:p>
            <a:endParaRPr lang="en-GB" dirty="0"/>
          </a:p>
          <a:p>
            <a:r>
              <a:rPr lang="en-GB" dirty="0" err="1"/>
              <a:t>onSelect</a:t>
            </a:r>
            <a:endParaRPr lang="en-GB" dirty="0"/>
          </a:p>
          <a:p>
            <a:r>
              <a:rPr lang="en-GB" dirty="0"/>
              <a:t>	</a:t>
            </a:r>
            <a:r>
              <a:rPr lang="en-GB" dirty="0" err="1"/>
              <a:t>ViewForm</a:t>
            </a:r>
            <a:r>
              <a:rPr lang="en-GB" dirty="0"/>
              <a:t>(Form1)</a:t>
            </a:r>
          </a:p>
          <a:p>
            <a:r>
              <a:rPr lang="en-GB" dirty="0"/>
              <a:t>	</a:t>
            </a:r>
            <a:r>
              <a:rPr lang="en-GB" dirty="0" err="1"/>
              <a:t>EditFolrm</a:t>
            </a:r>
            <a:r>
              <a:rPr lang="en-GB" dirty="0"/>
              <a:t>(Form1)</a:t>
            </a:r>
          </a:p>
          <a:p>
            <a:r>
              <a:rPr lang="en-GB" dirty="0"/>
              <a:t>	</a:t>
            </a:r>
            <a:r>
              <a:rPr lang="en-GB" dirty="0" err="1"/>
              <a:t>NewForm</a:t>
            </a:r>
            <a:r>
              <a:rPr lang="en-GB" dirty="0"/>
              <a:t>(Form1)</a:t>
            </a:r>
          </a:p>
          <a:p>
            <a:endParaRPr lang="en-GB" dirty="0"/>
          </a:p>
          <a:p>
            <a:r>
              <a:rPr lang="en-GB" dirty="0"/>
              <a:t>	</a:t>
            </a:r>
            <a:r>
              <a:rPr lang="en-GB" dirty="0" err="1"/>
              <a:t>ResetForm</a:t>
            </a:r>
            <a:r>
              <a:rPr lang="en-GB" dirty="0"/>
              <a:t>(Form1)</a:t>
            </a:r>
          </a:p>
          <a:p>
            <a:r>
              <a:rPr lang="en-GB" dirty="0"/>
              <a:t>	</a:t>
            </a:r>
            <a:r>
              <a:rPr lang="en-GB" dirty="0" err="1"/>
              <a:t>SubmitForm</a:t>
            </a:r>
            <a:r>
              <a:rPr lang="en-GB" dirty="0"/>
              <a:t>(Form1)</a:t>
            </a:r>
          </a:p>
          <a:p>
            <a:endParaRPr lang="en-GB" dirty="0"/>
          </a:p>
          <a:p>
            <a:r>
              <a:rPr lang="en-GB" dirty="0"/>
              <a:t>Visible</a:t>
            </a:r>
          </a:p>
          <a:p>
            <a:r>
              <a:rPr lang="en-GB" dirty="0"/>
              <a:t>If(Form1.Mode = </a:t>
            </a:r>
            <a:r>
              <a:rPr lang="en-GB" dirty="0" err="1"/>
              <a:t>FormMode.Edit,true,false</a:t>
            </a:r>
            <a:r>
              <a:rPr lang="en-GB" dirty="0"/>
              <a:t>)</a:t>
            </a:r>
          </a:p>
          <a:p>
            <a:endParaRPr lang="en-GB" dirty="0"/>
          </a:p>
          <a:p>
            <a:r>
              <a:rPr lang="en-GB" dirty="0"/>
              <a:t>cancel</a:t>
            </a:r>
          </a:p>
          <a:p>
            <a:r>
              <a:rPr lang="en-GB" dirty="0"/>
              <a:t>!(Form1.Mode = </a:t>
            </a:r>
            <a:r>
              <a:rPr lang="en-GB" dirty="0" err="1"/>
              <a:t>FormMode.View</a:t>
            </a:r>
            <a:r>
              <a:rPr lang="en-GB" dirty="0"/>
              <a:t>)</a:t>
            </a:r>
          </a:p>
          <a:p>
            <a:endParaRPr lang="en-GB" dirty="0"/>
          </a:p>
          <a:p>
            <a:r>
              <a:rPr lang="en-GB" dirty="0"/>
              <a:t>cascading</a:t>
            </a:r>
          </a:p>
          <a:p>
            <a:r>
              <a:rPr lang="en-GB" dirty="0"/>
              <a:t> - Country - Sort(Distinct(</a:t>
            </a:r>
            <a:r>
              <a:rPr lang="en-GB" dirty="0" err="1"/>
              <a:t>Country,Title</a:t>
            </a:r>
            <a:r>
              <a:rPr lang="en-GB" dirty="0"/>
              <a:t>),Result)</a:t>
            </a:r>
          </a:p>
          <a:p>
            <a:r>
              <a:rPr lang="en-GB" dirty="0"/>
              <a:t> - State - Filter(</a:t>
            </a:r>
            <a:r>
              <a:rPr lang="en-GB" dirty="0" err="1"/>
              <a:t>Country,Title</a:t>
            </a:r>
            <a:r>
              <a:rPr lang="en-GB" dirty="0"/>
              <a:t>=Dropdown1.Selected.Result)</a:t>
            </a:r>
          </a:p>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34A407-23FD-4204-83F7-7C93442C7350}"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512540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34A407-23FD-4204-83F7-7C93442C7350}"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626456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34A407-23FD-4204-83F7-7C93442C7350}"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269862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hlinkClick r:id="rId3"/>
              </a:rPr>
              <a:t>https://docs.microsoft.com/en-us/powerapps/maker/canvas-apps/working-with-variables</a:t>
            </a:r>
            <a:endParaRPr lang="en-GB" dirty="0"/>
          </a:p>
          <a:p>
            <a:endParaRPr lang="en-GB" dirty="0">
              <a:hlinkClick r:id="rId4"/>
            </a:endParaRPr>
          </a:p>
          <a:p>
            <a:r>
              <a:rPr lang="en-GB" dirty="0">
                <a:hlinkClick r:id="rId4"/>
              </a:rPr>
              <a:t>https://docs.microsoft.com/en-us/powerapps/maker/canvas-apps/formula-reference</a:t>
            </a:r>
            <a:r>
              <a:rPr lang="en-GB" dirty="0"/>
              <a:t> </a:t>
            </a:r>
          </a:p>
          <a:p>
            <a:endParaRPr lang="en-GB" dirty="0"/>
          </a:p>
          <a:p>
            <a:r>
              <a:rPr lang="en-GB" dirty="0">
                <a:hlinkClick r:id="rId5"/>
              </a:rPr>
              <a:t>https://docs.microsoft.com/en-us/powerapps/maker/canvas-apps/create-update-collection</a:t>
            </a:r>
            <a:endParaRPr lang="en-GB" dirty="0"/>
          </a:p>
        </p:txBody>
      </p:sp>
      <p:sp>
        <p:nvSpPr>
          <p:cNvPr id="4" name="Slide Number Placeholder 3"/>
          <p:cNvSpPr>
            <a:spLocks noGrp="1"/>
          </p:cNvSpPr>
          <p:nvPr>
            <p:ph type="sldNum" sz="quarter" idx="5"/>
          </p:nvPr>
        </p:nvSpPr>
        <p:spPr/>
        <p:txBody>
          <a:bodyPr/>
          <a:lstStyle/>
          <a:p>
            <a:fld id="{B634A407-23FD-4204-83F7-7C93442C7350}" type="slidenum">
              <a:rPr lang="en-GB" smtClean="0"/>
              <a:t>46</a:t>
            </a:fld>
            <a:endParaRPr lang="en-GB"/>
          </a:p>
        </p:txBody>
      </p:sp>
    </p:spTree>
    <p:extLst>
      <p:ext uri="{BB962C8B-B14F-4D97-AF65-F5344CB8AC3E}">
        <p14:creationId xmlns:p14="http://schemas.microsoft.com/office/powerpoint/2010/main" val="180960082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34A407-23FD-4204-83F7-7C93442C7350}"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858362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6/3/2020 9:23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24839809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34A407-23FD-4204-83F7-7C93442C7350}"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63929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34A407-23FD-4204-83F7-7C93442C7350}"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2563592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hlinkClick r:id="rId3"/>
              </a:rPr>
              <a:t>https://docs.microsoft.com/en-us/powerapps/maker/canvas-apps/functions/function-patch</a:t>
            </a:r>
            <a:endParaRPr lang="en-GB" dirty="0"/>
          </a:p>
          <a:p>
            <a:endParaRPr lang="en-GB" dirty="0"/>
          </a:p>
          <a:p>
            <a:r>
              <a:rPr lang="en-GB" dirty="0"/>
              <a:t>Patch(</a:t>
            </a:r>
            <a:r>
              <a:rPr lang="en-GB" dirty="0" err="1"/>
              <a:t>ListName,Defaults</a:t>
            </a:r>
            <a:r>
              <a:rPr lang="en-GB" dirty="0"/>
              <a:t>(</a:t>
            </a:r>
            <a:r>
              <a:rPr lang="en-GB" dirty="0" err="1"/>
              <a:t>ListName</a:t>
            </a:r>
            <a:r>
              <a:rPr lang="en-GB" dirty="0"/>
              <a:t>),{</a:t>
            </a:r>
          </a:p>
          <a:p>
            <a:r>
              <a:rPr lang="en-GB" dirty="0"/>
              <a:t>    </a:t>
            </a:r>
            <a:r>
              <a:rPr lang="en-GB" dirty="0" err="1"/>
              <a:t>Title:txtticketname.Text</a:t>
            </a:r>
            <a:r>
              <a:rPr lang="en-GB" dirty="0"/>
              <a:t>,</a:t>
            </a:r>
          </a:p>
          <a:p>
            <a:r>
              <a:rPr lang="en-GB" dirty="0"/>
              <a:t>    Priority: </a:t>
            </a:r>
            <a:r>
              <a:rPr lang="en-GB" dirty="0" err="1"/>
              <a:t>CreateTicketScreenPriorityDropDown.SelectedText.Value</a:t>
            </a:r>
            <a:r>
              <a:rPr lang="en-GB" dirty="0"/>
              <a:t>,</a:t>
            </a:r>
          </a:p>
          <a:p>
            <a:r>
              <a:rPr lang="en-GB" dirty="0"/>
              <a:t>    </a:t>
            </a:r>
            <a:r>
              <a:rPr lang="en-GB" dirty="0" err="1"/>
              <a:t>TaskStatus:DropDown.SelectedText.Value</a:t>
            </a:r>
            <a:r>
              <a:rPr lang="en-GB" dirty="0"/>
              <a:t>,</a:t>
            </a:r>
          </a:p>
          <a:p>
            <a:r>
              <a:rPr lang="en-GB" dirty="0"/>
              <a:t>    </a:t>
            </a:r>
            <a:r>
              <a:rPr lang="en-GB" dirty="0" err="1"/>
              <a:t>Description:TaskDescription.Txext</a:t>
            </a:r>
            <a:r>
              <a:rPr lang="en-GB" dirty="0"/>
              <a:t>,</a:t>
            </a:r>
          </a:p>
          <a:p>
            <a:r>
              <a:rPr lang="en-GB" dirty="0"/>
              <a:t>    Category:{'@</a:t>
            </a:r>
            <a:r>
              <a:rPr lang="en-GB" dirty="0" err="1"/>
              <a:t>odata.type</a:t>
            </a:r>
            <a:r>
              <a:rPr lang="en-GB" dirty="0"/>
              <a:t>':"#</a:t>
            </a:r>
            <a:r>
              <a:rPr lang="en-GB" dirty="0" err="1"/>
              <a:t>Microsoft.Azure.Connectors.SharePoint.SPListExpandedReference</a:t>
            </a:r>
            <a:r>
              <a:rPr lang="en-GB" dirty="0"/>
              <a:t>", Id: CategoryDropDown.SelectedText.ID, Value: </a:t>
            </a:r>
            <a:r>
              <a:rPr lang="en-GB" dirty="0" err="1"/>
              <a:t>CategoryDropDown.SelectedText.Value</a:t>
            </a:r>
            <a:r>
              <a:rPr lang="en-GB" dirty="0"/>
              <a:t>} </a:t>
            </a:r>
          </a:p>
          <a:p>
            <a:r>
              <a:rPr lang="en-GB" dirty="0"/>
              <a: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34A407-23FD-4204-83F7-7C93442C7350}"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5726718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6/3/2020 9:23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4150383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CA"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6/3/2020 9:23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3934061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6/3/2020 9:23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6618822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6/3/2020 9:23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0539721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6/3/2020 9:23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6961274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6/3/2020 9:23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5827093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6/3/2020 9:23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218546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0" dirty="0">
                <a:gradFill>
                  <a:gsLst>
                    <a:gs pos="1250">
                      <a:srgbClr val="505050"/>
                    </a:gs>
                    <a:gs pos="100000">
                      <a:srgbClr val="505050"/>
                    </a:gs>
                  </a:gsLst>
                  <a:lin ang="5400000" scaled="0"/>
                </a:gradFill>
                <a:latin typeface="Segoe UI Light" panose="020B0502040204020203" pitchFamily="34" charset="0"/>
                <a:cs typeface="Segoe UI Light" panose="020B0502040204020203" pitchFamily="34" charset="0"/>
              </a:rPr>
              <a:t>Microsoft PowerApps is a service for creating and using custom business apps across platforms</a:t>
            </a:r>
          </a:p>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Microsoft 2016</a:t>
            </a:r>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6/3/2020 9:23 AM</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241605402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6/3/2020 9:23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6753002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https://www.googleapis.com/books/v1/volumes?q=search </a:t>
            </a:r>
          </a:p>
          <a:p>
            <a:r>
              <a:rPr lang="en-GB" dirty="0">
                <a:hlinkClick r:id="rId3"/>
              </a:rPr>
              <a:t>https://www.googleapis.com/books/v1/volumes?q=ISBN:9780789748591</a:t>
            </a:r>
            <a:r>
              <a:rPr lang="en-GB" dirty="0"/>
              <a:t> </a:t>
            </a:r>
          </a:p>
          <a:p>
            <a:r>
              <a:rPr lang="en-GB" dirty="0"/>
              <a:t>Gallery </a:t>
            </a:r>
          </a:p>
          <a:p>
            <a:r>
              <a:rPr lang="en-GB" dirty="0"/>
              <a:t>First(</a:t>
            </a:r>
            <a:r>
              <a:rPr lang="en-GB" dirty="0" err="1"/>
              <a:t>mybooks</a:t>
            </a:r>
            <a:r>
              <a:rPr lang="en-GB" dirty="0"/>
              <a:t>).items</a:t>
            </a:r>
          </a:p>
          <a:p>
            <a:endParaRPr lang="en-GB" dirty="0"/>
          </a:p>
          <a:p>
            <a:r>
              <a:rPr lang="en-CA" dirty="0" err="1"/>
              <a:t>ThisItem.volumeInfo.imageLinks.thumbnail</a:t>
            </a:r>
            <a:endParaRPr lang="en-CA" dirty="0"/>
          </a:p>
          <a:p>
            <a:r>
              <a:rPr lang="en-CA" dirty="0" err="1"/>
              <a:t>ThisItem.volumeInfo.title</a:t>
            </a:r>
            <a:endParaRPr lang="en-CA" dirty="0"/>
          </a:p>
          <a:p>
            <a:r>
              <a:rPr lang="en-CA" dirty="0" err="1"/>
              <a:t>ThisItem.volumeInfo.description</a:t>
            </a:r>
            <a:endParaRPr lang="en-CA" dirty="0"/>
          </a:p>
          <a:p>
            <a:endParaRPr lang="en-CA" dirty="0"/>
          </a:p>
          <a:p>
            <a:endParaRPr lang="en-CA" dirty="0"/>
          </a:p>
          <a:p>
            <a:r>
              <a:rPr lang="en-CA" dirty="0"/>
              <a:t>Host : www.googleapis.com</a:t>
            </a:r>
          </a:p>
          <a:p>
            <a:r>
              <a:rPr lang="en-CA" dirty="0"/>
              <a:t>Base Url: /books/</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6/3/2020 9:23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074971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hlinkClick r:id="rId3"/>
              </a:rPr>
              <a:t>https://docs.microsoft.com/en-us/powerapps/maker/model-driven-apps/embedded-canvas-app-add-classic-designer</a:t>
            </a:r>
            <a:endParaRPr lang="en-GB" dirty="0"/>
          </a:p>
          <a:p>
            <a:endParaRPr lang="en-GB" dirty="0"/>
          </a:p>
          <a:p>
            <a:r>
              <a:rPr lang="en-GB" dirty="0">
                <a:hlinkClick r:id="rId4"/>
              </a:rPr>
              <a:t>https://www.sharepointpals.com/post/step-by-step-procedure-to-call-sharepoint-office-365-rest-api-from-microsoft-flow/</a:t>
            </a:r>
            <a:r>
              <a:rPr lang="en-GB" dirty="0"/>
              <a:t> </a:t>
            </a: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6/3/2020 9:23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2825995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34A407-23FD-4204-83F7-7C93442C7350}"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8434272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hlinkClick r:id="rId3"/>
              </a:rPr>
              <a:t>https://powerapps.microsoft.com/en-us/blog/category/case-studies/</a:t>
            </a:r>
            <a:endParaRPr lang="en-GB" dirty="0"/>
          </a:p>
          <a:p>
            <a:endParaRPr lang="en-GB" dirty="0"/>
          </a:p>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34A407-23FD-4204-83F7-7C93442C7350}"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4443674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hlinkClick r:id="rId3"/>
              </a:rPr>
              <a:t>https://docs.microsoft.com/en-us/powerapps/#pivot=home&amp;panel=getstarted</a:t>
            </a:r>
            <a:r>
              <a:rPr lang="en-GB" dirty="0"/>
              <a:t> </a:t>
            </a:r>
          </a:p>
        </p:txBody>
      </p:sp>
      <p:sp>
        <p:nvSpPr>
          <p:cNvPr id="4" name="Slide Number Placeholder 3"/>
          <p:cNvSpPr>
            <a:spLocks noGrp="1"/>
          </p:cNvSpPr>
          <p:nvPr>
            <p:ph type="sldNum" sz="quarter" idx="5"/>
          </p:nvPr>
        </p:nvSpPr>
        <p:spPr/>
        <p:txBody>
          <a:bodyPr/>
          <a:lstStyle/>
          <a:p>
            <a:fld id="{B634A407-23FD-4204-83F7-7C93442C7350}" type="slidenum">
              <a:rPr lang="en-GB" smtClean="0"/>
              <a:t>71</a:t>
            </a:fld>
            <a:endParaRPr lang="en-GB"/>
          </a:p>
        </p:txBody>
      </p:sp>
    </p:spTree>
    <p:extLst>
      <p:ext uri="{BB962C8B-B14F-4D97-AF65-F5344CB8AC3E}">
        <p14:creationId xmlns:p14="http://schemas.microsoft.com/office/powerpoint/2010/main" val="28343207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634A407-23FD-4204-83F7-7C93442C7350}" type="slidenum">
              <a:rPr lang="en-GB" smtClean="0"/>
              <a:t>13</a:t>
            </a:fld>
            <a:endParaRPr lang="en-GB"/>
          </a:p>
        </p:txBody>
      </p:sp>
    </p:spTree>
    <p:extLst>
      <p:ext uri="{BB962C8B-B14F-4D97-AF65-F5344CB8AC3E}">
        <p14:creationId xmlns:p14="http://schemas.microsoft.com/office/powerpoint/2010/main" val="19518317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hlinkClick r:id="rId3"/>
              </a:rPr>
              <a:t>https://docs.microsoft.com/en-us/power-platform/admin/pricing-billing-skus</a:t>
            </a:r>
            <a:r>
              <a:rPr lang="en-GB" dirty="0"/>
              <a:t> </a:t>
            </a:r>
          </a:p>
          <a:p>
            <a:endParaRPr lang="en-GB" dirty="0"/>
          </a:p>
          <a:p>
            <a:r>
              <a:rPr lang="en-GB" dirty="0">
                <a:hlinkClick r:id="rId4"/>
              </a:rPr>
              <a:t>https://powerapps.microsoft.com/en-us/blog/new-licensing-options-for-powerapps-and-flow/</a:t>
            </a:r>
            <a:endParaRPr lang="en-GB" dirty="0"/>
          </a:p>
          <a:p>
            <a:endParaRPr lang="en-GB" dirty="0"/>
          </a:p>
          <a:p>
            <a:r>
              <a:rPr lang="en-GB" dirty="0">
                <a:hlinkClick r:id="rId5"/>
              </a:rPr>
              <a:t>https://powerapps.microsoft.com/en-us/pricing/</a:t>
            </a:r>
            <a:endParaRPr lang="en-GB" dirty="0"/>
          </a:p>
        </p:txBody>
      </p:sp>
      <p:sp>
        <p:nvSpPr>
          <p:cNvPr id="4" name="Slide Number Placeholder 3"/>
          <p:cNvSpPr>
            <a:spLocks noGrp="1"/>
          </p:cNvSpPr>
          <p:nvPr>
            <p:ph type="sldNum" sz="quarter" idx="5"/>
          </p:nvPr>
        </p:nvSpPr>
        <p:spPr/>
        <p:txBody>
          <a:bodyPr/>
          <a:lstStyle/>
          <a:p>
            <a:fld id="{B634A407-23FD-4204-83F7-7C93442C7350}" type="slidenum">
              <a:rPr lang="en-GB" smtClean="0"/>
              <a:t>14</a:t>
            </a:fld>
            <a:endParaRPr lang="en-GB"/>
          </a:p>
        </p:txBody>
      </p:sp>
    </p:spTree>
    <p:extLst>
      <p:ext uri="{BB962C8B-B14F-4D97-AF65-F5344CB8AC3E}">
        <p14:creationId xmlns:p14="http://schemas.microsoft.com/office/powerpoint/2010/main" val="14974365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hlinkClick r:id="rId3"/>
              </a:rPr>
              <a:t>https://docs.microsoft.com/en-us/power-platform/admin/signup-for-powerapps-admin</a:t>
            </a:r>
            <a:endParaRPr lang="en-GB" dirty="0"/>
          </a:p>
        </p:txBody>
      </p:sp>
      <p:sp>
        <p:nvSpPr>
          <p:cNvPr id="4" name="Slide Number Placeholder 3"/>
          <p:cNvSpPr>
            <a:spLocks noGrp="1"/>
          </p:cNvSpPr>
          <p:nvPr>
            <p:ph type="sldNum" sz="quarter" idx="5"/>
          </p:nvPr>
        </p:nvSpPr>
        <p:spPr/>
        <p:txBody>
          <a:bodyPr/>
          <a:lstStyle/>
          <a:p>
            <a:fld id="{B634A407-23FD-4204-83F7-7C93442C7350}" type="slidenum">
              <a:rPr lang="en-GB" smtClean="0"/>
              <a:t>15</a:t>
            </a:fld>
            <a:endParaRPr lang="en-GB"/>
          </a:p>
        </p:txBody>
      </p:sp>
    </p:spTree>
    <p:extLst>
      <p:ext uri="{BB962C8B-B14F-4D97-AF65-F5344CB8AC3E}">
        <p14:creationId xmlns:p14="http://schemas.microsoft.com/office/powerpoint/2010/main" val="2237370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hlinkClick r:id="rId3"/>
              </a:rPr>
              <a:t>https://powerapps.microsoft.com/en-us/pricing/</a:t>
            </a:r>
            <a:endParaRPr lang="en-GB" dirty="0"/>
          </a:p>
        </p:txBody>
      </p:sp>
      <p:sp>
        <p:nvSpPr>
          <p:cNvPr id="4" name="Slide Number Placeholder 3"/>
          <p:cNvSpPr>
            <a:spLocks noGrp="1"/>
          </p:cNvSpPr>
          <p:nvPr>
            <p:ph type="sldNum" sz="quarter" idx="5"/>
          </p:nvPr>
        </p:nvSpPr>
        <p:spPr/>
        <p:txBody>
          <a:bodyPr/>
          <a:lstStyle/>
          <a:p>
            <a:fld id="{B634A407-23FD-4204-83F7-7C93442C7350}" type="slidenum">
              <a:rPr lang="en-GB" smtClean="0"/>
              <a:t>16</a:t>
            </a:fld>
            <a:endParaRPr lang="en-GB"/>
          </a:p>
        </p:txBody>
      </p:sp>
    </p:spTree>
    <p:extLst>
      <p:ext uri="{BB962C8B-B14F-4D97-AF65-F5344CB8AC3E}">
        <p14:creationId xmlns:p14="http://schemas.microsoft.com/office/powerpoint/2010/main" val="3970982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hlinkClick r:id="rId3"/>
              </a:rPr>
              <a:t>https://docs.microsoft.com/en-us/power-platform/admin/pricing-billing-skus</a:t>
            </a:r>
            <a:r>
              <a:rPr lang="en-GB" dirty="0"/>
              <a:t> </a:t>
            </a:r>
          </a:p>
          <a:p>
            <a:endParaRPr lang="en-GB" dirty="0"/>
          </a:p>
          <a:p>
            <a:r>
              <a:rPr lang="en-GB" dirty="0">
                <a:hlinkClick r:id="rId4"/>
              </a:rPr>
              <a:t>https://powerapps.microsoft.com/en-us/blog/new-licensing-options-for-powerapps-and-flow/</a:t>
            </a:r>
            <a:endParaRPr lang="en-GB" dirty="0"/>
          </a:p>
          <a:p>
            <a:endParaRPr lang="en-GB" dirty="0"/>
          </a:p>
          <a:p>
            <a:r>
              <a:rPr lang="en-GB" dirty="0">
                <a:hlinkClick r:id="rId5"/>
              </a:rPr>
              <a:t>https://powerapps.microsoft.com/en-us/pricing/</a:t>
            </a:r>
            <a:endParaRPr lang="en-GB" dirty="0"/>
          </a:p>
        </p:txBody>
      </p:sp>
      <p:sp>
        <p:nvSpPr>
          <p:cNvPr id="4" name="Slide Number Placeholder 3"/>
          <p:cNvSpPr>
            <a:spLocks noGrp="1"/>
          </p:cNvSpPr>
          <p:nvPr>
            <p:ph type="sldNum" sz="quarter" idx="5"/>
          </p:nvPr>
        </p:nvSpPr>
        <p:spPr/>
        <p:txBody>
          <a:bodyPr/>
          <a:lstStyle/>
          <a:p>
            <a:fld id="{B634A407-23FD-4204-83F7-7C93442C7350}" type="slidenum">
              <a:rPr lang="en-GB" smtClean="0"/>
              <a:t>17</a:t>
            </a:fld>
            <a:endParaRPr lang="en-GB"/>
          </a:p>
        </p:txBody>
      </p:sp>
    </p:spTree>
    <p:extLst>
      <p:ext uri="{BB962C8B-B14F-4D97-AF65-F5344CB8AC3E}">
        <p14:creationId xmlns:p14="http://schemas.microsoft.com/office/powerpoint/2010/main" val="18846770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634A407-23FD-4204-83F7-7C93442C7350}" type="slidenum">
              <a:rPr lang="en-GB" smtClean="0"/>
              <a:t>19</a:t>
            </a:fld>
            <a:endParaRPr lang="en-GB"/>
          </a:p>
        </p:txBody>
      </p:sp>
    </p:spTree>
    <p:extLst>
      <p:ext uri="{BB962C8B-B14F-4D97-AF65-F5344CB8AC3E}">
        <p14:creationId xmlns:p14="http://schemas.microsoft.com/office/powerpoint/2010/main" val="395436494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897A382-A969-4CE6-B689-81394F67A89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53675" y="6562725"/>
            <a:ext cx="1733550" cy="266700"/>
          </a:xfrm>
          <a:prstGeom prst="rect">
            <a:avLst/>
          </a:prstGeom>
        </p:spPr>
      </p:pic>
      <p:sp>
        <p:nvSpPr>
          <p:cNvPr id="5" name="Title 1">
            <a:extLst>
              <a:ext uri="{FF2B5EF4-FFF2-40B4-BE49-F238E27FC236}">
                <a16:creationId xmlns:a16="http://schemas.microsoft.com/office/drawing/2014/main" id="{D65BF983-284E-4380-B6DD-BA4226AA25AC}"/>
              </a:ext>
            </a:extLst>
          </p:cNvPr>
          <p:cNvSpPr>
            <a:spLocks noGrp="1"/>
          </p:cNvSpPr>
          <p:nvPr>
            <p:ph type="title"/>
          </p:nvPr>
        </p:nvSpPr>
        <p:spPr>
          <a:xfrm>
            <a:off x="838200" y="365125"/>
            <a:ext cx="10515600" cy="1325563"/>
          </a:xfrm>
        </p:spPr>
        <p:txBody>
          <a:bodyPr/>
          <a:lstStyle/>
          <a:p>
            <a:endParaRPr lang="en-GB"/>
          </a:p>
        </p:txBody>
      </p:sp>
      <p:sp>
        <p:nvSpPr>
          <p:cNvPr id="6" name="Content Placeholder 2">
            <a:extLst>
              <a:ext uri="{FF2B5EF4-FFF2-40B4-BE49-F238E27FC236}">
                <a16:creationId xmlns:a16="http://schemas.microsoft.com/office/drawing/2014/main" id="{FB8A4B12-15C3-448C-863B-9E0F956E17C6}"/>
              </a:ext>
            </a:extLst>
          </p:cNvPr>
          <p:cNvSpPr>
            <a:spLocks noGrp="1"/>
          </p:cNvSpPr>
          <p:nvPr>
            <p:ph idx="1"/>
          </p:nvPr>
        </p:nvSpPr>
        <p:spPr>
          <a:xfrm>
            <a:off x="838200" y="1825625"/>
            <a:ext cx="10515600" cy="4351338"/>
          </a:xfrm>
        </p:spPr>
        <p:txBody>
          <a:bodyPr/>
          <a:lstStyle/>
          <a:p>
            <a:endParaRPr lang="en-GB" dirty="0"/>
          </a:p>
        </p:txBody>
      </p:sp>
    </p:spTree>
    <p:extLst>
      <p:ext uri="{BB962C8B-B14F-4D97-AF65-F5344CB8AC3E}">
        <p14:creationId xmlns:p14="http://schemas.microsoft.com/office/powerpoint/2010/main" val="39447336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793CBFFF-679B-4BE9-9DC5-54D20F4DE911}" type="datetimeFigureOut">
              <a:rPr lang="en-IN" smtClean="0"/>
              <a:t>03-06-2020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1C6A88D-E63B-41EB-88A6-C38024BF15C7}" type="slidenum">
              <a:rPr lang="en-IN" smtClean="0"/>
              <a:t>‹#›</a:t>
            </a:fld>
            <a:endParaRPr lang="en-IN"/>
          </a:p>
        </p:txBody>
      </p:sp>
    </p:spTree>
    <p:extLst>
      <p:ext uri="{BB962C8B-B14F-4D97-AF65-F5344CB8AC3E}">
        <p14:creationId xmlns:p14="http://schemas.microsoft.com/office/powerpoint/2010/main" val="33966851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793CBFFF-679B-4BE9-9DC5-54D20F4DE911}" type="datetimeFigureOut">
              <a:rPr lang="en-IN" smtClean="0"/>
              <a:t>03-06-2020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1C6A88D-E63B-41EB-88A6-C38024BF15C7}" type="slidenum">
              <a:rPr lang="en-IN" smtClean="0"/>
              <a:t>‹#›</a:t>
            </a:fld>
            <a:endParaRPr lang="en-IN"/>
          </a:p>
        </p:txBody>
      </p:sp>
    </p:spTree>
    <p:extLst>
      <p:ext uri="{BB962C8B-B14F-4D97-AF65-F5344CB8AC3E}">
        <p14:creationId xmlns:p14="http://schemas.microsoft.com/office/powerpoint/2010/main" val="207887472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45D606A-F4E6-45CB-8266-4A9C4CAE0FE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a:gradFill>
            <a:gsLst>
              <a:gs pos="39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outerShdw dist="50800" dir="5400000" algn="ctr" rotWithShape="0">
              <a:srgbClr val="000000">
                <a:alpha val="43137"/>
              </a:srgbClr>
            </a:outerShdw>
          </a:effectLst>
        </p:spPr>
      </p:pic>
      <p:sp>
        <p:nvSpPr>
          <p:cNvPr id="12" name="Rectangle 11">
            <a:extLst>
              <a:ext uri="{FF2B5EF4-FFF2-40B4-BE49-F238E27FC236}">
                <a16:creationId xmlns:a16="http://schemas.microsoft.com/office/drawing/2014/main" id="{74F1DAD4-F9A3-44AE-8205-B5C9E90E8279}"/>
              </a:ext>
            </a:extLst>
          </p:cNvPr>
          <p:cNvSpPr/>
          <p:nvPr userDrawn="1"/>
        </p:nvSpPr>
        <p:spPr bwMode="auto">
          <a:xfrm flipH="1">
            <a:off x="2656572" y="-1"/>
            <a:ext cx="9535425" cy="6930189"/>
          </a:xfrm>
          <a:prstGeom prst="rect">
            <a:avLst/>
          </a:prstGeom>
          <a:gradFill flip="none" rotWithShape="1">
            <a:gsLst>
              <a:gs pos="0">
                <a:schemeClr val="bg2"/>
              </a:gs>
              <a:gs pos="35000">
                <a:schemeClr val="bg2">
                  <a:shade val="100000"/>
                  <a:satMod val="115000"/>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descr="A group of people sitting at a table using a computer&#10;&#10;Description generated with very high confidence">
            <a:extLst>
              <a:ext uri="{FF2B5EF4-FFF2-40B4-BE49-F238E27FC236}">
                <a16:creationId xmlns:a16="http://schemas.microsoft.com/office/drawing/2014/main" id="{9CC42919-8D21-4780-9F8C-C146256FB1D7}"/>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1" y="0"/>
            <a:ext cx="12190271" cy="6858000"/>
          </a:xfrm>
          <a:prstGeom prst="rect">
            <a:avLst/>
          </a:prstGeom>
        </p:spPr>
      </p:pic>
      <p:sp>
        <p:nvSpPr>
          <p:cNvPr id="14" name="Rectangle 13">
            <a:extLst>
              <a:ext uri="{FF2B5EF4-FFF2-40B4-BE49-F238E27FC236}">
                <a16:creationId xmlns:a16="http://schemas.microsoft.com/office/drawing/2014/main" id="{B3D9AE3D-3A60-40E9-B6B5-917B25C28020}"/>
              </a:ext>
            </a:extLst>
          </p:cNvPr>
          <p:cNvSpPr/>
          <p:nvPr userDrawn="1"/>
        </p:nvSpPr>
        <p:spPr bwMode="auto">
          <a:xfrm>
            <a:off x="0" y="0"/>
            <a:ext cx="9277997" cy="6858000"/>
          </a:xfrm>
          <a:prstGeom prst="rect">
            <a:avLst/>
          </a:prstGeom>
          <a:gradFill flip="none" rotWithShape="1">
            <a:gsLst>
              <a:gs pos="0">
                <a:schemeClr val="bg2"/>
              </a:gs>
              <a:gs pos="100000">
                <a:schemeClr val="bg2">
                  <a:shade val="100000"/>
                  <a:satMod val="115000"/>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Title 1">
            <a:extLst>
              <a:ext uri="{FF2B5EF4-FFF2-40B4-BE49-F238E27FC236}">
                <a16:creationId xmlns:a16="http://schemas.microsoft.com/office/drawing/2014/main" id="{09F4F060-0BAF-433D-817D-1D505BC4FA36}"/>
              </a:ext>
            </a:extLst>
          </p:cNvPr>
          <p:cNvSpPr>
            <a:spLocks noGrp="1"/>
          </p:cNvSpPr>
          <p:nvPr>
            <p:ph type="title" hasCustomPrompt="1"/>
          </p:nvPr>
        </p:nvSpPr>
        <p:spPr>
          <a:xfrm>
            <a:off x="455994" y="2714560"/>
            <a:ext cx="5331792" cy="1793104"/>
          </a:xfrm>
          <a:noFill/>
        </p:spPr>
        <p:txBody>
          <a:bodyPr lIns="0" tIns="91440" rIns="146304" bIns="91440" anchor="b" anchorCtr="0"/>
          <a:lstStyle>
            <a:lvl1pPr marL="0" algn="l" defTabSz="896209" rtl="0" eaLnBrk="1" latinLnBrk="0" hangingPunct="1">
              <a:lnSpc>
                <a:spcPct val="90000"/>
              </a:lnSpc>
              <a:spcBef>
                <a:spcPct val="0"/>
              </a:spcBef>
              <a:buNone/>
              <a:defRPr lang="en-US" sz="3921" b="0" kern="1200" cap="none" spc="-147" baseline="0" dirty="0">
                <a:ln w="3175">
                  <a:noFill/>
                </a:ln>
                <a:solidFill>
                  <a:schemeClr val="tx1"/>
                </a:solidFill>
                <a:effectLst/>
                <a:latin typeface="Segoe UI Semibold" panose="020B0702040204020203" pitchFamily="34" charset="0"/>
                <a:ea typeface="+mn-ea"/>
                <a:cs typeface="Segoe UI Semibold" panose="020B0702040204020203" pitchFamily="34" charset="0"/>
              </a:defRPr>
            </a:lvl1pPr>
          </a:lstStyle>
          <a:p>
            <a:r>
              <a:rPr lang="en-US"/>
              <a:t>Office 365 presentation title or event name</a:t>
            </a:r>
          </a:p>
        </p:txBody>
      </p:sp>
      <p:sp>
        <p:nvSpPr>
          <p:cNvPr id="16" name="Text Placeholder 4">
            <a:extLst>
              <a:ext uri="{FF2B5EF4-FFF2-40B4-BE49-F238E27FC236}">
                <a16:creationId xmlns:a16="http://schemas.microsoft.com/office/drawing/2014/main" id="{D287F4E7-FA17-4EE9-95E9-086B8BAD1603}"/>
              </a:ext>
            </a:extLst>
          </p:cNvPr>
          <p:cNvSpPr>
            <a:spLocks noGrp="1"/>
          </p:cNvSpPr>
          <p:nvPr>
            <p:ph type="body" sz="quarter" idx="12" hasCustomPrompt="1"/>
          </p:nvPr>
        </p:nvSpPr>
        <p:spPr>
          <a:xfrm>
            <a:off x="462753" y="4736474"/>
            <a:ext cx="8359808" cy="715931"/>
          </a:xfrm>
          <a:noFill/>
        </p:spPr>
        <p:txBody>
          <a:bodyPr lIns="0" tIns="109728" rIns="164592" bIns="109728">
            <a:noAutofit/>
          </a:bodyPr>
          <a:lstStyle>
            <a:lvl1pPr marL="0" indent="0">
              <a:spcBef>
                <a:spcPts val="0"/>
              </a:spcBef>
              <a:buNone/>
              <a:defRPr sz="1961" spc="0" baseline="0">
                <a:solidFill>
                  <a:schemeClr val="tx1"/>
                </a:solidFill>
                <a:latin typeface="+mn-lt"/>
              </a:defRPr>
            </a:lvl1pPr>
          </a:lstStyle>
          <a:p>
            <a:pPr lvl="0"/>
            <a:r>
              <a:rPr lang="en-US"/>
              <a:t>Author Name</a:t>
            </a:r>
          </a:p>
          <a:p>
            <a:pPr lvl="0"/>
            <a:r>
              <a:rPr lang="en-US"/>
              <a:t>Date</a:t>
            </a:r>
          </a:p>
        </p:txBody>
      </p:sp>
      <p:pic>
        <p:nvPicPr>
          <p:cNvPr id="3" name="Picture 2">
            <a:extLst>
              <a:ext uri="{FF2B5EF4-FFF2-40B4-BE49-F238E27FC236}">
                <a16:creationId xmlns:a16="http://schemas.microsoft.com/office/drawing/2014/main" id="{9D8622AF-F1F6-481F-B30C-296F144EA3D9}"/>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404716" y="6530139"/>
            <a:ext cx="1733550" cy="266700"/>
          </a:xfrm>
          <a:prstGeom prst="rect">
            <a:avLst/>
          </a:prstGeom>
        </p:spPr>
      </p:pic>
    </p:spTree>
    <p:extLst>
      <p:ext uri="{BB962C8B-B14F-4D97-AF65-F5344CB8AC3E}">
        <p14:creationId xmlns:p14="http://schemas.microsoft.com/office/powerpoint/2010/main" val="23174340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p:bg>
      <p:bgRef idx="1001">
        <a:schemeClr val="bg2"/>
      </p:bgRef>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3003B62-1A1E-4D35-BDB3-B4329D7726D7}"/>
              </a:ext>
            </a:extLst>
          </p:cNvPr>
          <p:cNvSpPr txBox="1"/>
          <p:nvPr userDrawn="1"/>
        </p:nvSpPr>
        <p:spPr>
          <a:xfrm>
            <a:off x="0" y="1041400"/>
            <a:ext cx="12192000" cy="1569660"/>
          </a:xfrm>
          <a:prstGeom prst="rect">
            <a:avLst/>
          </a:prstGeom>
          <a:noFill/>
        </p:spPr>
        <p:txBody>
          <a:bodyPr wrap="square" rtlCol="0">
            <a:spAutoFit/>
          </a:bodyPr>
          <a:lstStyle/>
          <a:p>
            <a:pPr algn="ctr"/>
            <a:r>
              <a:rPr lang="en-GB" sz="9600" dirty="0">
                <a:latin typeface="Arial" panose="020B0604020202020204" pitchFamily="34" charset="0"/>
                <a:cs typeface="Arial" panose="020B0604020202020204" pitchFamily="34" charset="0"/>
              </a:rPr>
              <a:t>thank you</a:t>
            </a:r>
          </a:p>
        </p:txBody>
      </p:sp>
      <p:pic>
        <p:nvPicPr>
          <p:cNvPr id="4" name="Picture 3">
            <a:extLst>
              <a:ext uri="{FF2B5EF4-FFF2-40B4-BE49-F238E27FC236}">
                <a16:creationId xmlns:a16="http://schemas.microsoft.com/office/drawing/2014/main" id="{66E314EC-56EE-49F7-9492-06A674B62E0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57575" y="3295649"/>
            <a:ext cx="5334000" cy="785446"/>
          </a:xfrm>
          <a:prstGeom prst="rect">
            <a:avLst/>
          </a:prstGeom>
        </p:spPr>
      </p:pic>
    </p:spTree>
    <p:extLst>
      <p:ext uri="{BB962C8B-B14F-4D97-AF65-F5344CB8AC3E}">
        <p14:creationId xmlns:p14="http://schemas.microsoft.com/office/powerpoint/2010/main" val="32457285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3" name="Rectangle 22"/>
          <p:cNvSpPr/>
          <p:nvPr userDrawn="1"/>
        </p:nvSpPr>
        <p:spPr>
          <a:xfrm>
            <a:off x="11105322" y="6415893"/>
            <a:ext cx="1086678" cy="4443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 name="Title 1"/>
          <p:cNvSpPr>
            <a:spLocks noGrp="1"/>
          </p:cNvSpPr>
          <p:nvPr>
            <p:ph type="title"/>
          </p:nvPr>
        </p:nvSpPr>
        <p:spPr>
          <a:xfrm>
            <a:off x="304800" y="82464"/>
            <a:ext cx="11704902" cy="510934"/>
          </a:xfrm>
        </p:spPr>
        <p:txBody>
          <a:bodyPr>
            <a:normAutofit/>
          </a:bodyPr>
          <a:lstStyle>
            <a:lvl1pPr>
              <a:defRPr sz="2400">
                <a:solidFill>
                  <a:srgbClr val="025498"/>
                </a:solidFill>
                <a:latin typeface="+mn-lt"/>
              </a:defRPr>
            </a:lvl1pPr>
          </a:lstStyle>
          <a:p>
            <a:r>
              <a:rPr lang="en-US" dirty="0"/>
              <a:t>Click to edit Master title style</a:t>
            </a:r>
          </a:p>
        </p:txBody>
      </p:sp>
    </p:spTree>
    <p:extLst>
      <p:ext uri="{BB962C8B-B14F-4D97-AF65-F5344CB8AC3E}">
        <p14:creationId xmlns:p14="http://schemas.microsoft.com/office/powerpoint/2010/main" val="187497836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10369"/>
          </a:xfrm>
        </p:spPr>
        <p:txBody>
          <a:bodyPr wrap="square" lIns="0" tIns="0" rIns="0" bIns="0">
            <a:spAutoFit/>
          </a:bodyPr>
          <a:lstStyle>
            <a:lvl1pPr>
              <a:lnSpc>
                <a:spcPts val="3137"/>
              </a:lnSpc>
              <a:defRPr sz="2745" strike="noStrike">
                <a:solidFill>
                  <a:srgbClr val="2F2F2F"/>
                </a:solidFill>
              </a:defRPr>
            </a:lvl1pPr>
          </a:lstStyle>
          <a:p>
            <a:r>
              <a:rPr lang="en-US" dirty="0"/>
              <a:t>Title</a:t>
            </a:r>
          </a:p>
        </p:txBody>
      </p:sp>
    </p:spTree>
    <p:extLst>
      <p:ext uri="{BB962C8B-B14F-4D97-AF65-F5344CB8AC3E}">
        <p14:creationId xmlns:p14="http://schemas.microsoft.com/office/powerpoint/2010/main" val="2085187906"/>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obj">
  <p:cSld name="2_Title Slide">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0"/>
            <a:ext cx="12192000" cy="6858000"/>
          </a:xfrm>
          <a:custGeom>
            <a:avLst/>
            <a:gdLst/>
            <a:ahLst/>
            <a:cxnLst/>
            <a:rect l="l" t="t" r="r" b="b"/>
            <a:pathLst>
              <a:path w="12192000" h="6858000">
                <a:moveTo>
                  <a:pt x="0" y="6858000"/>
                </a:moveTo>
                <a:lnTo>
                  <a:pt x="12192000" y="6858000"/>
                </a:lnTo>
                <a:lnTo>
                  <a:pt x="12192000" y="0"/>
                </a:lnTo>
                <a:lnTo>
                  <a:pt x="0" y="0"/>
                </a:lnTo>
                <a:lnTo>
                  <a:pt x="0" y="6858000"/>
                </a:lnTo>
                <a:close/>
              </a:path>
            </a:pathLst>
          </a:custGeom>
          <a:solidFill>
            <a:srgbClr val="4F5080"/>
          </a:solidFill>
        </p:spPr>
        <p:txBody>
          <a:bodyPr wrap="square" lIns="0" tIns="0" rIns="0" bIns="0" rtlCol="0"/>
          <a:lstStyle/>
          <a:p>
            <a:endParaRPr/>
          </a:p>
        </p:txBody>
      </p:sp>
      <p:sp>
        <p:nvSpPr>
          <p:cNvPr id="17" name="bk object 17"/>
          <p:cNvSpPr/>
          <p:nvPr/>
        </p:nvSpPr>
        <p:spPr>
          <a:xfrm>
            <a:off x="1892807" y="1441702"/>
            <a:ext cx="10299191" cy="5416296"/>
          </a:xfrm>
          <a:prstGeom prst="rect">
            <a:avLst/>
          </a:prstGeom>
          <a:blipFill>
            <a:blip r:embed="rId2" cstate="print"/>
            <a:stretch>
              <a:fillRect/>
            </a:stretch>
          </a:blipFill>
        </p:spPr>
        <p:txBody>
          <a:bodyPr wrap="square" lIns="0" tIns="0" rIns="0" bIns="0" rtlCol="0"/>
          <a:lstStyle/>
          <a:p>
            <a:endParaRPr/>
          </a:p>
        </p:txBody>
      </p:sp>
      <p:sp>
        <p:nvSpPr>
          <p:cNvPr id="2" name="Holder 2"/>
          <p:cNvSpPr>
            <a:spLocks noGrp="1"/>
          </p:cNvSpPr>
          <p:nvPr>
            <p:ph type="ctrTitle"/>
          </p:nvPr>
        </p:nvSpPr>
        <p:spPr>
          <a:xfrm>
            <a:off x="682244" y="1797761"/>
            <a:ext cx="10827511" cy="2074545"/>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6/3/2020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77803904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01657577"/>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matchingName="Title slide" type="title">
  <p:cSld name="3_Title slid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415611" y="992767"/>
            <a:ext cx="11360800" cy="2736800"/>
          </a:xfrm>
          <a:prstGeom prst="rect">
            <a:avLst/>
          </a:prstGeom>
        </p:spPr>
        <p:txBody>
          <a:bodyPr spcFirstLastPara="1" wrap="square" lIns="91425" tIns="91425" rIns="91425" bIns="91425" anchor="b" anchorCtr="0"/>
          <a:lstStyle>
            <a:lvl1pPr lvl="0" algn="ctr">
              <a:spcBef>
                <a:spcPts val="0"/>
              </a:spcBef>
              <a:spcAft>
                <a:spcPts val="0"/>
              </a:spcAft>
              <a:buSzPts val="5200"/>
              <a:buNone/>
              <a:defRPr sz="6933"/>
            </a:lvl1pPr>
            <a:lvl2pPr lvl="1" algn="ctr">
              <a:spcBef>
                <a:spcPts val="0"/>
              </a:spcBef>
              <a:spcAft>
                <a:spcPts val="0"/>
              </a:spcAft>
              <a:buSzPts val="5200"/>
              <a:buNone/>
              <a:defRPr sz="6933"/>
            </a:lvl2pPr>
            <a:lvl3pPr lvl="2" algn="ctr">
              <a:spcBef>
                <a:spcPts val="0"/>
              </a:spcBef>
              <a:spcAft>
                <a:spcPts val="0"/>
              </a:spcAft>
              <a:buSzPts val="5200"/>
              <a:buNone/>
              <a:defRPr sz="6933"/>
            </a:lvl3pPr>
            <a:lvl4pPr lvl="3" algn="ctr">
              <a:spcBef>
                <a:spcPts val="0"/>
              </a:spcBef>
              <a:spcAft>
                <a:spcPts val="0"/>
              </a:spcAft>
              <a:buSzPts val="5200"/>
              <a:buNone/>
              <a:defRPr sz="6933"/>
            </a:lvl4pPr>
            <a:lvl5pPr lvl="4" algn="ctr">
              <a:spcBef>
                <a:spcPts val="0"/>
              </a:spcBef>
              <a:spcAft>
                <a:spcPts val="0"/>
              </a:spcAft>
              <a:buSzPts val="5200"/>
              <a:buNone/>
              <a:defRPr sz="6933"/>
            </a:lvl5pPr>
            <a:lvl6pPr lvl="5" algn="ctr">
              <a:spcBef>
                <a:spcPts val="0"/>
              </a:spcBef>
              <a:spcAft>
                <a:spcPts val="0"/>
              </a:spcAft>
              <a:buSzPts val="5200"/>
              <a:buNone/>
              <a:defRPr sz="6933"/>
            </a:lvl6pPr>
            <a:lvl7pPr lvl="6" algn="ctr">
              <a:spcBef>
                <a:spcPts val="0"/>
              </a:spcBef>
              <a:spcAft>
                <a:spcPts val="0"/>
              </a:spcAft>
              <a:buSzPts val="5200"/>
              <a:buNone/>
              <a:defRPr sz="6933"/>
            </a:lvl7pPr>
            <a:lvl8pPr lvl="7" algn="ctr">
              <a:spcBef>
                <a:spcPts val="0"/>
              </a:spcBef>
              <a:spcAft>
                <a:spcPts val="0"/>
              </a:spcAft>
              <a:buSzPts val="5200"/>
              <a:buNone/>
              <a:defRPr sz="6933"/>
            </a:lvl8pPr>
            <a:lvl9pPr lvl="8" algn="ctr">
              <a:spcBef>
                <a:spcPts val="0"/>
              </a:spcBef>
              <a:spcAft>
                <a:spcPts val="0"/>
              </a:spcAft>
              <a:buSzPts val="5200"/>
              <a:buNone/>
              <a:defRPr sz="6933"/>
            </a:lvl9pPr>
          </a:lstStyle>
          <a:p>
            <a:r>
              <a:rPr lang="en-US"/>
              <a:t>Click to edit Master title style</a:t>
            </a:r>
            <a:endParaRPr/>
          </a:p>
        </p:txBody>
      </p:sp>
      <p:sp>
        <p:nvSpPr>
          <p:cNvPr id="11" name="Google Shape;11;p2"/>
          <p:cNvSpPr txBox="1">
            <a:spLocks noGrp="1"/>
          </p:cNvSpPr>
          <p:nvPr>
            <p:ph type="subTitle" idx="1"/>
          </p:nvPr>
        </p:nvSpPr>
        <p:spPr>
          <a:xfrm>
            <a:off x="415600" y="3778833"/>
            <a:ext cx="11360800" cy="10568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800"/>
              <a:buNone/>
              <a:defRPr sz="3733"/>
            </a:lvl1pPr>
            <a:lvl2pPr lvl="1" algn="ctr">
              <a:lnSpc>
                <a:spcPct val="100000"/>
              </a:lnSpc>
              <a:spcBef>
                <a:spcPts val="0"/>
              </a:spcBef>
              <a:spcAft>
                <a:spcPts val="0"/>
              </a:spcAft>
              <a:buSzPts val="2800"/>
              <a:buNone/>
              <a:defRPr sz="3733"/>
            </a:lvl2pPr>
            <a:lvl3pPr lvl="2" algn="ctr">
              <a:lnSpc>
                <a:spcPct val="100000"/>
              </a:lnSpc>
              <a:spcBef>
                <a:spcPts val="0"/>
              </a:spcBef>
              <a:spcAft>
                <a:spcPts val="0"/>
              </a:spcAft>
              <a:buSzPts val="2800"/>
              <a:buNone/>
              <a:defRPr sz="3733"/>
            </a:lvl3pPr>
            <a:lvl4pPr lvl="3" algn="ctr">
              <a:lnSpc>
                <a:spcPct val="100000"/>
              </a:lnSpc>
              <a:spcBef>
                <a:spcPts val="0"/>
              </a:spcBef>
              <a:spcAft>
                <a:spcPts val="0"/>
              </a:spcAft>
              <a:buSzPts val="2800"/>
              <a:buNone/>
              <a:defRPr sz="3733"/>
            </a:lvl4pPr>
            <a:lvl5pPr lvl="4" algn="ctr">
              <a:lnSpc>
                <a:spcPct val="100000"/>
              </a:lnSpc>
              <a:spcBef>
                <a:spcPts val="0"/>
              </a:spcBef>
              <a:spcAft>
                <a:spcPts val="0"/>
              </a:spcAft>
              <a:buSzPts val="2800"/>
              <a:buNone/>
              <a:defRPr sz="3733"/>
            </a:lvl5pPr>
            <a:lvl6pPr lvl="5" algn="ctr">
              <a:lnSpc>
                <a:spcPct val="100000"/>
              </a:lnSpc>
              <a:spcBef>
                <a:spcPts val="0"/>
              </a:spcBef>
              <a:spcAft>
                <a:spcPts val="0"/>
              </a:spcAft>
              <a:buSzPts val="2800"/>
              <a:buNone/>
              <a:defRPr sz="3733"/>
            </a:lvl6pPr>
            <a:lvl7pPr lvl="6" algn="ctr">
              <a:lnSpc>
                <a:spcPct val="100000"/>
              </a:lnSpc>
              <a:spcBef>
                <a:spcPts val="0"/>
              </a:spcBef>
              <a:spcAft>
                <a:spcPts val="0"/>
              </a:spcAft>
              <a:buSzPts val="2800"/>
              <a:buNone/>
              <a:defRPr sz="3733"/>
            </a:lvl7pPr>
            <a:lvl8pPr lvl="7" algn="ctr">
              <a:lnSpc>
                <a:spcPct val="100000"/>
              </a:lnSpc>
              <a:spcBef>
                <a:spcPts val="0"/>
              </a:spcBef>
              <a:spcAft>
                <a:spcPts val="0"/>
              </a:spcAft>
              <a:buSzPts val="2800"/>
              <a:buNone/>
              <a:defRPr sz="3733"/>
            </a:lvl8pPr>
            <a:lvl9pPr lvl="8" algn="ctr">
              <a:lnSpc>
                <a:spcPct val="100000"/>
              </a:lnSpc>
              <a:spcBef>
                <a:spcPts val="0"/>
              </a:spcBef>
              <a:spcAft>
                <a:spcPts val="0"/>
              </a:spcAft>
              <a:buSzPts val="2800"/>
              <a:buNone/>
              <a:defRPr sz="3733"/>
            </a:lvl9pPr>
          </a:lstStyle>
          <a:p>
            <a:r>
              <a:rPr lang="en-US"/>
              <a:t>Click to edit Master subtitle style</a:t>
            </a:r>
            <a:endParaRPr/>
          </a:p>
        </p:txBody>
      </p:sp>
      <p:sp>
        <p:nvSpPr>
          <p:cNvPr id="12" name="Google Shape;12;p2"/>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424491109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a:t>Click to edit Master title style</a:t>
            </a:r>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pPr lvl="0"/>
            <a:r>
              <a:rPr lang="en-US"/>
              <a:t>Edit Master text styles</a:t>
            </a: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41158998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793CBFFF-679B-4BE9-9DC5-54D20F4DE911}" type="datetimeFigureOut">
              <a:rPr lang="en-IN" smtClean="0"/>
              <a:t>03-06-2020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1C6A88D-E63B-41EB-88A6-C38024BF15C7}" type="slidenum">
              <a:rPr lang="en-IN" smtClean="0"/>
              <a:t>‹#›</a:t>
            </a:fld>
            <a:endParaRPr lang="en-IN"/>
          </a:p>
        </p:txBody>
      </p:sp>
    </p:spTree>
    <p:extLst>
      <p:ext uri="{BB962C8B-B14F-4D97-AF65-F5344CB8AC3E}">
        <p14:creationId xmlns:p14="http://schemas.microsoft.com/office/powerpoint/2010/main" val="253156630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897A382-A969-4CE6-B689-81394F67A89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53675" y="6562725"/>
            <a:ext cx="1733550" cy="266700"/>
          </a:xfrm>
          <a:prstGeom prst="rect">
            <a:avLst/>
          </a:prstGeom>
        </p:spPr>
      </p:pic>
    </p:spTree>
    <p:extLst>
      <p:ext uri="{BB962C8B-B14F-4D97-AF65-F5344CB8AC3E}">
        <p14:creationId xmlns:p14="http://schemas.microsoft.com/office/powerpoint/2010/main" val="323733609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7527710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761" y="366522"/>
            <a:ext cx="260985" cy="439420"/>
          </a:xfrm>
          <a:custGeom>
            <a:avLst/>
            <a:gdLst/>
            <a:ahLst/>
            <a:cxnLst/>
            <a:rect l="l" t="t" r="r" b="b"/>
            <a:pathLst>
              <a:path w="260985" h="439420">
                <a:moveTo>
                  <a:pt x="40711" y="0"/>
                </a:moveTo>
                <a:lnTo>
                  <a:pt x="0" y="40639"/>
                </a:lnTo>
                <a:lnTo>
                  <a:pt x="0" y="398272"/>
                </a:lnTo>
                <a:lnTo>
                  <a:pt x="40711" y="438912"/>
                </a:lnTo>
                <a:lnTo>
                  <a:pt x="260604" y="219455"/>
                </a:lnTo>
                <a:lnTo>
                  <a:pt x="40711" y="0"/>
                </a:lnTo>
                <a:close/>
              </a:path>
            </a:pathLst>
          </a:custGeom>
          <a:ln w="38100">
            <a:solidFill>
              <a:srgbClr val="D6122D"/>
            </a:solidFill>
          </a:ln>
        </p:spPr>
        <p:txBody>
          <a:bodyPr wrap="square" lIns="0" tIns="0" rIns="0" bIns="0" rtlCol="0"/>
          <a:lstStyle/>
          <a:p>
            <a:endParaRPr/>
          </a:p>
        </p:txBody>
      </p:sp>
      <p:sp>
        <p:nvSpPr>
          <p:cNvPr id="17" name="bk object 17"/>
          <p:cNvSpPr/>
          <p:nvPr/>
        </p:nvSpPr>
        <p:spPr>
          <a:xfrm>
            <a:off x="0" y="405384"/>
            <a:ext cx="178435" cy="358140"/>
          </a:xfrm>
          <a:custGeom>
            <a:avLst/>
            <a:gdLst/>
            <a:ahLst/>
            <a:cxnLst/>
            <a:rect l="l" t="t" r="r" b="b"/>
            <a:pathLst>
              <a:path w="178435" h="358140">
                <a:moveTo>
                  <a:pt x="0" y="0"/>
                </a:moveTo>
                <a:lnTo>
                  <a:pt x="0" y="358139"/>
                </a:lnTo>
                <a:lnTo>
                  <a:pt x="178308" y="179069"/>
                </a:lnTo>
                <a:lnTo>
                  <a:pt x="0" y="0"/>
                </a:lnTo>
                <a:close/>
              </a:path>
            </a:pathLst>
          </a:custGeom>
          <a:solidFill>
            <a:srgbClr val="22212C"/>
          </a:solidFill>
        </p:spPr>
        <p:txBody>
          <a:bodyPr wrap="square" lIns="0" tIns="0" rIns="0" bIns="0" rtlCol="0"/>
          <a:lstStyle/>
          <a:p>
            <a:endParaRPr/>
          </a:p>
        </p:txBody>
      </p:sp>
      <p:sp>
        <p:nvSpPr>
          <p:cNvPr id="18" name="bk object 18"/>
          <p:cNvSpPr/>
          <p:nvPr/>
        </p:nvSpPr>
        <p:spPr>
          <a:xfrm>
            <a:off x="11247119" y="6609586"/>
            <a:ext cx="871727" cy="178308"/>
          </a:xfrm>
          <a:prstGeom prst="rect">
            <a:avLst/>
          </a:prstGeom>
          <a:blipFill>
            <a:blip r:embed="rId2" cstate="print"/>
            <a:stretch>
              <a:fillRect/>
            </a:stretch>
          </a:blipFill>
        </p:spPr>
        <p:txBody>
          <a:bodyPr wrap="square" lIns="0" tIns="0" rIns="0" bIns="0" rtlCol="0"/>
          <a:lstStyle/>
          <a:p>
            <a:endParaRPr/>
          </a:p>
        </p:txBody>
      </p:sp>
      <p:sp>
        <p:nvSpPr>
          <p:cNvPr id="2" name="Holder 2"/>
          <p:cNvSpPr>
            <a:spLocks noGrp="1"/>
          </p:cNvSpPr>
          <p:nvPr>
            <p:ph type="ctrTitle"/>
          </p:nvPr>
        </p:nvSpPr>
        <p:spPr>
          <a:xfrm>
            <a:off x="1179195" y="2878328"/>
            <a:ext cx="9833609" cy="1636395"/>
          </a:xfrm>
          <a:prstGeom prst="rect">
            <a:avLst/>
          </a:prstGeom>
        </p:spPr>
        <p:txBody>
          <a:bodyPr wrap="square" lIns="0" tIns="0" rIns="0" bIns="0">
            <a:spAutoFit/>
          </a:bodyPr>
          <a:lstStyle>
            <a:lvl1pPr>
              <a:defRPr sz="6000" b="0" i="0">
                <a:solidFill>
                  <a:schemeClr val="tx1"/>
                </a:solidFill>
                <a:latin typeface="Arial"/>
                <a:cs typeface="Arial"/>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6/3/2020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12870550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000" b="0" i="0">
                <a:solidFill>
                  <a:schemeClr val="tx1"/>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6/3/2020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22980644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000" b="0" i="0">
                <a:solidFill>
                  <a:schemeClr val="tx1"/>
                </a:solidFill>
                <a:latin typeface="Arial"/>
                <a:cs typeface="Arial"/>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6/3/2020</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426660796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0"/>
            <a:ext cx="12191999" cy="6857996"/>
          </a:xfrm>
          <a:prstGeom prst="rect">
            <a:avLst/>
          </a:prstGeom>
          <a:blipFill>
            <a:blip r:embed="rId2" cstate="print"/>
            <a:stretch>
              <a:fillRect/>
            </a:stretch>
          </a:blipFill>
        </p:spPr>
        <p:txBody>
          <a:bodyPr wrap="square" lIns="0" tIns="0" rIns="0" bIns="0" rtlCol="0"/>
          <a:lstStyle/>
          <a:p>
            <a:endParaRPr/>
          </a:p>
        </p:txBody>
      </p:sp>
      <p:sp>
        <p:nvSpPr>
          <p:cNvPr id="17" name="bk object 17"/>
          <p:cNvSpPr/>
          <p:nvPr/>
        </p:nvSpPr>
        <p:spPr>
          <a:xfrm>
            <a:off x="0" y="0"/>
            <a:ext cx="12192000" cy="6858000"/>
          </a:xfrm>
          <a:custGeom>
            <a:avLst/>
            <a:gdLst/>
            <a:ahLst/>
            <a:cxnLst/>
            <a:rect l="l" t="t" r="r" b="b"/>
            <a:pathLst>
              <a:path w="12192000" h="6858000">
                <a:moveTo>
                  <a:pt x="12192000" y="6857998"/>
                </a:moveTo>
                <a:lnTo>
                  <a:pt x="12192000" y="0"/>
                </a:lnTo>
                <a:lnTo>
                  <a:pt x="0" y="0"/>
                </a:lnTo>
                <a:lnTo>
                  <a:pt x="0" y="6857998"/>
                </a:lnTo>
                <a:lnTo>
                  <a:pt x="12192000" y="6857998"/>
                </a:lnTo>
                <a:close/>
              </a:path>
            </a:pathLst>
          </a:custGeom>
          <a:solidFill>
            <a:srgbClr val="FFFFFF">
              <a:alpha val="61959"/>
            </a:srgbClr>
          </a:solidFill>
        </p:spPr>
        <p:txBody>
          <a:bodyPr wrap="square" lIns="0" tIns="0" rIns="0" bIns="0" rtlCol="0"/>
          <a:lstStyle/>
          <a:p>
            <a:endParaRPr/>
          </a:p>
        </p:txBody>
      </p:sp>
      <p:sp>
        <p:nvSpPr>
          <p:cNvPr id="18" name="bk object 18"/>
          <p:cNvSpPr/>
          <p:nvPr/>
        </p:nvSpPr>
        <p:spPr>
          <a:xfrm>
            <a:off x="57031" y="280670"/>
            <a:ext cx="6164580" cy="6164580"/>
          </a:xfrm>
          <a:custGeom>
            <a:avLst/>
            <a:gdLst/>
            <a:ahLst/>
            <a:cxnLst/>
            <a:rect l="l" t="t" r="r" b="b"/>
            <a:pathLst>
              <a:path w="6164580" h="6164580">
                <a:moveTo>
                  <a:pt x="3495158" y="0"/>
                </a:moveTo>
                <a:lnTo>
                  <a:pt x="0" y="2669285"/>
                </a:lnTo>
                <a:lnTo>
                  <a:pt x="2669277" y="6164427"/>
                </a:lnTo>
                <a:lnTo>
                  <a:pt x="6164444" y="3495166"/>
                </a:lnTo>
                <a:lnTo>
                  <a:pt x="3495158" y="0"/>
                </a:lnTo>
                <a:close/>
              </a:path>
            </a:pathLst>
          </a:custGeom>
          <a:solidFill>
            <a:srgbClr val="D6122D"/>
          </a:solidFill>
        </p:spPr>
        <p:txBody>
          <a:bodyPr wrap="square" lIns="0" tIns="0" rIns="0" bIns="0" rtlCol="0"/>
          <a:lstStyle/>
          <a:p>
            <a:endParaRPr/>
          </a:p>
        </p:txBody>
      </p:sp>
      <p:sp>
        <p:nvSpPr>
          <p:cNvPr id="19" name="bk object 19"/>
          <p:cNvSpPr/>
          <p:nvPr/>
        </p:nvSpPr>
        <p:spPr>
          <a:xfrm>
            <a:off x="22859" y="320040"/>
            <a:ext cx="6219825" cy="6219825"/>
          </a:xfrm>
          <a:custGeom>
            <a:avLst/>
            <a:gdLst/>
            <a:ahLst/>
            <a:cxnLst/>
            <a:rect l="l" t="t" r="r" b="b"/>
            <a:pathLst>
              <a:path w="6219825" h="6219825">
                <a:moveTo>
                  <a:pt x="3109722" y="0"/>
                </a:moveTo>
                <a:lnTo>
                  <a:pt x="0" y="3109721"/>
                </a:lnTo>
                <a:lnTo>
                  <a:pt x="3109722" y="6219444"/>
                </a:lnTo>
                <a:lnTo>
                  <a:pt x="6219444" y="3109721"/>
                </a:lnTo>
                <a:lnTo>
                  <a:pt x="3109722" y="0"/>
                </a:lnTo>
                <a:close/>
              </a:path>
            </a:pathLst>
          </a:custGeom>
          <a:solidFill>
            <a:srgbClr val="22212C"/>
          </a:solidFill>
        </p:spPr>
        <p:txBody>
          <a:bodyPr wrap="square" lIns="0" tIns="0" rIns="0" bIns="0" rtlCol="0"/>
          <a:lstStyle/>
          <a:p>
            <a:endParaRPr/>
          </a:p>
        </p:txBody>
      </p:sp>
      <p:sp>
        <p:nvSpPr>
          <p:cNvPr id="20" name="bk object 20"/>
          <p:cNvSpPr/>
          <p:nvPr/>
        </p:nvSpPr>
        <p:spPr>
          <a:xfrm>
            <a:off x="7860283" y="0"/>
            <a:ext cx="4331715" cy="6857997"/>
          </a:xfrm>
          <a:prstGeom prst="rect">
            <a:avLst/>
          </a:prstGeom>
          <a:blipFill>
            <a:blip r:embed="rId3" cstate="print"/>
            <a:stretch>
              <a:fillRect/>
            </a:stretch>
          </a:blipFill>
        </p:spPr>
        <p:txBody>
          <a:bodyPr wrap="square" lIns="0" tIns="0" rIns="0" bIns="0" rtlCol="0"/>
          <a:lstStyle/>
          <a:p>
            <a:endParaRPr/>
          </a:p>
        </p:txBody>
      </p:sp>
      <p:sp>
        <p:nvSpPr>
          <p:cNvPr id="2" name="Holder 2"/>
          <p:cNvSpPr>
            <a:spLocks noGrp="1"/>
          </p:cNvSpPr>
          <p:nvPr>
            <p:ph type="title"/>
          </p:nvPr>
        </p:nvSpPr>
        <p:spPr/>
        <p:txBody>
          <a:bodyPr lIns="0" tIns="0" rIns="0" bIns="0"/>
          <a:lstStyle>
            <a:lvl1pPr>
              <a:defRPr sz="4000" b="0" i="0">
                <a:solidFill>
                  <a:schemeClr val="tx1"/>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6/3/2020</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94663789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6609588" y="0"/>
            <a:ext cx="5081270" cy="93345"/>
          </a:xfrm>
          <a:custGeom>
            <a:avLst/>
            <a:gdLst/>
            <a:ahLst/>
            <a:cxnLst/>
            <a:rect l="l" t="t" r="r" b="b"/>
            <a:pathLst>
              <a:path w="5081270" h="93345">
                <a:moveTo>
                  <a:pt x="0" y="92964"/>
                </a:moveTo>
                <a:lnTo>
                  <a:pt x="5081015" y="92964"/>
                </a:lnTo>
                <a:lnTo>
                  <a:pt x="5081015" y="0"/>
                </a:lnTo>
                <a:lnTo>
                  <a:pt x="0" y="0"/>
                </a:lnTo>
                <a:lnTo>
                  <a:pt x="0" y="92964"/>
                </a:lnTo>
                <a:close/>
              </a:path>
            </a:pathLst>
          </a:custGeom>
          <a:solidFill>
            <a:srgbClr val="D6122D"/>
          </a:solidFill>
        </p:spPr>
        <p:txBody>
          <a:bodyPr wrap="square" lIns="0" tIns="0" rIns="0" bIns="0" rtlCol="0"/>
          <a:lstStyle/>
          <a:p>
            <a:endParaRPr/>
          </a:p>
        </p:txBody>
      </p:sp>
      <p:sp>
        <p:nvSpPr>
          <p:cNvPr id="17" name="bk object 17"/>
          <p:cNvSpPr/>
          <p:nvPr/>
        </p:nvSpPr>
        <p:spPr>
          <a:xfrm>
            <a:off x="11247119" y="6609586"/>
            <a:ext cx="871727" cy="178308"/>
          </a:xfrm>
          <a:prstGeom prst="rect">
            <a:avLst/>
          </a:prstGeom>
          <a:blipFill>
            <a:blip r:embed="rId2" cstate="print"/>
            <a:stretch>
              <a:fillRect/>
            </a:stretch>
          </a:blipFill>
        </p:spPr>
        <p:txBody>
          <a:bodyPr wrap="square" lIns="0" tIns="0" rIns="0" bIns="0" rtlCol="0"/>
          <a:lstStyle/>
          <a:p>
            <a:endParaRPr/>
          </a:p>
        </p:txBody>
      </p:sp>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6/3/2020</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00775340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chemeClr val="accent1"/>
        </a:solidFill>
        <a:effectLst/>
      </p:bgPr>
    </p:bg>
    <p:spTree>
      <p:nvGrpSpPr>
        <p:cNvPr id="1" name=""/>
        <p:cNvGrpSpPr/>
        <p:nvPr/>
      </p:nvGrpSpPr>
      <p:grpSpPr>
        <a:xfrm>
          <a:off x="0" y="0"/>
          <a:ext cx="0" cy="0"/>
          <a:chOff x="0" y="0"/>
          <a:chExt cx="0" cy="0"/>
        </a:xfrm>
      </p:grpSpPr>
      <p:sp>
        <p:nvSpPr>
          <p:cNvPr id="10" name="Rectangle 9"/>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2"/>
          <a:stretch>
            <a:fillRect/>
          </a:stretch>
        </p:blipFill>
        <p:spPr>
          <a:xfrm>
            <a:off x="453192" y="6087890"/>
            <a:ext cx="1427788" cy="304828"/>
          </a:xfrm>
          <a:prstGeom prst="rect">
            <a:avLst/>
          </a:prstGeom>
        </p:spPr>
      </p:pic>
      <p:pic>
        <p:nvPicPr>
          <p:cNvPr id="16" name="Picture 15"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8" name="Title 1"/>
          <p:cNvSpPr>
            <a:spLocks noGrp="1"/>
          </p:cNvSpPr>
          <p:nvPr>
            <p:ph type="title" hasCustomPrompt="1"/>
          </p:nvPr>
        </p:nvSpPr>
        <p:spPr bwMode="white">
          <a:xfrm>
            <a:off x="269302" y="1646860"/>
            <a:ext cx="8964185"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9" name="Text Placeholder 4"/>
          <p:cNvSpPr>
            <a:spLocks noGrp="1"/>
          </p:cNvSpPr>
          <p:nvPr>
            <p:ph type="body" sz="quarter" idx="12" hasCustomPrompt="1"/>
          </p:nvPr>
        </p:nvSpPr>
        <p:spPr bwMode="white">
          <a:xfrm>
            <a:off x="269301" y="3441247"/>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9437984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1064624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270109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93CBFFF-679B-4BE9-9DC5-54D20F4DE911}" type="datetimeFigureOut">
              <a:rPr lang="en-IN" smtClean="0"/>
              <a:t>03-06-2020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1C6A88D-E63B-41EB-88A6-C38024BF15C7}" type="slidenum">
              <a:rPr lang="en-IN" smtClean="0"/>
              <a:t>‹#›</a:t>
            </a:fld>
            <a:endParaRPr lang="en-IN"/>
          </a:p>
        </p:txBody>
      </p:sp>
    </p:spTree>
    <p:extLst>
      <p:ext uri="{BB962C8B-B14F-4D97-AF65-F5344CB8AC3E}">
        <p14:creationId xmlns:p14="http://schemas.microsoft.com/office/powerpoint/2010/main" val="409186952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9737325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0396038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3286110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2652339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7893996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7925638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67145284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ustomer Evidence Slide">
    <p:bg bwMode="gray">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8584">
                      <a:schemeClr val="tx2"/>
                    </a:gs>
                    <a:gs pos="57000">
                      <a:schemeClr val="tx2"/>
                    </a:gs>
                  </a:gsLst>
                  <a:lin ang="5400000" scaled="0"/>
                </a:gradFill>
              </a:defRPr>
            </a:lvl1pPr>
          </a:lstStyle>
          <a:p>
            <a:r>
              <a:rPr lang="en-US" dirty="0"/>
              <a:t>Customer evidence slide</a:t>
            </a:r>
          </a:p>
        </p:txBody>
      </p:sp>
      <p:sp>
        <p:nvSpPr>
          <p:cNvPr id="4" name="Picture Placeholder 3"/>
          <p:cNvSpPr>
            <a:spLocks noGrp="1"/>
          </p:cNvSpPr>
          <p:nvPr>
            <p:ph type="pic" sz="quarter" idx="10"/>
          </p:nvPr>
        </p:nvSpPr>
        <p:spPr bwMode="gray">
          <a:xfrm>
            <a:off x="269239" y="1406078"/>
            <a:ext cx="5378549" cy="1791549"/>
          </a:xfrm>
          <a:blipFill>
            <a:blip r:embed="rId2"/>
            <a:stretch>
              <a:fillRect/>
            </a:stretch>
          </a:blipFill>
        </p:spPr>
        <p:txBody>
          <a:bodyPr lIns="182880" tIns="146304" rIns="182880" bIns="146304">
            <a:noAutofit/>
          </a:bodyPr>
          <a:lstStyle>
            <a:lvl1pPr marL="0" indent="0">
              <a:buNone/>
              <a:defRPr lang="en-US" sz="2353" kern="1200" spc="0" baseline="0" dirty="0">
                <a:noFill/>
                <a:latin typeface="+mn-lt"/>
                <a:ea typeface="+mn-ea"/>
                <a:cs typeface="+mn-cs"/>
              </a:defRPr>
            </a:lvl1pPr>
            <a:lvl2pPr>
              <a:defRPr lang="en-US" sz="2353"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Click icon to add picture</a:t>
            </a:r>
            <a:endParaRPr lang="en-US" dirty="0"/>
          </a:p>
        </p:txBody>
      </p:sp>
      <p:sp>
        <p:nvSpPr>
          <p:cNvPr id="5" name="Rectangle 4"/>
          <p:cNvSpPr/>
          <p:nvPr userDrawn="1"/>
        </p:nvSpPr>
        <p:spPr bwMode="auto">
          <a:xfrm>
            <a:off x="6095999" y="4773828"/>
            <a:ext cx="5829081" cy="179310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5439">
                    <a:srgbClr val="F8F8F8"/>
                  </a:gs>
                  <a:gs pos="10000">
                    <a:srgbClr val="F8F8F8"/>
                  </a:gs>
                </a:gsLst>
                <a:lin ang="5400000" scaled="0"/>
              </a:gradFill>
            </a:endParaRPr>
          </a:p>
        </p:txBody>
      </p:sp>
      <p:sp>
        <p:nvSpPr>
          <p:cNvPr id="6" name="Picture Placeholder 3"/>
          <p:cNvSpPr>
            <a:spLocks noGrp="1"/>
          </p:cNvSpPr>
          <p:nvPr>
            <p:ph type="pic" sz="quarter" idx="11" hasCustomPrompt="1"/>
          </p:nvPr>
        </p:nvSpPr>
        <p:spPr bwMode="gray">
          <a:xfrm>
            <a:off x="6096000" y="1406078"/>
            <a:ext cx="5826762" cy="3366196"/>
          </a:xfrm>
          <a:blipFill>
            <a:blip r:embed="rId3"/>
            <a:stretch>
              <a:fillRect/>
            </a:stretch>
          </a:blipFill>
        </p:spPr>
        <p:txBody>
          <a:bodyPr lIns="182880" tIns="146304" rIns="182880" bIns="146304">
            <a:noAutofit/>
          </a:bodyPr>
          <a:lstStyle>
            <a:lvl1pPr marL="0" indent="0">
              <a:buNone/>
              <a:defRPr lang="en-US" sz="2353" kern="1200" spc="0" baseline="0" dirty="0">
                <a:gradFill>
                  <a:gsLst>
                    <a:gs pos="1250">
                      <a:schemeClr val="tx1"/>
                    </a:gs>
                    <a:gs pos="100000">
                      <a:schemeClr val="tx1"/>
                    </a:gs>
                  </a:gsLst>
                  <a:lin ang="5400000" scaled="0"/>
                </a:gradFill>
                <a:latin typeface="+mn-lt"/>
                <a:ea typeface="+mn-ea"/>
                <a:cs typeface="+mn-cs"/>
              </a:defRPr>
            </a:lvl1pPr>
            <a:lvl2pPr algn="ctr">
              <a:defRPr lang="en-US" sz="2353"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dirty="0"/>
              <a:t>Your image here</a:t>
            </a:r>
          </a:p>
        </p:txBody>
      </p:sp>
      <p:cxnSp>
        <p:nvCxnSpPr>
          <p:cNvPr id="7" name="Straight Connector 6"/>
          <p:cNvCxnSpPr/>
          <p:nvPr userDrawn="1"/>
        </p:nvCxnSpPr>
        <p:spPr>
          <a:xfrm>
            <a:off x="5871894" y="1801029"/>
            <a:ext cx="0" cy="4662019"/>
          </a:xfrm>
          <a:prstGeom prst="line">
            <a:avLst/>
          </a:prstGeom>
          <a:ln w="3175">
            <a:solidFill>
              <a:schemeClr val="tx1">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269239" y="3197079"/>
            <a:ext cx="5378549" cy="3369853"/>
          </a:xfrm>
        </p:spPr>
        <p:txBody>
          <a:bodyPr lIns="182880" tIns="146304" rIns="182880" bIns="146304">
            <a:noAutofit/>
          </a:bodyPr>
          <a:lstStyle>
            <a:lvl1pPr marL="0" indent="0">
              <a:buNone/>
              <a:defRPr sz="2353">
                <a:latin typeface="+mn-lt"/>
              </a:defRPr>
            </a:lvl1pPr>
          </a:lstStyle>
          <a:p>
            <a:pPr lvl="0"/>
            <a:r>
              <a:rPr lang="en-US"/>
              <a:t>Edit Master text styles</a:t>
            </a:r>
          </a:p>
        </p:txBody>
      </p:sp>
      <p:sp>
        <p:nvSpPr>
          <p:cNvPr id="15" name="Text Placeholder 14"/>
          <p:cNvSpPr>
            <a:spLocks noGrp="1"/>
          </p:cNvSpPr>
          <p:nvPr>
            <p:ph type="body" sz="quarter" idx="13"/>
          </p:nvPr>
        </p:nvSpPr>
        <p:spPr>
          <a:xfrm>
            <a:off x="6096001" y="4773828"/>
            <a:ext cx="5826761" cy="1791549"/>
          </a:xfrm>
        </p:spPr>
        <p:txBody>
          <a:bodyPr lIns="182880" tIns="146304" rIns="182880" bIns="146304" anchor="ctr">
            <a:noAutofit/>
          </a:bodyPr>
          <a:lstStyle>
            <a:lvl1pPr marL="0" indent="0" algn="ctr">
              <a:buNone/>
              <a:defRPr sz="3137">
                <a:gradFill>
                  <a:gsLst>
                    <a:gs pos="27434">
                      <a:srgbClr val="FFFFFF"/>
                    </a:gs>
                    <a:gs pos="54000">
                      <a:srgbClr val="FFFFFF"/>
                    </a:gs>
                  </a:gsLst>
                  <a:lin ang="5400000" scaled="0"/>
                </a:gradFill>
                <a:latin typeface="+mj-lt"/>
              </a:defRPr>
            </a:lvl1pPr>
          </a:lstStyle>
          <a:p>
            <a:pPr lvl="0"/>
            <a:r>
              <a:rPr lang="en-US"/>
              <a:t>Edit Master text styles</a:t>
            </a:r>
          </a:p>
        </p:txBody>
      </p:sp>
    </p:spTree>
    <p:extLst>
      <p:ext uri="{BB962C8B-B14F-4D97-AF65-F5344CB8AC3E}">
        <p14:creationId xmlns:p14="http://schemas.microsoft.com/office/powerpoint/2010/main" val="276721666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066548" cy="1158793"/>
          </a:xfrm>
          <a:noFill/>
        </p:spPr>
        <p:txBody>
          <a:bodyPr wrap="square" tIns="91440" bIns="91440" anchor="t" anchorCtr="0">
            <a:spAutoFit/>
          </a:bodyPr>
          <a:lstStyle>
            <a:lvl1pPr>
              <a:defRPr sz="7058" spc="-98" baseline="0">
                <a:gradFill>
                  <a:gsLst>
                    <a:gs pos="8850">
                      <a:schemeClr val="tx1"/>
                    </a:gs>
                    <a:gs pos="23894">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8067822" cy="724246"/>
          </a:xfrm>
          <a:noFill/>
        </p:spPr>
        <p:txBody>
          <a:bodyPr wrap="square" lIns="182880" tIns="146304" rIns="182880" bIns="146304">
            <a:spAutoFit/>
          </a:bodyPr>
          <a:lstStyle>
            <a:lvl1pPr marL="0" indent="0">
              <a:spcBef>
                <a:spcPts val="0"/>
              </a:spcBef>
              <a:buNone/>
              <a:defRPr sz="3137" spc="0" baseline="0">
                <a:gradFill>
                  <a:gsLst>
                    <a:gs pos="8850">
                      <a:schemeClr val="tx1"/>
                    </a:gs>
                    <a:gs pos="23894">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0711595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067822" cy="1158793"/>
          </a:xfrm>
          <a:noFill/>
        </p:spPr>
        <p:txBody>
          <a:bodyPr wrap="square" tIns="91440" bIns="91440" anchor="t" anchorCtr="0">
            <a:spAutoFit/>
          </a:bodyPr>
          <a:lstStyle>
            <a:lvl1pPr>
              <a:defRPr sz="7058" spc="-98" baseline="0">
                <a:gradFill>
                  <a:gsLst>
                    <a:gs pos="10619">
                      <a:schemeClr val="tx1"/>
                    </a:gs>
                    <a:gs pos="26549">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2515248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fld id="{793CBFFF-679B-4BE9-9DC5-54D20F4DE911}" type="datetimeFigureOut">
              <a:rPr lang="en-IN" smtClean="0"/>
              <a:t>03-06-2020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1C6A88D-E63B-41EB-88A6-C38024BF15C7}" type="slidenum">
              <a:rPr lang="en-IN" smtClean="0"/>
              <a:t>‹#›</a:t>
            </a:fld>
            <a:endParaRPr lang="en-IN"/>
          </a:p>
        </p:txBody>
      </p:sp>
    </p:spTree>
    <p:extLst>
      <p:ext uri="{BB962C8B-B14F-4D97-AF65-F5344CB8AC3E}">
        <p14:creationId xmlns:p14="http://schemas.microsoft.com/office/powerpoint/2010/main" val="157273925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5367140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87581848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69434467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83846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114088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6439512"/>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300087396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7415334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52886924"/>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userDrawn="1">
  <p:cSld name="Fact Layout_Accent Color 2">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a:t>Click to edit Master title style</a:t>
            </a:r>
          </a:p>
        </p:txBody>
      </p:sp>
    </p:spTree>
    <p:extLst>
      <p:ext uri="{BB962C8B-B14F-4D97-AF65-F5344CB8AC3E}">
        <p14:creationId xmlns:p14="http://schemas.microsoft.com/office/powerpoint/2010/main" val="277919380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fld id="{793CBFFF-679B-4BE9-9DC5-54D20F4DE911}" type="datetimeFigureOut">
              <a:rPr lang="en-IN" smtClean="0"/>
              <a:t>03-06-2020</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51C6A88D-E63B-41EB-88A6-C38024BF15C7}" type="slidenum">
              <a:rPr lang="en-IN" smtClean="0"/>
              <a:t>‹#›</a:t>
            </a:fld>
            <a:endParaRPr lang="en-IN"/>
          </a:p>
        </p:txBody>
      </p:sp>
    </p:spTree>
    <p:extLst>
      <p:ext uri="{BB962C8B-B14F-4D97-AF65-F5344CB8AC3E}">
        <p14:creationId xmlns:p14="http://schemas.microsoft.com/office/powerpoint/2010/main" val="8150622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793CBFFF-679B-4BE9-9DC5-54D20F4DE911}" type="datetimeFigureOut">
              <a:rPr lang="en-IN" smtClean="0"/>
              <a:t>03-06-2020</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51C6A88D-E63B-41EB-88A6-C38024BF15C7}" type="slidenum">
              <a:rPr lang="en-IN" smtClean="0"/>
              <a:t>‹#›</a:t>
            </a:fld>
            <a:endParaRPr lang="en-IN"/>
          </a:p>
        </p:txBody>
      </p:sp>
    </p:spTree>
    <p:extLst>
      <p:ext uri="{BB962C8B-B14F-4D97-AF65-F5344CB8AC3E}">
        <p14:creationId xmlns:p14="http://schemas.microsoft.com/office/powerpoint/2010/main" val="14077038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93CBFFF-679B-4BE9-9DC5-54D20F4DE911}" type="datetimeFigureOut">
              <a:rPr lang="en-IN" smtClean="0"/>
              <a:t>03-06-2020</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51C6A88D-E63B-41EB-88A6-C38024BF15C7}" type="slidenum">
              <a:rPr lang="en-IN" smtClean="0"/>
              <a:t>‹#›</a:t>
            </a:fld>
            <a:endParaRPr lang="en-IN"/>
          </a:p>
        </p:txBody>
      </p:sp>
    </p:spTree>
    <p:extLst>
      <p:ext uri="{BB962C8B-B14F-4D97-AF65-F5344CB8AC3E}">
        <p14:creationId xmlns:p14="http://schemas.microsoft.com/office/powerpoint/2010/main" val="13661737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93CBFFF-679B-4BE9-9DC5-54D20F4DE911}" type="datetimeFigureOut">
              <a:rPr lang="en-IN" smtClean="0"/>
              <a:t>03-06-2020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1C6A88D-E63B-41EB-88A6-C38024BF15C7}" type="slidenum">
              <a:rPr lang="en-IN" smtClean="0"/>
              <a:t>‹#›</a:t>
            </a:fld>
            <a:endParaRPr lang="en-IN"/>
          </a:p>
        </p:txBody>
      </p:sp>
    </p:spTree>
    <p:extLst>
      <p:ext uri="{BB962C8B-B14F-4D97-AF65-F5344CB8AC3E}">
        <p14:creationId xmlns:p14="http://schemas.microsoft.com/office/powerpoint/2010/main" val="12711370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93CBFFF-679B-4BE9-9DC5-54D20F4DE911}" type="datetimeFigureOut">
              <a:rPr lang="en-IN" smtClean="0"/>
              <a:t>03-06-2020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1C6A88D-E63B-41EB-88A6-C38024BF15C7}" type="slidenum">
              <a:rPr lang="en-IN" smtClean="0"/>
              <a:t>‹#›</a:t>
            </a:fld>
            <a:endParaRPr lang="en-IN"/>
          </a:p>
        </p:txBody>
      </p:sp>
    </p:spTree>
    <p:extLst>
      <p:ext uri="{BB962C8B-B14F-4D97-AF65-F5344CB8AC3E}">
        <p14:creationId xmlns:p14="http://schemas.microsoft.com/office/powerpoint/2010/main" val="34560984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24.xml"/><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theme" Target="../theme/theme2.xml"/><Relationship Id="rId5" Type="http://schemas.openxmlformats.org/officeDocument/2006/relationships/slideLayout" Target="../slideLayouts/slideLayout26.xml"/><Relationship Id="rId4"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slideLayout" Target="../slideLayouts/slideLayout39.xml"/><Relationship Id="rId18" Type="http://schemas.openxmlformats.org/officeDocument/2006/relationships/slideLayout" Target="../slideLayouts/slideLayout44.xml"/><Relationship Id="rId3" Type="http://schemas.openxmlformats.org/officeDocument/2006/relationships/slideLayout" Target="../slideLayouts/slideLayout29.xml"/><Relationship Id="rId21" Type="http://schemas.openxmlformats.org/officeDocument/2006/relationships/slideLayout" Target="../slideLayouts/slideLayout47.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17" Type="http://schemas.openxmlformats.org/officeDocument/2006/relationships/slideLayout" Target="../slideLayouts/slideLayout43.xml"/><Relationship Id="rId2" Type="http://schemas.openxmlformats.org/officeDocument/2006/relationships/slideLayout" Target="../slideLayouts/slideLayout28.xml"/><Relationship Id="rId16" Type="http://schemas.openxmlformats.org/officeDocument/2006/relationships/slideLayout" Target="../slideLayouts/slideLayout42.xml"/><Relationship Id="rId20" Type="http://schemas.openxmlformats.org/officeDocument/2006/relationships/slideLayout" Target="../slideLayouts/slideLayout46.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24" Type="http://schemas.openxmlformats.org/officeDocument/2006/relationships/theme" Target="../theme/theme3.xml"/><Relationship Id="rId5" Type="http://schemas.openxmlformats.org/officeDocument/2006/relationships/slideLayout" Target="../slideLayouts/slideLayout31.xml"/><Relationship Id="rId15" Type="http://schemas.openxmlformats.org/officeDocument/2006/relationships/slideLayout" Target="../slideLayouts/slideLayout41.xml"/><Relationship Id="rId23" Type="http://schemas.openxmlformats.org/officeDocument/2006/relationships/slideLayout" Target="../slideLayouts/slideLayout49.xml"/><Relationship Id="rId10" Type="http://schemas.openxmlformats.org/officeDocument/2006/relationships/slideLayout" Target="../slideLayouts/slideLayout36.xml"/><Relationship Id="rId19" Type="http://schemas.openxmlformats.org/officeDocument/2006/relationships/slideLayout" Target="../slideLayouts/slideLayout45.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slideLayout" Target="../slideLayouts/slideLayout40.xml"/><Relationship Id="rId22" Type="http://schemas.openxmlformats.org/officeDocument/2006/relationships/slideLayout" Target="../slideLayouts/slideLayout4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93CBFFF-679B-4BE9-9DC5-54D20F4DE911}" type="datetimeFigureOut">
              <a:rPr lang="en-IN" smtClean="0"/>
              <a:t>03-06-2020</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1C6A88D-E63B-41EB-88A6-C38024BF15C7}" type="slidenum">
              <a:rPr lang="en-IN" smtClean="0"/>
              <a:t>‹#›</a:t>
            </a:fld>
            <a:endParaRPr lang="en-IN"/>
          </a:p>
        </p:txBody>
      </p:sp>
    </p:spTree>
    <p:extLst>
      <p:ext uri="{BB962C8B-B14F-4D97-AF65-F5344CB8AC3E}">
        <p14:creationId xmlns:p14="http://schemas.microsoft.com/office/powerpoint/2010/main" val="8612667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78" r:id="rId18"/>
    <p:sldLayoutId id="2147483679" r:id="rId19"/>
    <p:sldLayoutId id="2147483680" r:id="rId20"/>
    <p:sldLayoutId id="2147483711" r:id="rId2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761" y="366522"/>
            <a:ext cx="260985" cy="439420"/>
          </a:xfrm>
          <a:custGeom>
            <a:avLst/>
            <a:gdLst/>
            <a:ahLst/>
            <a:cxnLst/>
            <a:rect l="l" t="t" r="r" b="b"/>
            <a:pathLst>
              <a:path w="260985" h="439420">
                <a:moveTo>
                  <a:pt x="40711" y="0"/>
                </a:moveTo>
                <a:lnTo>
                  <a:pt x="0" y="40639"/>
                </a:lnTo>
                <a:lnTo>
                  <a:pt x="0" y="398272"/>
                </a:lnTo>
                <a:lnTo>
                  <a:pt x="40711" y="438912"/>
                </a:lnTo>
                <a:lnTo>
                  <a:pt x="260604" y="219455"/>
                </a:lnTo>
                <a:lnTo>
                  <a:pt x="40711" y="0"/>
                </a:lnTo>
                <a:close/>
              </a:path>
            </a:pathLst>
          </a:custGeom>
          <a:ln w="38100">
            <a:solidFill>
              <a:srgbClr val="D6122D"/>
            </a:solidFill>
          </a:ln>
        </p:spPr>
        <p:txBody>
          <a:bodyPr wrap="square" lIns="0" tIns="0" rIns="0" bIns="0" rtlCol="0"/>
          <a:lstStyle/>
          <a:p>
            <a:endParaRPr/>
          </a:p>
        </p:txBody>
      </p:sp>
      <p:sp>
        <p:nvSpPr>
          <p:cNvPr id="17" name="bk object 17"/>
          <p:cNvSpPr/>
          <p:nvPr/>
        </p:nvSpPr>
        <p:spPr>
          <a:xfrm>
            <a:off x="0" y="405384"/>
            <a:ext cx="178435" cy="358140"/>
          </a:xfrm>
          <a:custGeom>
            <a:avLst/>
            <a:gdLst/>
            <a:ahLst/>
            <a:cxnLst/>
            <a:rect l="l" t="t" r="r" b="b"/>
            <a:pathLst>
              <a:path w="178435" h="358140">
                <a:moveTo>
                  <a:pt x="0" y="0"/>
                </a:moveTo>
                <a:lnTo>
                  <a:pt x="0" y="358139"/>
                </a:lnTo>
                <a:lnTo>
                  <a:pt x="178308" y="179069"/>
                </a:lnTo>
                <a:lnTo>
                  <a:pt x="0" y="0"/>
                </a:lnTo>
                <a:close/>
              </a:path>
            </a:pathLst>
          </a:custGeom>
          <a:solidFill>
            <a:srgbClr val="22212C"/>
          </a:solidFill>
        </p:spPr>
        <p:txBody>
          <a:bodyPr wrap="square" lIns="0" tIns="0" rIns="0" bIns="0" rtlCol="0"/>
          <a:lstStyle/>
          <a:p>
            <a:endParaRPr/>
          </a:p>
        </p:txBody>
      </p:sp>
      <p:sp>
        <p:nvSpPr>
          <p:cNvPr id="2" name="Holder 2"/>
          <p:cNvSpPr>
            <a:spLocks noGrp="1"/>
          </p:cNvSpPr>
          <p:nvPr>
            <p:ph type="title"/>
          </p:nvPr>
        </p:nvSpPr>
        <p:spPr>
          <a:xfrm>
            <a:off x="371957" y="204292"/>
            <a:ext cx="11448084" cy="635000"/>
          </a:xfrm>
          <a:prstGeom prst="rect">
            <a:avLst/>
          </a:prstGeom>
        </p:spPr>
        <p:txBody>
          <a:bodyPr wrap="square" lIns="0" tIns="0" rIns="0" bIns="0">
            <a:spAutoFit/>
          </a:bodyPr>
          <a:lstStyle>
            <a:lvl1pPr>
              <a:defRPr sz="4000" b="0" i="0">
                <a:solidFill>
                  <a:schemeClr val="tx1"/>
                </a:solidFill>
                <a:latin typeface="Arial"/>
                <a:cs typeface="Arial"/>
              </a:defRPr>
            </a:lvl1pPr>
          </a:lstStyle>
          <a:p>
            <a:endParaRPr/>
          </a:p>
        </p:txBody>
      </p:sp>
      <p:sp>
        <p:nvSpPr>
          <p:cNvPr id="3" name="Holder 3"/>
          <p:cNvSpPr>
            <a:spLocks noGrp="1"/>
          </p:cNvSpPr>
          <p:nvPr>
            <p:ph type="body" idx="1"/>
          </p:nvPr>
        </p:nvSpPr>
        <p:spPr>
          <a:xfrm>
            <a:off x="257657" y="1296060"/>
            <a:ext cx="11676684" cy="1412239"/>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6/3/2020</a:t>
            </a:fld>
            <a:endParaRPr lang="en-US"/>
          </a:p>
        </p:txBody>
      </p:sp>
      <p:sp>
        <p:nvSpPr>
          <p:cNvPr id="6" name="Holder 6"/>
          <p:cNvSpPr>
            <a:spLocks noGrp="1"/>
          </p:cNvSpPr>
          <p:nvPr>
            <p:ph type="sldNum" sz="quarter" idx="7"/>
          </p:nvPr>
        </p:nvSpPr>
        <p:spPr>
          <a:xfrm>
            <a:off x="8778240" y="6377940"/>
            <a:ext cx="280416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612121248"/>
      </p:ext>
    </p:extLst>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3" name="Group 2"/>
          <p:cNvGrpSpPr/>
          <p:nvPr userDrawn="1"/>
        </p:nvGrpSpPr>
        <p:grpSpPr>
          <a:xfrm>
            <a:off x="12370906" y="-217"/>
            <a:ext cx="935477" cy="5654620"/>
            <a:chOff x="12618967" y="-221"/>
            <a:chExt cx="954235" cy="5767188"/>
          </a:xfrm>
        </p:grpSpPr>
        <p:grpSp>
          <p:nvGrpSpPr>
            <p:cNvPr id="26" name="Group 25"/>
            <p:cNvGrpSpPr/>
            <p:nvPr userDrawn="1"/>
          </p:nvGrpSpPr>
          <p:grpSpPr>
            <a:xfrm rot="5400000">
              <a:off x="11584220" y="1040742"/>
              <a:ext cx="2698730" cy="629236"/>
              <a:chOff x="1584344" y="4543426"/>
              <a:chExt cx="2698730"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err="1">
                    <a:gradFill>
                      <a:gsLst>
                        <a:gs pos="0">
                          <a:srgbClr val="FFFFFF"/>
                        </a:gs>
                        <a:gs pos="100000">
                          <a:srgbClr val="FFFFFF"/>
                        </a:gs>
                      </a:gsLst>
                      <a:lin ang="5400000" scaled="0"/>
                    </a:gradFill>
                    <a:latin typeface="+mn-lt"/>
                    <a:ea typeface="Segoe UI" pitchFamily="34" charset="0"/>
                    <a:cs typeface="Segoe UI" pitchFamily="34" charset="0"/>
                  </a:rPr>
                  <a:t>Oragen</a:t>
                </a:r>
                <a:endPar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endParaRP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216 G:59 B:1</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marL="0" algn="l" defTabSz="914102" rtl="0" eaLnBrk="1" fontAlgn="base" latinLnBrk="0" hangingPunct="1">
                  <a:lnSpc>
                    <a:spcPct val="100000"/>
                  </a:lnSpc>
                  <a:spcBef>
                    <a:spcPct val="0"/>
                  </a:spcBef>
                  <a:spcAft>
                    <a:spcPct val="0"/>
                  </a:spcAft>
                </a:pPr>
                <a:r>
                  <a:rPr lang="en-US" sz="490" kern="1200" dirty="0">
                    <a:gradFill>
                      <a:gsLst>
                        <a:gs pos="2092">
                          <a:srgbClr val="F8F8F8"/>
                        </a:gs>
                        <a:gs pos="10042">
                          <a:srgbClr val="F8F8F8"/>
                        </a:gs>
                      </a:gsLst>
                      <a:lin ang="5400000" scaled="0"/>
                    </a:gradFill>
                    <a:latin typeface="+mn-lt"/>
                    <a:ea typeface="Segoe UI" pitchFamily="34" charset="0"/>
                    <a:cs typeface="Segoe UI" pitchFamily="34" charset="0"/>
                  </a:rPr>
                  <a:t>R:0 G:120 B:215</a:t>
                </a:r>
              </a:p>
            </p:txBody>
          </p:sp>
          <p:sp>
            <p:nvSpPr>
              <p:cNvPr id="42" name="Rectangle 41"/>
              <p:cNvSpPr/>
              <p:nvPr userDrawn="1"/>
            </p:nvSpPr>
            <p:spPr bwMode="auto">
              <a:xfrm>
                <a:off x="3413144"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marL="0" algn="l" defTabSz="914102" rtl="0" eaLnBrk="1" fontAlgn="base" latinLnBrk="0" hangingPunct="1">
                  <a:lnSpc>
                    <a:spcPct val="100000"/>
                  </a:lnSpc>
                  <a:spcBef>
                    <a:spcPct val="0"/>
                  </a:spcBef>
                  <a:spcAft>
                    <a:spcPct val="0"/>
                  </a:spcAft>
                </a:pPr>
                <a:r>
                  <a:rPr lang="en-US" sz="490" kern="1200" dirty="0">
                    <a:gradFill>
                      <a:gsLst>
                        <a:gs pos="2092">
                          <a:srgbClr val="F8F8F8"/>
                        </a:gs>
                        <a:gs pos="10042">
                          <a:srgbClr val="F8F8F8"/>
                        </a:gs>
                      </a:gsLst>
                      <a:lin ang="5400000" scaled="0"/>
                    </a:gradFill>
                    <a:latin typeface="+mn-lt"/>
                    <a:ea typeface="Segoe UI" pitchFamily="34" charset="0"/>
                    <a:cs typeface="Segoe UI" pitchFamily="34" charset="0"/>
                  </a:rPr>
                  <a:t>R:80 G:80 B:80</a:t>
                </a: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37168">
                          <a:srgbClr val="292929"/>
                        </a:gs>
                        <a:gs pos="72000">
                          <a:srgbClr val="292929"/>
                        </a:gs>
                      </a:gsLst>
                      <a:lin ang="5400000" scaled="0"/>
                    </a:gradFill>
                    <a:latin typeface="+mn-lt"/>
                    <a:ea typeface="Segoe UI" pitchFamily="34" charset="0"/>
                    <a:cs typeface="Segoe UI" pitchFamily="34" charset="0"/>
                  </a:rPr>
                  <a:t>Yellow</a:t>
                </a:r>
              </a:p>
              <a:p>
                <a:pPr marL="0" algn="l" defTabSz="914102" rtl="0" eaLnBrk="1" fontAlgn="base" latinLnBrk="0" hangingPunct="1">
                  <a:lnSpc>
                    <a:spcPct val="100000"/>
                  </a:lnSpc>
                  <a:spcBef>
                    <a:spcPct val="0"/>
                  </a:spcBef>
                  <a:spcAft>
                    <a:spcPct val="0"/>
                  </a:spcAft>
                </a:pPr>
                <a:r>
                  <a:rPr lang="en-US" sz="490" kern="1200" dirty="0">
                    <a:gradFill>
                      <a:gsLst>
                        <a:gs pos="37168">
                          <a:srgbClr val="292929"/>
                        </a:gs>
                        <a:gs pos="72000">
                          <a:srgbClr val="292929"/>
                        </a:gs>
                      </a:gsLst>
                      <a:lin ang="5400000" scaled="0"/>
                    </a:gradFill>
                    <a:latin typeface="+mn-lt"/>
                    <a:ea typeface="Segoe UI" pitchFamily="34" charset="0"/>
                    <a:cs typeface="Segoe UI" pitchFamily="34" charset="0"/>
                  </a:rPr>
                  <a:t>R:255 G:185 B:0</a:t>
                </a: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Orange</a:t>
                </a:r>
              </a:p>
              <a:p>
                <a:pPr marL="0" algn="l" defTabSz="914102" rtl="0" eaLnBrk="1" fontAlgn="base" latinLnBrk="0" hangingPunct="1">
                  <a:lnSpc>
                    <a:spcPct val="100000"/>
                  </a:lnSpc>
                  <a:spcBef>
                    <a:spcPct val="0"/>
                  </a:spcBef>
                  <a:spcAft>
                    <a:spcPct val="0"/>
                  </a:spcAft>
                </a:pPr>
                <a:r>
                  <a:rPr lang="en-US" sz="490" kern="1200" dirty="0">
                    <a:gradFill>
                      <a:gsLst>
                        <a:gs pos="37168">
                          <a:srgbClr val="292929"/>
                        </a:gs>
                        <a:gs pos="72000">
                          <a:srgbClr val="292929"/>
                        </a:gs>
                      </a:gsLst>
                      <a:lin ang="5400000" scaled="0"/>
                    </a:gradFill>
                    <a:latin typeface="+mn-lt"/>
                    <a:ea typeface="Segoe UI" pitchFamily="34" charset="0"/>
                    <a:cs typeface="Segoe UI" pitchFamily="34" charset="0"/>
                  </a:rPr>
                  <a:t>R:255 G:140 B:0</a:t>
                </a: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dirty="0">
                    <a:gradFill>
                      <a:gsLst>
                        <a:gs pos="37168">
                          <a:srgbClr val="292929"/>
                        </a:gs>
                        <a:gs pos="72000">
                          <a:srgbClr val="292929"/>
                        </a:gs>
                      </a:gsLst>
                      <a:lin ang="5400000" scaled="0"/>
                    </a:gradFill>
                    <a:ea typeface="Segoe UI" pitchFamily="34" charset="0"/>
                    <a:cs typeface="Segoe UI" pitchFamily="34" charset="0"/>
                  </a:rPr>
                  <a:t>R:</a:t>
                </a:r>
                <a:r>
                  <a:rPr lang="en-US" sz="490" baseline="0" dirty="0">
                    <a:gradFill>
                      <a:gsLst>
                        <a:gs pos="37168">
                          <a:srgbClr val="292929"/>
                        </a:gs>
                        <a:gs pos="72000">
                          <a:srgbClr val="292929"/>
                        </a:gs>
                      </a:gsLst>
                      <a:lin ang="5400000" scaled="0"/>
                    </a:gradFill>
                    <a:ea typeface="Segoe UI" pitchFamily="34" charset="0"/>
                    <a:cs typeface="Segoe UI" pitchFamily="34" charset="0"/>
                  </a:rPr>
                  <a:t>210 G:210 B:210</a:t>
                </a:r>
                <a:endParaRPr lang="en-US" sz="490" dirty="0">
                  <a:gradFill>
                    <a:gsLst>
                      <a:gs pos="37168">
                        <a:srgbClr val="292929"/>
                      </a:gs>
                      <a:gs pos="72000">
                        <a:srgbClr val="292929"/>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marL="0" algn="l" defTabSz="914367" rtl="0" eaLnBrk="1" latinLnBrk="0" hangingPunct="1">
                <a:lnSpc>
                  <a:spcPct val="90000"/>
                </a:lnSpc>
                <a:spcAft>
                  <a:spcPts val="588"/>
                </a:spcAft>
              </a:pPr>
              <a:r>
                <a:rPr lang="en-US" sz="980" kern="1200" dirty="0">
                  <a:gradFill>
                    <a:gsLst>
                      <a:gs pos="82301">
                        <a:srgbClr val="292929"/>
                      </a:gs>
                      <a:gs pos="62000">
                        <a:srgbClr val="292929"/>
                      </a:gs>
                    </a:gsLst>
                    <a:lin ang="5400000" scaled="0"/>
                  </a:gradFill>
                  <a:latin typeface="+mn-lt"/>
                  <a:ea typeface="+mn-ea"/>
                  <a:cs typeface="+mn-cs"/>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marL="0" algn="l" defTabSz="914367" rtl="0" eaLnBrk="1" latinLnBrk="0" hangingPunct="1">
                <a:lnSpc>
                  <a:spcPct val="90000"/>
                </a:lnSpc>
                <a:spcAft>
                  <a:spcPts val="588"/>
                </a:spcAft>
              </a:pPr>
              <a:r>
                <a:rPr lang="en-US" sz="980" kern="1200" dirty="0">
                  <a:gradFill>
                    <a:gsLst>
                      <a:gs pos="82301">
                        <a:srgbClr val="292929"/>
                      </a:gs>
                      <a:gs pos="62000">
                        <a:srgbClr val="292929"/>
                      </a:gs>
                    </a:gsLst>
                    <a:lin ang="5400000" scaled="0"/>
                  </a:gradFill>
                  <a:latin typeface="+mn-lt"/>
                  <a:ea typeface="+mn-ea"/>
                  <a:cs typeface="+mn-cs"/>
                </a:rPr>
                <a:t>Secondary colors (use only when necessary)</a:t>
              </a:r>
            </a:p>
          </p:txBody>
        </p:sp>
        <p:sp>
          <p:nvSpPr>
            <p:cNvPr id="22" name="Rectangle 21"/>
            <p:cNvSpPr/>
            <p:nvPr userDrawn="1"/>
          </p:nvSpPr>
          <p:spPr bwMode="auto">
            <a:xfrm rot="5400000">
              <a:off x="12328888" y="5187119"/>
              <a:ext cx="869930" cy="289766"/>
            </a:xfrm>
            <a:prstGeom prst="rect">
              <a:avLst/>
            </a:prstGeom>
            <a:solidFill>
              <a:srgbClr val="A8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Red</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168 G:0 B:0</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23" name="Rectangle 22"/>
            <p:cNvSpPr/>
            <p:nvPr userDrawn="1"/>
          </p:nvSpPr>
          <p:spPr bwMode="auto">
            <a:xfrm rot="5400000">
              <a:off x="12328888" y="3353997"/>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Light Blue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R:16</a:t>
              </a:r>
              <a:r>
                <a:rPr lang="en-US" sz="490" baseline="0" dirty="0">
                  <a:gradFill>
                    <a:gsLst>
                      <a:gs pos="2092">
                        <a:srgbClr val="F8F8F8"/>
                      </a:gs>
                      <a:gs pos="10042">
                        <a:srgbClr val="F8F8F8"/>
                      </a:gs>
                    </a:gsLst>
                    <a:lin ang="5400000" scaled="0"/>
                  </a:gradFill>
                  <a:ea typeface="Segoe UI" pitchFamily="34" charset="0"/>
                  <a:cs typeface="Segoe UI" pitchFamily="34" charset="0"/>
                </a:rPr>
                <a:t> G:124 B:16</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24" name="Rectangle 23"/>
            <p:cNvSpPr/>
            <p:nvPr userDrawn="1"/>
          </p:nvSpPr>
          <p:spPr bwMode="auto">
            <a:xfrm rot="5400000">
              <a:off x="12328888" y="4272719"/>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R0 G32 B80</a:t>
              </a:r>
            </a:p>
          </p:txBody>
        </p:sp>
      </p:grpSp>
    </p:spTree>
    <p:extLst>
      <p:ext uri="{BB962C8B-B14F-4D97-AF65-F5344CB8AC3E}">
        <p14:creationId xmlns:p14="http://schemas.microsoft.com/office/powerpoint/2010/main" val="578561929"/>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 id="2147483700" r:id="rId13"/>
    <p:sldLayoutId id="2147483701" r:id="rId14"/>
    <p:sldLayoutId id="2147483702" r:id="rId15"/>
    <p:sldLayoutId id="2147483703" r:id="rId16"/>
    <p:sldLayoutId id="2147483704" r:id="rId17"/>
    <p:sldLayoutId id="2147483705" r:id="rId18"/>
    <p:sldLayoutId id="2147483706" r:id="rId19"/>
    <p:sldLayoutId id="2147483707" r:id="rId20"/>
    <p:sldLayoutId id="2147483708" r:id="rId21"/>
    <p:sldLayoutId id="2147483709" r:id="rId22"/>
    <p:sldLayoutId id="2147483710" r:id="rId23"/>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39.png"/><Relationship Id="rId18" Type="http://schemas.openxmlformats.org/officeDocument/2006/relationships/image" Target="../media/image44.png"/><Relationship Id="rId26" Type="http://schemas.openxmlformats.org/officeDocument/2006/relationships/image" Target="../media/image52.png"/><Relationship Id="rId3" Type="http://schemas.openxmlformats.org/officeDocument/2006/relationships/image" Target="../media/image29.png"/><Relationship Id="rId21" Type="http://schemas.openxmlformats.org/officeDocument/2006/relationships/image" Target="../media/image47.png"/><Relationship Id="rId34" Type="http://schemas.openxmlformats.org/officeDocument/2006/relationships/image" Target="../media/image60.png"/><Relationship Id="rId7" Type="http://schemas.openxmlformats.org/officeDocument/2006/relationships/image" Target="../media/image33.png"/><Relationship Id="rId12" Type="http://schemas.openxmlformats.org/officeDocument/2006/relationships/image" Target="../media/image38.png"/><Relationship Id="rId17" Type="http://schemas.openxmlformats.org/officeDocument/2006/relationships/image" Target="../media/image43.png"/><Relationship Id="rId25" Type="http://schemas.openxmlformats.org/officeDocument/2006/relationships/image" Target="../media/image51.png"/><Relationship Id="rId33" Type="http://schemas.openxmlformats.org/officeDocument/2006/relationships/image" Target="../media/image59.png"/><Relationship Id="rId2" Type="http://schemas.openxmlformats.org/officeDocument/2006/relationships/notesSlide" Target="../notesSlides/notesSlide3.xml"/><Relationship Id="rId16" Type="http://schemas.openxmlformats.org/officeDocument/2006/relationships/image" Target="../media/image42.png"/><Relationship Id="rId20" Type="http://schemas.openxmlformats.org/officeDocument/2006/relationships/image" Target="../media/image46.png"/><Relationship Id="rId29" Type="http://schemas.openxmlformats.org/officeDocument/2006/relationships/image" Target="../media/image55.png"/><Relationship Id="rId1" Type="http://schemas.openxmlformats.org/officeDocument/2006/relationships/slideLayout" Target="../slideLayouts/slideLayout1.xml"/><Relationship Id="rId6" Type="http://schemas.openxmlformats.org/officeDocument/2006/relationships/image" Target="../media/image32.png"/><Relationship Id="rId11" Type="http://schemas.openxmlformats.org/officeDocument/2006/relationships/image" Target="../media/image37.png"/><Relationship Id="rId24" Type="http://schemas.openxmlformats.org/officeDocument/2006/relationships/image" Target="../media/image50.png"/><Relationship Id="rId32" Type="http://schemas.openxmlformats.org/officeDocument/2006/relationships/image" Target="../media/image58.png"/><Relationship Id="rId5" Type="http://schemas.openxmlformats.org/officeDocument/2006/relationships/image" Target="../media/image31.png"/><Relationship Id="rId15" Type="http://schemas.openxmlformats.org/officeDocument/2006/relationships/image" Target="../media/image41.png"/><Relationship Id="rId23" Type="http://schemas.openxmlformats.org/officeDocument/2006/relationships/image" Target="../media/image49.png"/><Relationship Id="rId28" Type="http://schemas.openxmlformats.org/officeDocument/2006/relationships/image" Target="../media/image54.png"/><Relationship Id="rId10" Type="http://schemas.openxmlformats.org/officeDocument/2006/relationships/image" Target="../media/image36.png"/><Relationship Id="rId19" Type="http://schemas.openxmlformats.org/officeDocument/2006/relationships/image" Target="../media/image45.png"/><Relationship Id="rId31" Type="http://schemas.openxmlformats.org/officeDocument/2006/relationships/image" Target="../media/image57.png"/><Relationship Id="rId4" Type="http://schemas.openxmlformats.org/officeDocument/2006/relationships/image" Target="../media/image30.png"/><Relationship Id="rId9" Type="http://schemas.openxmlformats.org/officeDocument/2006/relationships/image" Target="../media/image35.png"/><Relationship Id="rId14" Type="http://schemas.openxmlformats.org/officeDocument/2006/relationships/image" Target="../media/image40.png"/><Relationship Id="rId22" Type="http://schemas.openxmlformats.org/officeDocument/2006/relationships/image" Target="../media/image48.png"/><Relationship Id="rId27" Type="http://schemas.openxmlformats.org/officeDocument/2006/relationships/image" Target="../media/image53.png"/><Relationship Id="rId30" Type="http://schemas.openxmlformats.org/officeDocument/2006/relationships/image" Target="../media/image56.png"/><Relationship Id="rId35" Type="http://schemas.openxmlformats.org/officeDocument/2006/relationships/image" Target="../media/image6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docs.microsoft.com/en-us/power-platform/admin/pricing-billing-skus"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hyperlink" Target="https://powerapps.microsoft.com/en-us/blog/new-licensing-options-for-powerapps-and-flow/" TargetMode="Externa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hyperlink" Target="https://github.com/jenkinsns" TargetMode="External"/><Relationship Id="rId13" Type="http://schemas.openxmlformats.org/officeDocument/2006/relationships/image" Target="../media/image19.png"/><Relationship Id="rId3" Type="http://schemas.openxmlformats.org/officeDocument/2006/relationships/image" Target="../media/image14.jpg"/><Relationship Id="rId7" Type="http://schemas.openxmlformats.org/officeDocument/2006/relationships/hyperlink" Target="https://www.facebook.com/msteamsinfo" TargetMode="External"/><Relationship Id="rId12" Type="http://schemas.openxmlformats.org/officeDocument/2006/relationships/image" Target="../media/image18.png"/><Relationship Id="rId2" Type="http://schemas.openxmlformats.org/officeDocument/2006/relationships/notesSlide" Target="../notesSlides/notesSlide2.xml"/><Relationship Id="rId16" Type="http://schemas.openxmlformats.org/officeDocument/2006/relationships/image" Target="../media/image22.png"/><Relationship Id="rId1" Type="http://schemas.openxmlformats.org/officeDocument/2006/relationships/slideLayout" Target="../slideLayouts/slideLayout20.xml"/><Relationship Id="rId6" Type="http://schemas.openxmlformats.org/officeDocument/2006/relationships/hyperlink" Target="https://www.facebook.com/spfxinfo/" TargetMode="External"/><Relationship Id="rId11" Type="http://schemas.openxmlformats.org/officeDocument/2006/relationships/image" Target="../media/image17.png"/><Relationship Id="rId5" Type="http://schemas.openxmlformats.org/officeDocument/2006/relationships/image" Target="../media/image1.png"/><Relationship Id="rId15" Type="http://schemas.openxmlformats.org/officeDocument/2006/relationships/image" Target="../media/image21.png"/><Relationship Id="rId10" Type="http://schemas.openxmlformats.org/officeDocument/2006/relationships/image" Target="../media/image16.png"/><Relationship Id="rId4" Type="http://schemas.openxmlformats.org/officeDocument/2006/relationships/hyperlink" Target="http://www.jpower4.com/" TargetMode="External"/><Relationship Id="rId9" Type="http://schemas.openxmlformats.org/officeDocument/2006/relationships/image" Target="../media/image15.png"/><Relationship Id="rId14" Type="http://schemas.openxmlformats.org/officeDocument/2006/relationships/image" Target="../media/image20.png"/></Relationships>
</file>

<file path=ppt/slides/_rels/slide20.xml.rels><?xml version="1.0" encoding="UTF-8" standalone="yes"?>
<Relationships xmlns="http://schemas.openxmlformats.org/package/2006/relationships"><Relationship Id="rId3" Type="http://schemas.openxmlformats.org/officeDocument/2006/relationships/hyperlink" Target="https://docs.microsoft.com/en-us/office/developer-program/office-365-developer-program-get-started" TargetMode="External"/><Relationship Id="rId2" Type="http://schemas.openxmlformats.org/officeDocument/2006/relationships/notesSlide" Target="../notesSlides/notesSlide10.xml"/><Relationship Id="rId1" Type="http://schemas.openxmlformats.org/officeDocument/2006/relationships/slideLayout" Target="../slideLayouts/slideLayout20.xml"/><Relationship Id="rId5" Type="http://schemas.openxmlformats.org/officeDocument/2006/relationships/hyperlink" Target="https://powerapps.microsoft.com/en-us/communityplan/" TargetMode="External"/><Relationship Id="rId4" Type="http://schemas.openxmlformats.org/officeDocument/2006/relationships/hyperlink" Target="https://powerapps.microsoft.com/en-us/" TargetMode="External"/></Relationships>
</file>

<file path=ppt/slides/_rels/slide21.xml.rels><?xml version="1.0" encoding="UTF-8" standalone="yes"?>
<Relationships xmlns="http://schemas.openxmlformats.org/package/2006/relationships"><Relationship Id="rId3" Type="http://schemas.openxmlformats.org/officeDocument/2006/relationships/hyperlink" Target="https://home.dynamics.com/" TargetMode="External"/><Relationship Id="rId2" Type="http://schemas.openxmlformats.org/officeDocument/2006/relationships/hyperlink" Target="https://web.powerapps.com/" TargetMode="External"/><Relationship Id="rId1" Type="http://schemas.openxmlformats.org/officeDocument/2006/relationships/slideLayout" Target="../slideLayouts/slideLayout1.xml"/><Relationship Id="rId6" Type="http://schemas.openxmlformats.org/officeDocument/2006/relationships/hyperlink" Target="https://create.powerapps.com/studio" TargetMode="External"/><Relationship Id="rId5" Type="http://schemas.openxmlformats.org/officeDocument/2006/relationships/hyperlink" Target="https://www.microsoft.com/en-in/p/powerapps/9nblggh5z8f3?rtc=1&amp;activetab=pivot:overviewtab" TargetMode="External"/><Relationship Id="rId4" Type="http://schemas.openxmlformats.org/officeDocument/2006/relationships/hyperlink" Target="https://admin.powerapps.com/" TargetMode="Externa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8" Type="http://schemas.openxmlformats.org/officeDocument/2006/relationships/image" Target="../media/image73.png"/><Relationship Id="rId13" Type="http://schemas.openxmlformats.org/officeDocument/2006/relationships/image" Target="../media/image78.png"/><Relationship Id="rId18" Type="http://schemas.openxmlformats.org/officeDocument/2006/relationships/image" Target="../media/image83.png"/><Relationship Id="rId3" Type="http://schemas.openxmlformats.org/officeDocument/2006/relationships/image" Target="../media/image68.jpg"/><Relationship Id="rId21" Type="http://schemas.openxmlformats.org/officeDocument/2006/relationships/image" Target="../media/image86.jpg"/><Relationship Id="rId7" Type="http://schemas.openxmlformats.org/officeDocument/2006/relationships/image" Target="../media/image72.jpg"/><Relationship Id="rId12" Type="http://schemas.openxmlformats.org/officeDocument/2006/relationships/image" Target="../media/image77.jpg"/><Relationship Id="rId17" Type="http://schemas.openxmlformats.org/officeDocument/2006/relationships/image" Target="../media/image82.png"/><Relationship Id="rId2" Type="http://schemas.openxmlformats.org/officeDocument/2006/relationships/image" Target="../media/image67.png"/><Relationship Id="rId16" Type="http://schemas.openxmlformats.org/officeDocument/2006/relationships/image" Target="../media/image81.jpg"/><Relationship Id="rId20" Type="http://schemas.openxmlformats.org/officeDocument/2006/relationships/image" Target="../media/image85.png"/><Relationship Id="rId1" Type="http://schemas.openxmlformats.org/officeDocument/2006/relationships/slideLayout" Target="../slideLayouts/slideLayout1.xml"/><Relationship Id="rId6" Type="http://schemas.openxmlformats.org/officeDocument/2006/relationships/image" Target="../media/image71.png"/><Relationship Id="rId11" Type="http://schemas.openxmlformats.org/officeDocument/2006/relationships/image" Target="../media/image76.jpg"/><Relationship Id="rId5" Type="http://schemas.openxmlformats.org/officeDocument/2006/relationships/image" Target="../media/image70.png"/><Relationship Id="rId15" Type="http://schemas.openxmlformats.org/officeDocument/2006/relationships/image" Target="../media/image80.png"/><Relationship Id="rId23" Type="http://schemas.openxmlformats.org/officeDocument/2006/relationships/image" Target="../media/image88.png"/><Relationship Id="rId10" Type="http://schemas.openxmlformats.org/officeDocument/2006/relationships/image" Target="../media/image75.jpg"/><Relationship Id="rId19" Type="http://schemas.openxmlformats.org/officeDocument/2006/relationships/image" Target="../media/image84.png"/><Relationship Id="rId4" Type="http://schemas.openxmlformats.org/officeDocument/2006/relationships/image" Target="../media/image69.png"/><Relationship Id="rId9" Type="http://schemas.openxmlformats.org/officeDocument/2006/relationships/image" Target="../media/image74.jpg"/><Relationship Id="rId14" Type="http://schemas.openxmlformats.org/officeDocument/2006/relationships/image" Target="../media/image79.jpg"/><Relationship Id="rId22" Type="http://schemas.openxmlformats.org/officeDocument/2006/relationships/image" Target="../media/image87.jpg"/></Relationships>
</file>

<file path=ppt/slides/_rels/slide25.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jpg"/><Relationship Id="rId1" Type="http://schemas.openxmlformats.org/officeDocument/2006/relationships/slideLayout" Target="../slideLayouts/slideLayout2.xml"/><Relationship Id="rId4" Type="http://schemas.openxmlformats.org/officeDocument/2006/relationships/image" Target="../media/image91.png"/></Relationships>
</file>

<file path=ppt/slides/_rels/slide26.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xml"/><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svg"/></Relationships>
</file>

<file path=ppt/slides/_rels/slide30.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7.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98.jpg"/><Relationship Id="rId2" Type="http://schemas.openxmlformats.org/officeDocument/2006/relationships/hyperlink" Target="https://web.powerapps.com/"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99.jpg"/><Relationship Id="rId2" Type="http://schemas.openxmlformats.org/officeDocument/2006/relationships/hyperlink" Target="https://web.powerapps.com/"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101.png"/><Relationship Id="rId1" Type="http://schemas.openxmlformats.org/officeDocument/2006/relationships/slideLayout" Target="../slideLayouts/slideLayout1.xml"/><Relationship Id="rId5" Type="http://schemas.openxmlformats.org/officeDocument/2006/relationships/image" Target="../media/image102.png"/><Relationship Id="rId4" Type="http://schemas.openxmlformats.org/officeDocument/2006/relationships/hyperlink" Target="https://powerapps.microsoft.com/en-us/tutorials/connections-list/"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0.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107.sv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109.jpg"/><Relationship Id="rId2" Type="http://schemas.openxmlformats.org/officeDocument/2006/relationships/image" Target="../media/image108.jpg"/><Relationship Id="rId1" Type="http://schemas.openxmlformats.org/officeDocument/2006/relationships/slideLayout" Target="../slideLayouts/slideLayout25.xml"/><Relationship Id="rId4" Type="http://schemas.openxmlformats.org/officeDocument/2006/relationships/image" Target="../media/image110.png"/></Relationships>
</file>

<file path=ppt/slides/_rels/slide43.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107.sv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107.sv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hyperlink" Target="https://docs.microsoft.com/en-us/powerapps/maker/canvas-apps/functions/function-set" TargetMode="External"/><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hyperlink" Target="https://docs.microsoft.com/en-us/powerapps/maker/canvas-apps/functions/function-clear-collect-clearcollect" TargetMode="External"/><Relationship Id="rId5" Type="http://schemas.openxmlformats.org/officeDocument/2006/relationships/hyperlink" Target="https://docs.microsoft.com/en-us/powerapps/maker/canvas-apps/functions/function-navigate" TargetMode="External"/><Relationship Id="rId4" Type="http://schemas.openxmlformats.org/officeDocument/2006/relationships/hyperlink" Target="https://docs.microsoft.com/en-us/powerapps/maker/canvas-apps/functions/function-updatecontext" TargetMode="Externa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3" Type="http://schemas.openxmlformats.org/officeDocument/2006/relationships/image" Target="../media/image114.emf"/><Relationship Id="rId2" Type="http://schemas.openxmlformats.org/officeDocument/2006/relationships/notesSlide" Target="../notesSlides/notesSlide27.xml"/><Relationship Id="rId1" Type="http://schemas.openxmlformats.org/officeDocument/2006/relationships/slideLayout" Target="../slideLayouts/slideLayout6.xml"/><Relationship Id="rId4" Type="http://schemas.openxmlformats.org/officeDocument/2006/relationships/image" Target="../media/image115.emf"/></Relationships>
</file>

<file path=ppt/slides/_rels/slide59.xml.rels><?xml version="1.0" encoding="UTF-8" standalone="yes"?>
<Relationships xmlns="http://schemas.openxmlformats.org/package/2006/relationships"><Relationship Id="rId3" Type="http://schemas.openxmlformats.org/officeDocument/2006/relationships/image" Target="../media/image114.emf"/><Relationship Id="rId2" Type="http://schemas.openxmlformats.org/officeDocument/2006/relationships/notesSlide" Target="../notesSlides/notesSlide28.xml"/><Relationship Id="rId1" Type="http://schemas.openxmlformats.org/officeDocument/2006/relationships/slideLayout" Target="../slideLayouts/slideLayout6.xml"/><Relationship Id="rId4" Type="http://schemas.openxmlformats.org/officeDocument/2006/relationships/image" Target="../media/image115.emf"/></Relationships>
</file>

<file path=ppt/slides/_rels/slide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114.emf"/><Relationship Id="rId2" Type="http://schemas.openxmlformats.org/officeDocument/2006/relationships/notesSlide" Target="../notesSlides/notesSlide29.xml"/><Relationship Id="rId1" Type="http://schemas.openxmlformats.org/officeDocument/2006/relationships/slideLayout" Target="../slideLayouts/slideLayout6.xml"/><Relationship Id="rId4" Type="http://schemas.openxmlformats.org/officeDocument/2006/relationships/image" Target="../media/image115.emf"/></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8" Type="http://schemas.openxmlformats.org/officeDocument/2006/relationships/hyperlink" Target="https://aka.ms/apiconnectors" TargetMode="External"/><Relationship Id="rId13" Type="http://schemas.openxmlformats.org/officeDocument/2006/relationships/image" Target="../media/image118.png"/><Relationship Id="rId18" Type="http://schemas.openxmlformats.org/officeDocument/2006/relationships/image" Target="../media/image123.png"/><Relationship Id="rId3" Type="http://schemas.openxmlformats.org/officeDocument/2006/relationships/hyperlink" Target="https://docs.microsoft.com/connectors" TargetMode="External"/><Relationship Id="rId21" Type="http://schemas.openxmlformats.org/officeDocument/2006/relationships/image" Target="../media/image126.png"/><Relationship Id="rId7" Type="http://schemas.openxmlformats.org/officeDocument/2006/relationships/hyperlink" Target="https://docs.microsoft.com/en-us/connectors/custom-connectors/openapi-extensions#x-ms-dynamic-values" TargetMode="External"/><Relationship Id="rId12" Type="http://schemas.openxmlformats.org/officeDocument/2006/relationships/image" Target="../media/image117.png"/><Relationship Id="rId17" Type="http://schemas.openxmlformats.org/officeDocument/2006/relationships/image" Target="../media/image122.png"/><Relationship Id="rId2" Type="http://schemas.openxmlformats.org/officeDocument/2006/relationships/notesSlide" Target="../notesSlides/notesSlide31.xml"/><Relationship Id="rId16" Type="http://schemas.openxmlformats.org/officeDocument/2006/relationships/image" Target="../media/image121.png"/><Relationship Id="rId20" Type="http://schemas.openxmlformats.org/officeDocument/2006/relationships/image" Target="../media/image125.png"/><Relationship Id="rId1" Type="http://schemas.openxmlformats.org/officeDocument/2006/relationships/slideLayout" Target="../slideLayouts/slideLayout21.xml"/><Relationship Id="rId6" Type="http://schemas.openxmlformats.org/officeDocument/2006/relationships/hyperlink" Target="https://docs.microsoft.com/en-us/connectors/custom-connectors/create-webhook-trigger" TargetMode="External"/><Relationship Id="rId11" Type="http://schemas.openxmlformats.org/officeDocument/2006/relationships/image" Target="../media/image116.png"/><Relationship Id="rId5" Type="http://schemas.openxmlformats.org/officeDocument/2006/relationships/hyperlink" Target="https://docs.microsoft.com/en-us/connectors/custom-connectors/define-postman-collection" TargetMode="External"/><Relationship Id="rId15" Type="http://schemas.openxmlformats.org/officeDocument/2006/relationships/image" Target="../media/image120.png"/><Relationship Id="rId10" Type="http://schemas.openxmlformats.org/officeDocument/2006/relationships/hyperlink" Target="https://youtu.be/dBCS1nPsDiE" TargetMode="External"/><Relationship Id="rId19" Type="http://schemas.openxmlformats.org/officeDocument/2006/relationships/image" Target="../media/image124.png"/><Relationship Id="rId4" Type="http://schemas.openxmlformats.org/officeDocument/2006/relationships/hyperlink" Target="https://docs.microsoft.com/en-us/connectors/custom-connectors/" TargetMode="External"/><Relationship Id="rId9" Type="http://schemas.openxmlformats.org/officeDocument/2006/relationships/hyperlink" Target="https://docs.microsoft.com/en-us/connectors/custom-connectors/submit-certification" TargetMode="External"/><Relationship Id="rId14" Type="http://schemas.openxmlformats.org/officeDocument/2006/relationships/image" Target="../media/image119.png"/><Relationship Id="rId22" Type="http://schemas.openxmlformats.org/officeDocument/2006/relationships/image" Target="../media/image127.png"/></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8" Type="http://schemas.openxmlformats.org/officeDocument/2006/relationships/image" Target="../media/image73.png"/><Relationship Id="rId13" Type="http://schemas.openxmlformats.org/officeDocument/2006/relationships/image" Target="../media/image78.png"/><Relationship Id="rId18" Type="http://schemas.openxmlformats.org/officeDocument/2006/relationships/image" Target="../media/image83.png"/><Relationship Id="rId3" Type="http://schemas.openxmlformats.org/officeDocument/2006/relationships/image" Target="../media/image68.jpg"/><Relationship Id="rId21" Type="http://schemas.openxmlformats.org/officeDocument/2006/relationships/image" Target="../media/image86.jpg"/><Relationship Id="rId7" Type="http://schemas.openxmlformats.org/officeDocument/2006/relationships/image" Target="../media/image72.jpg"/><Relationship Id="rId12" Type="http://schemas.openxmlformats.org/officeDocument/2006/relationships/image" Target="../media/image77.jpg"/><Relationship Id="rId17" Type="http://schemas.openxmlformats.org/officeDocument/2006/relationships/image" Target="../media/image82.png"/><Relationship Id="rId2" Type="http://schemas.openxmlformats.org/officeDocument/2006/relationships/image" Target="../media/image67.png"/><Relationship Id="rId16" Type="http://schemas.openxmlformats.org/officeDocument/2006/relationships/image" Target="../media/image81.jpg"/><Relationship Id="rId20" Type="http://schemas.openxmlformats.org/officeDocument/2006/relationships/image" Target="../media/image85.png"/><Relationship Id="rId1" Type="http://schemas.openxmlformats.org/officeDocument/2006/relationships/slideLayout" Target="../slideLayouts/slideLayout1.xml"/><Relationship Id="rId6" Type="http://schemas.openxmlformats.org/officeDocument/2006/relationships/image" Target="../media/image71.png"/><Relationship Id="rId11" Type="http://schemas.openxmlformats.org/officeDocument/2006/relationships/image" Target="../media/image76.jpg"/><Relationship Id="rId5" Type="http://schemas.openxmlformats.org/officeDocument/2006/relationships/image" Target="../media/image70.png"/><Relationship Id="rId15" Type="http://schemas.openxmlformats.org/officeDocument/2006/relationships/image" Target="../media/image80.png"/><Relationship Id="rId23" Type="http://schemas.openxmlformats.org/officeDocument/2006/relationships/image" Target="../media/image88.png"/><Relationship Id="rId10" Type="http://schemas.openxmlformats.org/officeDocument/2006/relationships/image" Target="../media/image75.jpg"/><Relationship Id="rId19" Type="http://schemas.openxmlformats.org/officeDocument/2006/relationships/image" Target="../media/image84.png"/><Relationship Id="rId4" Type="http://schemas.openxmlformats.org/officeDocument/2006/relationships/image" Target="../media/image69.png"/><Relationship Id="rId9" Type="http://schemas.openxmlformats.org/officeDocument/2006/relationships/image" Target="../media/image74.jpg"/><Relationship Id="rId14" Type="http://schemas.openxmlformats.org/officeDocument/2006/relationships/image" Target="../media/image79.jpg"/><Relationship Id="rId22" Type="http://schemas.openxmlformats.org/officeDocument/2006/relationships/image" Target="../media/image87.jpg"/></Relationships>
</file>

<file path=ppt/slides/_rels/slide65.xml.rels><?xml version="1.0" encoding="UTF-8" standalone="yes"?>
<Relationships xmlns="http://schemas.openxmlformats.org/package/2006/relationships"><Relationship Id="rId2" Type="http://schemas.openxmlformats.org/officeDocument/2006/relationships/image" Target="../media/image128.jpg"/><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33.xml"/><Relationship Id="rId1" Type="http://schemas.openxmlformats.org/officeDocument/2006/relationships/slideLayout" Target="../slideLayouts/slideLayout1.xml"/><Relationship Id="rId4" Type="http://schemas.openxmlformats.org/officeDocument/2006/relationships/image" Target="../media/image107.svg"/></Relationships>
</file>

<file path=ppt/slides/_rels/slide68.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34.xml"/><Relationship Id="rId1" Type="http://schemas.openxmlformats.org/officeDocument/2006/relationships/slideLayout" Target="../slideLayouts/slideLayout1.xml"/><Relationship Id="rId4" Type="http://schemas.openxmlformats.org/officeDocument/2006/relationships/image" Target="../media/image107.sv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3" Type="http://schemas.openxmlformats.org/officeDocument/2006/relationships/hyperlink" Target="https://docs.microsoft.com/en-us/powerapps/#pivot=home&amp;panel=getstarted" TargetMode="External"/><Relationship Id="rId2" Type="http://schemas.openxmlformats.org/officeDocument/2006/relationships/notesSlide" Target="../notesSlides/notesSlide35.xml"/><Relationship Id="rId1" Type="http://schemas.openxmlformats.org/officeDocument/2006/relationships/slideLayout" Target="../slideLayouts/slideLayout1.xml"/><Relationship Id="rId4" Type="http://schemas.openxmlformats.org/officeDocument/2006/relationships/image" Target="../media/image130.png"/></Relationships>
</file>

<file path=ppt/slides/_rels/slide72.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3" Type="http://schemas.openxmlformats.org/officeDocument/2006/relationships/image" Target="../media/image133.gif"/><Relationship Id="rId2" Type="http://schemas.openxmlformats.org/officeDocument/2006/relationships/image" Target="../media/image132.png"/><Relationship Id="rId1" Type="http://schemas.openxmlformats.org/officeDocument/2006/relationships/slideLayout" Target="../slideLayouts/slideLayout6.xml"/><Relationship Id="rId4" Type="http://schemas.openxmlformats.org/officeDocument/2006/relationships/hyperlink" Target="https://aka.ms/PowerPlatformResources" TargetMode="External"/></Relationships>
</file>

<file path=ppt/slides/_rels/slide74.xml.rels><?xml version="1.0" encoding="UTF-8" standalone="yes"?>
<Relationships xmlns="http://schemas.openxmlformats.org/package/2006/relationships"><Relationship Id="rId3" Type="http://schemas.openxmlformats.org/officeDocument/2006/relationships/hyperlink" Target="http://toddbaginski.com/blog/powerapps-coding-guidelines/" TargetMode="External"/><Relationship Id="rId2" Type="http://schemas.openxmlformats.org/officeDocument/2006/relationships/hyperlink" Target="https://docs.microsoft.com/en-us/connectors/custom-connectors/define-blank" TargetMode="External"/><Relationship Id="rId1" Type="http://schemas.openxmlformats.org/officeDocument/2006/relationships/slideLayout" Target="../slideLayouts/slideLayout1.xml"/><Relationship Id="rId6" Type="http://schemas.openxmlformats.org/officeDocument/2006/relationships/hyperlink" Target="https://docs.microsoft.com/en-us/powerapps/maker/canvas-apps/create-update-collection" TargetMode="External"/><Relationship Id="rId5" Type="http://schemas.openxmlformats.org/officeDocument/2006/relationships/hyperlink" Target="https://docs.microsoft.com/en-us/powerapps/maker/canvas-apps/formula-reference" TargetMode="External"/><Relationship Id="rId4" Type="http://schemas.openxmlformats.org/officeDocument/2006/relationships/hyperlink" Target="https://docs.microsoft.com/en-us/powerapps/maker/canvas-apps/working-with-variables" TargetMode="Externa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texto 1">
            <a:extLst>
              <a:ext uri="{FF2B5EF4-FFF2-40B4-BE49-F238E27FC236}">
                <a16:creationId xmlns:a16="http://schemas.microsoft.com/office/drawing/2014/main" id="{18BEC758-C63F-4A86-8510-25B6A8D23EB6}"/>
              </a:ext>
            </a:extLst>
          </p:cNvPr>
          <p:cNvSpPr txBox="1">
            <a:spLocks/>
          </p:cNvSpPr>
          <p:nvPr/>
        </p:nvSpPr>
        <p:spPr>
          <a:xfrm>
            <a:off x="0" y="-1"/>
            <a:ext cx="12192000" cy="6858001"/>
          </a:xfrm>
          <a:prstGeom prst="rect">
            <a:avLst/>
          </a:prstGeom>
          <a:solidFill>
            <a:schemeClr val="bg1">
              <a:alpha val="25000"/>
            </a:schemeClr>
          </a:solidFill>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r>
              <a:rPr lang="en-US" sz="3600" b="1" dirty="0">
                <a:solidFill>
                  <a:srgbClr val="124548"/>
                </a:solidFill>
              </a:rPr>
              <a:t>Microsoft PowerApps</a:t>
            </a:r>
          </a:p>
        </p:txBody>
      </p:sp>
    </p:spTree>
    <p:extLst>
      <p:ext uri="{BB962C8B-B14F-4D97-AF65-F5344CB8AC3E}">
        <p14:creationId xmlns:p14="http://schemas.microsoft.com/office/powerpoint/2010/main" val="28037503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7" name="Group 56"/>
          <p:cNvGrpSpPr/>
          <p:nvPr/>
        </p:nvGrpSpPr>
        <p:grpSpPr>
          <a:xfrm>
            <a:off x="5959475" y="2786460"/>
            <a:ext cx="5290968" cy="4004134"/>
            <a:chOff x="670159" y="978944"/>
            <a:chExt cx="6005279" cy="4880287"/>
          </a:xfrm>
        </p:grpSpPr>
        <p:grpSp>
          <p:nvGrpSpPr>
            <p:cNvPr id="64" name="Group 63"/>
            <p:cNvGrpSpPr/>
            <p:nvPr/>
          </p:nvGrpSpPr>
          <p:grpSpPr>
            <a:xfrm>
              <a:off x="670159" y="978944"/>
              <a:ext cx="6005279" cy="4880287"/>
              <a:chOff x="670159" y="1592261"/>
              <a:chExt cx="6005279" cy="4880287"/>
            </a:xfrm>
          </p:grpSpPr>
          <p:grpSp>
            <p:nvGrpSpPr>
              <p:cNvPr id="67" name="Group 66"/>
              <p:cNvGrpSpPr/>
              <p:nvPr/>
            </p:nvGrpSpPr>
            <p:grpSpPr>
              <a:xfrm>
                <a:off x="674293" y="1592261"/>
                <a:ext cx="6001145" cy="3873253"/>
                <a:chOff x="379241" y="1263797"/>
                <a:chExt cx="6847645" cy="4419600"/>
              </a:xfrm>
            </p:grpSpPr>
            <p:grpSp>
              <p:nvGrpSpPr>
                <p:cNvPr id="72" name="Group 71"/>
                <p:cNvGrpSpPr/>
                <p:nvPr/>
              </p:nvGrpSpPr>
              <p:grpSpPr>
                <a:xfrm>
                  <a:off x="379241" y="1263797"/>
                  <a:ext cx="6847645" cy="4419600"/>
                  <a:chOff x="2194749" y="2049462"/>
                  <a:chExt cx="6070876" cy="3918259"/>
                </a:xfrm>
              </p:grpSpPr>
              <p:pic>
                <p:nvPicPr>
                  <p:cNvPr id="74" name="Picture 2" descr="Azure Blob"/>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4749" y="2049462"/>
                    <a:ext cx="857249" cy="857251"/>
                  </a:xfrm>
                  <a:prstGeom prst="rect">
                    <a:avLst/>
                  </a:prstGeom>
                  <a:noFill/>
                  <a:extLst>
                    <a:ext uri="{909E8E84-426E-40DD-AFC4-6F175D3DCCD1}">
                      <a14:hiddenFill xmlns:a14="http://schemas.microsoft.com/office/drawing/2010/main">
                        <a:solidFill>
                          <a:srgbClr val="FFFFFF"/>
                        </a:solidFill>
                      </a14:hiddenFill>
                    </a:ext>
                  </a:extLst>
                </p:spPr>
              </p:pic>
              <p:pic>
                <p:nvPicPr>
                  <p:cNvPr id="75" name="Picture 6" descr="API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65651" y="2049462"/>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76" name="Picture 8" descr="API Ic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94749" y="3069798"/>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10" descr="API Icon"/>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37474" y="2049462"/>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78" name="Picture 12" descr="API Icon"/>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22925" y="2049462"/>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79" name="Picture 78" descr="API Icon"/>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408375" y="2049462"/>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80" name="Picture 16" descr="API Icon"/>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237474" y="3069798"/>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81" name="Picture 18" descr="API Icon"/>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322923" y="3069798"/>
                    <a:ext cx="857250" cy="857251"/>
                  </a:xfrm>
                  <a:prstGeom prst="rect">
                    <a:avLst/>
                  </a:prstGeom>
                  <a:noFill/>
                  <a:extLst>
                    <a:ext uri="{909E8E84-426E-40DD-AFC4-6F175D3DCCD1}">
                      <a14:hiddenFill xmlns:a14="http://schemas.microsoft.com/office/drawing/2010/main">
                        <a:solidFill>
                          <a:srgbClr val="FFFFFF"/>
                        </a:solidFill>
                      </a14:hiddenFill>
                    </a:ext>
                  </a:extLst>
                </p:spPr>
              </p:pic>
              <p:grpSp>
                <p:nvGrpSpPr>
                  <p:cNvPr id="82" name="Group 81"/>
                  <p:cNvGrpSpPr/>
                  <p:nvPr/>
                </p:nvGrpSpPr>
                <p:grpSpPr>
                  <a:xfrm>
                    <a:off x="4280199" y="3069800"/>
                    <a:ext cx="857249" cy="857249"/>
                    <a:chOff x="2211902" y="3040062"/>
                    <a:chExt cx="857249" cy="857249"/>
                  </a:xfrm>
                </p:grpSpPr>
                <p:sp>
                  <p:nvSpPr>
                    <p:cNvPr id="97" name="Rectangle 96"/>
                    <p:cNvSpPr/>
                    <p:nvPr/>
                  </p:nvSpPr>
                  <p:spPr>
                    <a:xfrm>
                      <a:off x="2211902" y="3040062"/>
                      <a:ext cx="857249" cy="857249"/>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defRPr/>
                      </a:pPr>
                      <a:endParaRPr lang="en-US" kern="0">
                        <a:solidFill>
                          <a:sysClr val="windowText" lastClr="000000"/>
                        </a:solidFill>
                        <a:latin typeface="Segoe UI"/>
                      </a:endParaRPr>
                    </a:p>
                  </p:txBody>
                </p:sp>
                <p:pic>
                  <p:nvPicPr>
                    <p:cNvPr id="98" name="Picture 20" descr="https://static.mailchimp.com/web/brand-assets/mc_script_white_web.png?_ga=1.172217059.1751024918.1461639528"/>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296683" y="3377481"/>
                      <a:ext cx="687685" cy="182410"/>
                    </a:xfrm>
                    <a:prstGeom prst="rect">
                      <a:avLst/>
                    </a:prstGeom>
                    <a:noFill/>
                    <a:extLst>
                      <a:ext uri="{909E8E84-426E-40DD-AFC4-6F175D3DCCD1}">
                        <a14:hiddenFill xmlns:a14="http://schemas.microsoft.com/office/drawing/2010/main">
                          <a:solidFill>
                            <a:srgbClr val="FFFFFF"/>
                          </a:solidFill>
                        </a14:hiddenFill>
                      </a:ext>
                    </a:extLst>
                  </p:spPr>
                </p:pic>
              </p:grpSp>
              <p:pic>
                <p:nvPicPr>
                  <p:cNvPr id="83" name="Picture 22" descr="API Icon"/>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365648" y="3069798"/>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84" name="Picture 24" descr="API Icon"/>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408375" y="3069798"/>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85" name="Picture 84" descr="API Icon"/>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194749" y="4090134"/>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86" name="Picture 28" descr="API Icon"/>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237474" y="4090134"/>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87" name="Picture 30" descr="API Icon"/>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322925" y="4090134"/>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88" name="Picture 32" descr="API Icon"/>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365650" y="4090134"/>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89" name="Picture 34" descr="API Icon"/>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408375" y="4090134"/>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90" name="Picture 36" descr="API Icon"/>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2194749" y="5110470"/>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91" name="Picture 38" descr="API Icon"/>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237474" y="5110470"/>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92" name="Picture 40" descr="API Icon"/>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4280199" y="5110470"/>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93" name="Picture 42" descr="API Icon"/>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5322924" y="5110470"/>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94" name="Picture 44" descr="API Icon"/>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6365649" y="5110470"/>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95" name="Picture 46" descr="https://pagely.c.presscdn.com/wp-content/uploads/2014/10/CEQmLcHc.png"/>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4280199" y="4090134"/>
                    <a:ext cx="857251" cy="857251"/>
                  </a:xfrm>
                  <a:prstGeom prst="rect">
                    <a:avLst/>
                  </a:prstGeom>
                  <a:noFill/>
                  <a:extLst>
                    <a:ext uri="{909E8E84-426E-40DD-AFC4-6F175D3DCCD1}">
                      <a14:hiddenFill xmlns:a14="http://schemas.microsoft.com/office/drawing/2010/main">
                        <a:solidFill>
                          <a:srgbClr val="FFFFFF"/>
                        </a:solidFill>
                      </a14:hiddenFill>
                    </a:ext>
                  </a:extLst>
                </p:spPr>
              </p:pic>
              <p:sp>
                <p:nvSpPr>
                  <p:cNvPr id="96" name="Rectangle 95"/>
                  <p:cNvSpPr/>
                  <p:nvPr/>
                </p:nvSpPr>
                <p:spPr>
                  <a:xfrm>
                    <a:off x="7408376" y="5110471"/>
                    <a:ext cx="857249" cy="857249"/>
                  </a:xfrm>
                  <a:prstGeom prst="rect">
                    <a:avLst/>
                  </a:prstGeom>
                  <a:solidFill>
                    <a:schemeClr val="bg1"/>
                  </a:solidFill>
                  <a:ln w="28575">
                    <a:solidFill>
                      <a:srgbClr val="D5B3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defRPr/>
                    </a:pPr>
                    <a:endParaRPr lang="en-US" kern="0">
                      <a:solidFill>
                        <a:sysClr val="windowText" lastClr="000000"/>
                      </a:solidFill>
                      <a:latin typeface="Segoe UI"/>
                    </a:endParaRPr>
                  </a:p>
                </p:txBody>
              </p:sp>
            </p:grpSp>
            <p:pic>
              <p:nvPicPr>
                <p:cNvPr id="73" name="Picture 72"/>
                <p:cNvPicPr>
                  <a:picLocks noChangeAspect="1"/>
                </p:cNvPicPr>
                <p:nvPr/>
              </p:nvPicPr>
              <p:blipFill rotWithShape="1">
                <a:blip r:embed="rId25"/>
                <a:srcRect l="87571" t="55834" r="2772" b="15555"/>
                <a:stretch/>
              </p:blipFill>
              <p:spPr>
                <a:xfrm>
                  <a:off x="6363089" y="4868862"/>
                  <a:ext cx="769548" cy="712057"/>
                </a:xfrm>
                <a:prstGeom prst="rect">
                  <a:avLst/>
                </a:prstGeom>
              </p:spPr>
            </p:pic>
          </p:grpSp>
          <p:pic>
            <p:nvPicPr>
              <p:cNvPr id="68" name="Picture 67"/>
              <p:cNvPicPr>
                <a:picLocks noChangeAspect="1"/>
              </p:cNvPicPr>
              <p:nvPr/>
            </p:nvPicPr>
            <p:blipFill rotWithShape="1">
              <a:blip r:embed="rId26"/>
              <a:srcRect l="2930" t="2112" r="3016" b="2882"/>
              <a:stretch/>
            </p:blipFill>
            <p:spPr>
              <a:xfrm>
                <a:off x="2731816" y="5609583"/>
                <a:ext cx="855345" cy="857250"/>
              </a:xfrm>
              <a:prstGeom prst="rect">
                <a:avLst/>
              </a:prstGeom>
            </p:spPr>
          </p:pic>
          <p:pic>
            <p:nvPicPr>
              <p:cNvPr id="69" name="Picture 68"/>
              <p:cNvPicPr>
                <a:picLocks noChangeAspect="1"/>
              </p:cNvPicPr>
              <p:nvPr/>
            </p:nvPicPr>
            <p:blipFill rotWithShape="1">
              <a:blip r:embed="rId27"/>
              <a:srcRect l="3328" t="1447" r="2301" b="2456"/>
              <a:stretch/>
            </p:blipFill>
            <p:spPr>
              <a:xfrm>
                <a:off x="3771928" y="5609583"/>
                <a:ext cx="842011" cy="843916"/>
              </a:xfrm>
              <a:prstGeom prst="rect">
                <a:avLst/>
              </a:prstGeom>
            </p:spPr>
          </p:pic>
          <p:pic>
            <p:nvPicPr>
              <p:cNvPr id="70" name="Picture 69"/>
              <p:cNvPicPr>
                <a:picLocks noChangeAspect="1"/>
              </p:cNvPicPr>
              <p:nvPr/>
            </p:nvPicPr>
            <p:blipFill rotWithShape="1">
              <a:blip r:embed="rId28"/>
              <a:srcRect l="939" t="2591" r="3059" b="1952"/>
              <a:stretch/>
            </p:blipFill>
            <p:spPr>
              <a:xfrm>
                <a:off x="1700909" y="5613393"/>
                <a:ext cx="851535" cy="853440"/>
              </a:xfrm>
              <a:prstGeom prst="rect">
                <a:avLst/>
              </a:prstGeom>
            </p:spPr>
          </p:pic>
          <p:pic>
            <p:nvPicPr>
              <p:cNvPr id="71" name="Picture 70"/>
              <p:cNvPicPr>
                <a:picLocks noChangeAspect="1"/>
              </p:cNvPicPr>
              <p:nvPr/>
            </p:nvPicPr>
            <p:blipFill rotWithShape="1">
              <a:blip r:embed="rId29"/>
              <a:srcRect l="2144" t="1775" r="3359" b="2125"/>
              <a:stretch/>
            </p:blipFill>
            <p:spPr>
              <a:xfrm>
                <a:off x="670159" y="5613393"/>
                <a:ext cx="851536" cy="859155"/>
              </a:xfrm>
              <a:prstGeom prst="rect">
                <a:avLst/>
              </a:prstGeom>
            </p:spPr>
          </p:pic>
        </p:grpSp>
        <p:pic>
          <p:nvPicPr>
            <p:cNvPr id="65" name="Picture 64"/>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2731816" y="978945"/>
              <a:ext cx="841844" cy="841844"/>
            </a:xfrm>
            <a:prstGeom prst="rect">
              <a:avLst/>
            </a:prstGeom>
          </p:spPr>
        </p:pic>
      </p:grpSp>
      <p:sp>
        <p:nvSpPr>
          <p:cNvPr id="6" name="Rectangle 5"/>
          <p:cNvSpPr/>
          <p:nvPr/>
        </p:nvSpPr>
        <p:spPr>
          <a:xfrm>
            <a:off x="489723" y="1404750"/>
            <a:ext cx="3693594" cy="1088183"/>
          </a:xfrm>
          <a:prstGeom prst="rect">
            <a:avLst/>
          </a:prstGeom>
        </p:spPr>
        <p:txBody>
          <a:bodyPr wrap="square">
            <a:spAutoFit/>
          </a:bodyPr>
          <a:lstStyle/>
          <a:p>
            <a:pPr marL="448193" indent="-448193" defTabSz="896386">
              <a:buFont typeface="+mj-lt"/>
              <a:buAutoNum type="arabicPeriod"/>
              <a:defRPr/>
            </a:pPr>
            <a:r>
              <a:rPr lang="en-US" sz="2157" kern="0" dirty="0">
                <a:gradFill>
                  <a:gsLst>
                    <a:gs pos="1250">
                      <a:srgbClr val="505050"/>
                    </a:gs>
                    <a:gs pos="100000">
                      <a:srgbClr val="505050"/>
                    </a:gs>
                  </a:gsLst>
                  <a:lin ang="5400000" scaled="0"/>
                </a:gradFill>
                <a:latin typeface="Segoe UI"/>
                <a:cs typeface="Segoe UI Light" panose="020B0502040204020203" pitchFamily="34" charset="0"/>
              </a:rPr>
              <a:t>Connect to existing systems and data sources</a:t>
            </a:r>
          </a:p>
        </p:txBody>
      </p:sp>
      <p:sp>
        <p:nvSpPr>
          <p:cNvPr id="42" name="Rectangle 41"/>
          <p:cNvSpPr/>
          <p:nvPr/>
        </p:nvSpPr>
        <p:spPr>
          <a:xfrm>
            <a:off x="549480" y="2485395"/>
            <a:ext cx="3633837" cy="1086215"/>
          </a:xfrm>
          <a:prstGeom prst="rect">
            <a:avLst/>
          </a:prstGeom>
        </p:spPr>
        <p:txBody>
          <a:bodyPr wrap="square">
            <a:spAutoFit/>
          </a:bodyPr>
          <a:lstStyle/>
          <a:p>
            <a:pPr marL="448193" indent="-448193" defTabSz="896386">
              <a:buFont typeface="+mj-lt"/>
              <a:buAutoNum type="arabicPeriod" startAt="2"/>
              <a:defRPr/>
            </a:pPr>
            <a:r>
              <a:rPr lang="en-US" sz="2157" kern="0" dirty="0">
                <a:gradFill>
                  <a:gsLst>
                    <a:gs pos="1250">
                      <a:srgbClr val="505050"/>
                    </a:gs>
                    <a:gs pos="100000">
                      <a:srgbClr val="505050"/>
                    </a:gs>
                  </a:gsLst>
                  <a:lin ang="5400000" scaled="0"/>
                </a:gradFill>
                <a:latin typeface="Segoe UI"/>
                <a:cs typeface="Segoe UI Light" panose="020B0502040204020203" pitchFamily="34" charset="0"/>
              </a:rPr>
              <a:t>Build apps, forms, and workflows without writing code</a:t>
            </a:r>
          </a:p>
        </p:txBody>
      </p:sp>
      <p:sp>
        <p:nvSpPr>
          <p:cNvPr id="43" name="Rectangle 42"/>
          <p:cNvSpPr/>
          <p:nvPr/>
        </p:nvSpPr>
        <p:spPr>
          <a:xfrm>
            <a:off x="540914" y="3602428"/>
            <a:ext cx="3693594" cy="754315"/>
          </a:xfrm>
          <a:prstGeom prst="rect">
            <a:avLst/>
          </a:prstGeom>
        </p:spPr>
        <p:txBody>
          <a:bodyPr wrap="square">
            <a:spAutoFit/>
          </a:bodyPr>
          <a:lstStyle/>
          <a:p>
            <a:pPr marL="448193" indent="-448193" defTabSz="896386">
              <a:buFont typeface="+mj-lt"/>
              <a:buAutoNum type="arabicPeriod" startAt="3"/>
              <a:defRPr/>
            </a:pPr>
            <a:r>
              <a:rPr lang="en-US" sz="2157" kern="0" dirty="0">
                <a:gradFill>
                  <a:gsLst>
                    <a:gs pos="1250">
                      <a:srgbClr val="505050"/>
                    </a:gs>
                    <a:gs pos="100000">
                      <a:srgbClr val="505050"/>
                    </a:gs>
                  </a:gsLst>
                  <a:lin ang="5400000" scaled="0"/>
                </a:gradFill>
                <a:latin typeface="Segoe UI"/>
                <a:cs typeface="Segoe UI Light" panose="020B0502040204020203" pitchFamily="34" charset="0"/>
              </a:rPr>
              <a:t>Publish apps instantly for web and mobile</a:t>
            </a:r>
          </a:p>
        </p:txBody>
      </p:sp>
      <p:pic>
        <p:nvPicPr>
          <p:cNvPr id="50" name="Picture 49"/>
          <p:cNvPicPr>
            <a:picLocks noChangeAspect="1"/>
          </p:cNvPicPr>
          <p:nvPr/>
        </p:nvPicPr>
        <p:blipFill>
          <a:blip r:embed="rId31"/>
          <a:stretch>
            <a:fillRect/>
          </a:stretch>
        </p:blipFill>
        <p:spPr>
          <a:xfrm>
            <a:off x="8681659" y="1530749"/>
            <a:ext cx="1156752" cy="1159245"/>
          </a:xfrm>
          <a:prstGeom prst="rect">
            <a:avLst/>
          </a:prstGeom>
        </p:spPr>
      </p:pic>
      <p:pic>
        <p:nvPicPr>
          <p:cNvPr id="1026" name="Picture 2" descr="https://az818438.vo.msecnd.net/icons/CommonDataModel.png"/>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5922842" y="1530749"/>
            <a:ext cx="1073842" cy="1073843"/>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p:cNvSpPr txBox="1"/>
          <p:nvPr/>
        </p:nvSpPr>
        <p:spPr>
          <a:xfrm>
            <a:off x="9894560" y="1449921"/>
            <a:ext cx="1890142" cy="1104318"/>
          </a:xfrm>
          <a:prstGeom prst="rect">
            <a:avLst/>
          </a:prstGeom>
          <a:noFill/>
        </p:spPr>
        <p:txBody>
          <a:bodyPr wrap="square" lIns="179285" tIns="143428" rIns="179285" bIns="143428" rtlCol="0">
            <a:spAutoFit/>
          </a:bodyPr>
          <a:lstStyle/>
          <a:p>
            <a:pPr defTabSz="896386">
              <a:lnSpc>
                <a:spcPct val="90000"/>
              </a:lnSpc>
              <a:spcAft>
                <a:spcPts val="588"/>
              </a:spcAft>
              <a:defRPr/>
            </a:pPr>
            <a:r>
              <a:rPr lang="en-US" sz="1961" kern="0" dirty="0">
                <a:gradFill>
                  <a:gsLst>
                    <a:gs pos="2917">
                      <a:srgbClr val="505050"/>
                    </a:gs>
                    <a:gs pos="30000">
                      <a:srgbClr val="505050"/>
                    </a:gs>
                  </a:gsLst>
                  <a:lin ang="5400000" scaled="0"/>
                </a:gradFill>
                <a:latin typeface="Segoe UI"/>
              </a:rPr>
              <a:t>Azure Functions &amp; REST services</a:t>
            </a:r>
          </a:p>
        </p:txBody>
      </p:sp>
      <p:sp>
        <p:nvSpPr>
          <p:cNvPr id="52" name="Rectangle 51"/>
          <p:cNvSpPr/>
          <p:nvPr/>
        </p:nvSpPr>
        <p:spPr>
          <a:xfrm>
            <a:off x="7251698" y="1536481"/>
            <a:ext cx="1423775" cy="905179"/>
          </a:xfrm>
          <a:prstGeom prst="rect">
            <a:avLst/>
          </a:prstGeom>
        </p:spPr>
        <p:txBody>
          <a:bodyPr wrap="square">
            <a:spAutoFit/>
          </a:bodyPr>
          <a:lstStyle/>
          <a:p>
            <a:pPr defTabSz="896386">
              <a:lnSpc>
                <a:spcPct val="90000"/>
              </a:lnSpc>
              <a:spcAft>
                <a:spcPts val="588"/>
              </a:spcAft>
              <a:defRPr/>
            </a:pPr>
            <a:r>
              <a:rPr lang="en-US" sz="1961" kern="0" dirty="0">
                <a:gradFill>
                  <a:gsLst>
                    <a:gs pos="2917">
                      <a:srgbClr val="505050"/>
                    </a:gs>
                    <a:gs pos="30000">
                      <a:srgbClr val="505050"/>
                    </a:gs>
                  </a:gsLst>
                  <a:lin ang="5400000" scaled="0"/>
                </a:gradFill>
                <a:latin typeface="Segoe UI"/>
              </a:rPr>
              <a:t>Common Data Platform</a:t>
            </a:r>
          </a:p>
        </p:txBody>
      </p:sp>
      <p:grpSp>
        <p:nvGrpSpPr>
          <p:cNvPr id="1025" name="Group 1024"/>
          <p:cNvGrpSpPr/>
          <p:nvPr/>
        </p:nvGrpSpPr>
        <p:grpSpPr>
          <a:xfrm>
            <a:off x="-109319" y="4061653"/>
            <a:ext cx="2738376" cy="2463052"/>
            <a:chOff x="-111512" y="4142601"/>
            <a:chExt cx="2793286" cy="2512441"/>
          </a:xfrm>
        </p:grpSpPr>
        <p:pic>
          <p:nvPicPr>
            <p:cNvPr id="10" name="Picture 9"/>
            <p:cNvPicPr>
              <a:picLocks noChangeAspect="1"/>
            </p:cNvPicPr>
            <p:nvPr/>
          </p:nvPicPr>
          <p:blipFill rotWithShape="1">
            <a:blip r:embed="rId33">
              <a:clrChange>
                <a:clrFrom>
                  <a:srgbClr val="FFFFFF"/>
                </a:clrFrom>
                <a:clrTo>
                  <a:srgbClr val="FFFFFF">
                    <a:alpha val="0"/>
                  </a:srgbClr>
                </a:clrTo>
              </a:clrChange>
              <a:duotone>
                <a:schemeClr val="accent6">
                  <a:shade val="45000"/>
                  <a:satMod val="135000"/>
                </a:schemeClr>
                <a:prstClr val="white"/>
              </a:duotone>
            </a:blip>
            <a:srcRect l="4083" r="70973" b="30713"/>
            <a:stretch/>
          </p:blipFill>
          <p:spPr>
            <a:xfrm>
              <a:off x="-111512" y="4142601"/>
              <a:ext cx="2793286" cy="2512441"/>
            </a:xfrm>
            <a:prstGeom prst="rect">
              <a:avLst/>
            </a:prstGeom>
            <a:noFill/>
          </p:spPr>
        </p:pic>
        <p:sp>
          <p:nvSpPr>
            <p:cNvPr id="1024" name="Rectangle 1023"/>
            <p:cNvSpPr/>
            <p:nvPr/>
          </p:nvSpPr>
          <p:spPr bwMode="auto">
            <a:xfrm>
              <a:off x="311207" y="4575854"/>
              <a:ext cx="2293269" cy="1817008"/>
            </a:xfrm>
            <a:prstGeom prst="rect">
              <a:avLst/>
            </a:prstGeom>
            <a:noFill/>
            <a:ln>
              <a:solidFill>
                <a:schemeClr val="bg1">
                  <a:lumMod val="7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5439">
                      <a:srgbClr val="F8F8F8"/>
                    </a:gs>
                    <a:gs pos="10000">
                      <a:srgbClr val="F8F8F8"/>
                    </a:gs>
                  </a:gsLst>
                  <a:lin ang="5400000" scaled="0"/>
                </a:gradFill>
                <a:latin typeface="Segoe UI"/>
              </a:endParaRPr>
            </a:p>
          </p:txBody>
        </p:sp>
      </p:grpSp>
      <p:grpSp>
        <p:nvGrpSpPr>
          <p:cNvPr id="1028" name="Group 1027"/>
          <p:cNvGrpSpPr/>
          <p:nvPr/>
        </p:nvGrpSpPr>
        <p:grpSpPr>
          <a:xfrm>
            <a:off x="421801" y="4231092"/>
            <a:ext cx="2738376" cy="2463052"/>
            <a:chOff x="1348353" y="4335462"/>
            <a:chExt cx="2793286" cy="2512441"/>
          </a:xfrm>
        </p:grpSpPr>
        <p:grpSp>
          <p:nvGrpSpPr>
            <p:cNvPr id="63" name="Group 62"/>
            <p:cNvGrpSpPr/>
            <p:nvPr/>
          </p:nvGrpSpPr>
          <p:grpSpPr>
            <a:xfrm>
              <a:off x="1348353" y="4335462"/>
              <a:ext cx="2793286" cy="2512441"/>
              <a:chOff x="937964" y="4259262"/>
              <a:chExt cx="2793286" cy="2512441"/>
            </a:xfrm>
          </p:grpSpPr>
          <p:sp>
            <p:nvSpPr>
              <p:cNvPr id="60" name="Rectangle 59"/>
              <p:cNvSpPr/>
              <p:nvPr/>
            </p:nvSpPr>
            <p:spPr bwMode="auto">
              <a:xfrm>
                <a:off x="1068203" y="4579461"/>
                <a:ext cx="2532809" cy="1872043"/>
              </a:xfrm>
              <a:prstGeom prst="rect">
                <a:avLst/>
              </a:prstGeom>
              <a:solidFill>
                <a:srgbClr val="F8F8F8"/>
              </a:solidFill>
              <a:ln>
                <a:solidFill>
                  <a:srgbClr val="F8F8F8"/>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5439">
                        <a:srgbClr val="F8F8F8"/>
                      </a:gs>
                      <a:gs pos="10000">
                        <a:srgbClr val="F8F8F8"/>
                      </a:gs>
                    </a:gsLst>
                    <a:lin ang="5400000" scaled="0"/>
                  </a:gradFill>
                  <a:latin typeface="Segoe UI"/>
                </a:endParaRPr>
              </a:p>
            </p:txBody>
          </p:sp>
          <p:pic>
            <p:nvPicPr>
              <p:cNvPr id="46" name="Picture 45"/>
              <p:cNvPicPr>
                <a:picLocks noChangeAspect="1"/>
              </p:cNvPicPr>
              <p:nvPr/>
            </p:nvPicPr>
            <p:blipFill rotWithShape="1">
              <a:blip r:embed="rId33">
                <a:clrChange>
                  <a:clrFrom>
                    <a:srgbClr val="FFFFFF"/>
                  </a:clrFrom>
                  <a:clrTo>
                    <a:srgbClr val="FFFFFF">
                      <a:alpha val="0"/>
                    </a:srgbClr>
                  </a:clrTo>
                </a:clrChange>
                <a:duotone>
                  <a:schemeClr val="accent6">
                    <a:shade val="45000"/>
                    <a:satMod val="135000"/>
                  </a:schemeClr>
                  <a:prstClr val="white"/>
                </a:duotone>
              </a:blip>
              <a:srcRect l="36624" r="38432" b="30713"/>
              <a:stretch/>
            </p:blipFill>
            <p:spPr>
              <a:xfrm>
                <a:off x="937964" y="4259262"/>
                <a:ext cx="2793286" cy="2512441"/>
              </a:xfrm>
              <a:prstGeom prst="rect">
                <a:avLst/>
              </a:prstGeom>
              <a:noFill/>
            </p:spPr>
          </p:pic>
        </p:grpSp>
        <p:sp>
          <p:nvSpPr>
            <p:cNvPr id="66" name="Rectangle 65"/>
            <p:cNvSpPr/>
            <p:nvPr/>
          </p:nvSpPr>
          <p:spPr bwMode="auto">
            <a:xfrm>
              <a:off x="1417637" y="4716462"/>
              <a:ext cx="2580893" cy="1938580"/>
            </a:xfrm>
            <a:prstGeom prst="rect">
              <a:avLst/>
            </a:prstGeom>
            <a:noFill/>
            <a:ln>
              <a:solidFill>
                <a:schemeClr val="bg1">
                  <a:lumMod val="7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5439">
                      <a:srgbClr val="F8F8F8"/>
                    </a:gs>
                    <a:gs pos="10000">
                      <a:srgbClr val="F8F8F8"/>
                    </a:gs>
                  </a:gsLst>
                  <a:lin ang="5400000" scaled="0"/>
                </a:gradFill>
                <a:latin typeface="Segoe UI"/>
              </a:endParaRPr>
            </a:p>
          </p:txBody>
        </p:sp>
      </p:grpSp>
      <p:grpSp>
        <p:nvGrpSpPr>
          <p:cNvPr id="1030" name="Group 1029"/>
          <p:cNvGrpSpPr/>
          <p:nvPr/>
        </p:nvGrpSpPr>
        <p:grpSpPr>
          <a:xfrm>
            <a:off x="682976" y="4323470"/>
            <a:ext cx="3008322" cy="2983545"/>
            <a:chOff x="3281751" y="4941572"/>
            <a:chExt cx="3157415" cy="2815997"/>
          </a:xfrm>
        </p:grpSpPr>
        <p:grpSp>
          <p:nvGrpSpPr>
            <p:cNvPr id="62" name="Group 61"/>
            <p:cNvGrpSpPr/>
            <p:nvPr/>
          </p:nvGrpSpPr>
          <p:grpSpPr>
            <a:xfrm>
              <a:off x="3281751" y="4941572"/>
              <a:ext cx="3157415" cy="2815997"/>
              <a:chOff x="1442338" y="4579462"/>
              <a:chExt cx="2793286" cy="2512441"/>
            </a:xfrm>
          </p:grpSpPr>
          <p:sp>
            <p:nvSpPr>
              <p:cNvPr id="61" name="Rectangle 60"/>
              <p:cNvSpPr/>
              <p:nvPr/>
            </p:nvSpPr>
            <p:spPr bwMode="auto">
              <a:xfrm>
                <a:off x="1509387" y="5020052"/>
                <a:ext cx="2659188" cy="1631258"/>
              </a:xfrm>
              <a:prstGeom prst="rect">
                <a:avLst/>
              </a:prstGeom>
              <a:solidFill>
                <a:srgbClr val="F8F8F8"/>
              </a:solidFill>
              <a:ln>
                <a:solidFill>
                  <a:srgbClr val="F8F8F8"/>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5439">
                        <a:srgbClr val="F8F8F8"/>
                      </a:gs>
                      <a:gs pos="10000">
                        <a:srgbClr val="F8F8F8"/>
                      </a:gs>
                    </a:gsLst>
                    <a:lin ang="5400000" scaled="0"/>
                  </a:gradFill>
                  <a:latin typeface="Segoe UI"/>
                </a:endParaRPr>
              </a:p>
            </p:txBody>
          </p:sp>
          <p:pic>
            <p:nvPicPr>
              <p:cNvPr id="49" name="Picture 48"/>
              <p:cNvPicPr>
                <a:picLocks noChangeAspect="1"/>
              </p:cNvPicPr>
              <p:nvPr/>
            </p:nvPicPr>
            <p:blipFill rotWithShape="1">
              <a:blip r:embed="rId33">
                <a:clrChange>
                  <a:clrFrom>
                    <a:srgbClr val="FFFFFF"/>
                  </a:clrFrom>
                  <a:clrTo>
                    <a:srgbClr val="FFFFFF">
                      <a:alpha val="0"/>
                    </a:srgbClr>
                  </a:clrTo>
                </a:clrChange>
                <a:duotone>
                  <a:schemeClr val="accent6">
                    <a:shade val="45000"/>
                    <a:satMod val="135000"/>
                  </a:schemeClr>
                  <a:prstClr val="white"/>
                </a:duotone>
              </a:blip>
              <a:srcRect l="68769" r="6287" b="30713"/>
              <a:stretch/>
            </p:blipFill>
            <p:spPr>
              <a:xfrm>
                <a:off x="1442338" y="4579462"/>
                <a:ext cx="2793286" cy="2512441"/>
              </a:xfrm>
              <a:prstGeom prst="rect">
                <a:avLst/>
              </a:prstGeom>
              <a:noFill/>
            </p:spPr>
          </p:pic>
        </p:grpSp>
        <p:sp>
          <p:nvSpPr>
            <p:cNvPr id="1029" name="Rectangle 1028"/>
            <p:cNvSpPr/>
            <p:nvPr/>
          </p:nvSpPr>
          <p:spPr bwMode="auto">
            <a:xfrm>
              <a:off x="3322637" y="5468551"/>
              <a:ext cx="3038675" cy="1838711"/>
            </a:xfrm>
            <a:prstGeom prst="rect">
              <a:avLst/>
            </a:prstGeom>
            <a:noFill/>
            <a:ln>
              <a:solidFill>
                <a:schemeClr val="bg1">
                  <a:lumMod val="7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5439">
                      <a:srgbClr val="F8F8F8"/>
                    </a:gs>
                    <a:gs pos="10000">
                      <a:srgbClr val="F8F8F8"/>
                    </a:gs>
                  </a:gsLst>
                  <a:lin ang="5400000" scaled="0"/>
                </a:gradFill>
                <a:latin typeface="Segoe UI"/>
              </a:endParaRPr>
            </a:p>
          </p:txBody>
        </p:sp>
      </p:grpSp>
      <p:pic>
        <p:nvPicPr>
          <p:cNvPr id="1033" name="Picture 1032"/>
          <p:cNvPicPr>
            <a:picLocks noChangeAspect="1"/>
          </p:cNvPicPr>
          <p:nvPr/>
        </p:nvPicPr>
        <p:blipFill>
          <a:blip r:embed="rId34"/>
          <a:stretch>
            <a:fillRect/>
          </a:stretch>
        </p:blipFill>
        <p:spPr>
          <a:xfrm>
            <a:off x="4335889" y="1443771"/>
            <a:ext cx="7825042" cy="5462589"/>
          </a:xfrm>
          <a:prstGeom prst="rect">
            <a:avLst/>
          </a:prstGeom>
        </p:spPr>
      </p:pic>
      <p:grpSp>
        <p:nvGrpSpPr>
          <p:cNvPr id="53" name="Group 52"/>
          <p:cNvGrpSpPr/>
          <p:nvPr/>
        </p:nvGrpSpPr>
        <p:grpSpPr>
          <a:xfrm>
            <a:off x="4113762" y="1396968"/>
            <a:ext cx="8079697" cy="5893682"/>
            <a:chOff x="4541837" y="1280772"/>
            <a:chExt cx="7637416" cy="5513832"/>
          </a:xfrm>
        </p:grpSpPr>
        <p:pic>
          <p:nvPicPr>
            <p:cNvPr id="58" name="Picture 57"/>
            <p:cNvPicPr>
              <a:picLocks noChangeAspect="1"/>
            </p:cNvPicPr>
            <p:nvPr/>
          </p:nvPicPr>
          <p:blipFill rotWithShape="1">
            <a:blip r:embed="rId35"/>
            <a:srcRect l="-1" r="65524"/>
            <a:stretch/>
          </p:blipFill>
          <p:spPr>
            <a:xfrm>
              <a:off x="4541837" y="1280772"/>
              <a:ext cx="2650516" cy="5513832"/>
            </a:xfrm>
            <a:prstGeom prst="rect">
              <a:avLst/>
            </a:prstGeom>
            <a:solidFill>
              <a:schemeClr val="bg2"/>
            </a:solidFill>
          </p:spPr>
        </p:pic>
        <p:pic>
          <p:nvPicPr>
            <p:cNvPr id="59" name="Picture 58"/>
            <p:cNvPicPr>
              <a:picLocks noChangeAspect="1"/>
            </p:cNvPicPr>
            <p:nvPr/>
          </p:nvPicPr>
          <p:blipFill rotWithShape="1">
            <a:blip r:embed="rId35"/>
            <a:srcRect l="35061"/>
            <a:stretch/>
          </p:blipFill>
          <p:spPr>
            <a:xfrm>
              <a:off x="7187359" y="1281073"/>
              <a:ext cx="4991894" cy="5513231"/>
            </a:xfrm>
            <a:prstGeom prst="rect">
              <a:avLst/>
            </a:prstGeom>
            <a:solidFill>
              <a:schemeClr val="bg2"/>
            </a:solidFill>
          </p:spPr>
        </p:pic>
      </p:grpSp>
      <p:sp>
        <p:nvSpPr>
          <p:cNvPr id="2" name="Title 1">
            <a:extLst>
              <a:ext uri="{FF2B5EF4-FFF2-40B4-BE49-F238E27FC236}">
                <a16:creationId xmlns:a16="http://schemas.microsoft.com/office/drawing/2014/main" id="{866693C7-5011-4A88-AA01-737E2DC01553}"/>
              </a:ext>
            </a:extLst>
          </p:cNvPr>
          <p:cNvSpPr>
            <a:spLocks noGrp="1"/>
          </p:cNvSpPr>
          <p:nvPr>
            <p:ph type="title"/>
          </p:nvPr>
        </p:nvSpPr>
        <p:spPr>
          <a:xfrm>
            <a:off x="174171" y="61408"/>
            <a:ext cx="11179629" cy="1325563"/>
          </a:xfrm>
        </p:spPr>
        <p:txBody>
          <a:bodyPr/>
          <a:lstStyle/>
          <a:p>
            <a:r>
              <a:rPr lang="en-US" dirty="0">
                <a:solidFill>
                  <a:schemeClr val="accent1"/>
                </a:solidFill>
              </a:rPr>
              <a:t>Microsoft PowerApps</a:t>
            </a:r>
            <a:endParaRPr lang="en-GB" dirty="0"/>
          </a:p>
        </p:txBody>
      </p:sp>
    </p:spTree>
    <p:extLst>
      <p:ext uri="{BB962C8B-B14F-4D97-AF65-F5344CB8AC3E}">
        <p14:creationId xmlns:p14="http://schemas.microsoft.com/office/powerpoint/2010/main" val="79305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3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4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442B61C-AD3E-426C-85A9-FC04392BACFB}"/>
              </a:ext>
            </a:extLst>
          </p:cNvPr>
          <p:cNvSpPr>
            <a:spLocks noGrp="1"/>
          </p:cNvSpPr>
          <p:nvPr>
            <p:ph type="title"/>
          </p:nvPr>
        </p:nvSpPr>
        <p:spPr/>
        <p:txBody>
          <a:bodyPr>
            <a:normAutofit/>
          </a:bodyPr>
          <a:lstStyle/>
          <a:p>
            <a:r>
              <a:rPr lang="en-GB" dirty="0">
                <a:solidFill>
                  <a:schemeClr val="accent1"/>
                </a:solidFill>
              </a:rPr>
              <a:t>Benefits of PowerApps</a:t>
            </a:r>
          </a:p>
        </p:txBody>
      </p:sp>
      <p:sp>
        <p:nvSpPr>
          <p:cNvPr id="6" name="Title 3">
            <a:extLst>
              <a:ext uri="{FF2B5EF4-FFF2-40B4-BE49-F238E27FC236}">
                <a16:creationId xmlns:a16="http://schemas.microsoft.com/office/drawing/2014/main" id="{7E1853E7-CB7E-49EB-973D-5C0DFDCE7EB2}"/>
              </a:ext>
            </a:extLst>
          </p:cNvPr>
          <p:cNvSpPr txBox="1">
            <a:spLocks/>
          </p:cNvSpPr>
          <p:nvPr/>
        </p:nvSpPr>
        <p:spPr>
          <a:xfrm>
            <a:off x="2253805" y="1690689"/>
            <a:ext cx="2937955" cy="42948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solidFill>
                  <a:srgbClr val="124548"/>
                </a:solidFill>
                <a:latin typeface="Segoe UI Semilight" panose="020B0402040204020203" pitchFamily="34" charset="0"/>
                <a:cs typeface="Segoe UI Semilight" panose="020B0402040204020203" pitchFamily="34" charset="0"/>
              </a:rPr>
              <a:t>Secure</a:t>
            </a:r>
            <a:br>
              <a:rPr lang="en-US" sz="2800" dirty="0">
                <a:solidFill>
                  <a:srgbClr val="124548"/>
                </a:solidFill>
                <a:latin typeface="Segoe UI Semilight" panose="020B0402040204020203" pitchFamily="34" charset="0"/>
                <a:cs typeface="Segoe UI Semilight" panose="020B0402040204020203" pitchFamily="34" charset="0"/>
              </a:rPr>
            </a:br>
            <a:br>
              <a:rPr lang="en-US" sz="2800" dirty="0">
                <a:solidFill>
                  <a:srgbClr val="124548"/>
                </a:solidFill>
                <a:latin typeface="Segoe UI Semilight" panose="020B0402040204020203" pitchFamily="34" charset="0"/>
                <a:cs typeface="Segoe UI Semilight" panose="020B0402040204020203" pitchFamily="34" charset="0"/>
              </a:rPr>
            </a:br>
            <a:r>
              <a:rPr lang="en-US" sz="2800" dirty="0">
                <a:solidFill>
                  <a:srgbClr val="124548"/>
                </a:solidFill>
                <a:latin typeface="Segoe UI Semilight" panose="020B0402040204020203" pitchFamily="34" charset="0"/>
                <a:cs typeface="Segoe UI Semilight" panose="020B0402040204020203" pitchFamily="34" charset="0"/>
              </a:rPr>
              <a:t>Scalable</a:t>
            </a:r>
            <a:br>
              <a:rPr lang="en-US" sz="2800" dirty="0">
                <a:solidFill>
                  <a:srgbClr val="124548"/>
                </a:solidFill>
                <a:latin typeface="Segoe UI Semilight" panose="020B0402040204020203" pitchFamily="34" charset="0"/>
                <a:cs typeface="Segoe UI Semilight" panose="020B0402040204020203" pitchFamily="34" charset="0"/>
              </a:rPr>
            </a:br>
            <a:br>
              <a:rPr lang="en-US" sz="2800" dirty="0">
                <a:solidFill>
                  <a:srgbClr val="124548"/>
                </a:solidFill>
                <a:latin typeface="Segoe UI Semilight" panose="020B0402040204020203" pitchFamily="34" charset="0"/>
                <a:cs typeface="Segoe UI Semilight" panose="020B0402040204020203" pitchFamily="34" charset="0"/>
              </a:rPr>
            </a:br>
            <a:r>
              <a:rPr lang="en-US" sz="2800" dirty="0">
                <a:solidFill>
                  <a:srgbClr val="124548"/>
                </a:solidFill>
                <a:latin typeface="Segoe UI Semilight" panose="020B0402040204020203" pitchFamily="34" charset="0"/>
                <a:cs typeface="Segoe UI Semilight" panose="020B0402040204020203" pitchFamily="34" charset="0"/>
              </a:rPr>
              <a:t>Managed</a:t>
            </a:r>
            <a:br>
              <a:rPr lang="en-US" sz="2800" dirty="0">
                <a:solidFill>
                  <a:srgbClr val="124548"/>
                </a:solidFill>
                <a:latin typeface="Segoe UI Semilight" panose="020B0402040204020203" pitchFamily="34" charset="0"/>
                <a:cs typeface="Segoe UI Semilight" panose="020B0402040204020203" pitchFamily="34" charset="0"/>
              </a:rPr>
            </a:br>
            <a:br>
              <a:rPr lang="en-US" sz="2800" dirty="0">
                <a:solidFill>
                  <a:srgbClr val="124548"/>
                </a:solidFill>
                <a:latin typeface="Segoe UI Semilight" panose="020B0402040204020203" pitchFamily="34" charset="0"/>
                <a:cs typeface="Segoe UI Semilight" panose="020B0402040204020203" pitchFamily="34" charset="0"/>
              </a:rPr>
            </a:br>
            <a:r>
              <a:rPr lang="en-US" sz="2800" dirty="0">
                <a:solidFill>
                  <a:srgbClr val="124548"/>
                </a:solidFill>
                <a:latin typeface="Segoe UI Semilight" panose="020B0402040204020203" pitchFamily="34" charset="0"/>
                <a:cs typeface="Segoe UI Semilight" panose="020B0402040204020203" pitchFamily="34" charset="0"/>
              </a:rPr>
              <a:t>Integrated</a:t>
            </a:r>
            <a:br>
              <a:rPr lang="en-US" sz="2800" dirty="0">
                <a:solidFill>
                  <a:srgbClr val="124548"/>
                </a:solidFill>
                <a:latin typeface="Segoe UI Semilight" panose="020B0402040204020203" pitchFamily="34" charset="0"/>
                <a:cs typeface="Segoe UI Semilight" panose="020B0402040204020203" pitchFamily="34" charset="0"/>
              </a:rPr>
            </a:br>
            <a:br>
              <a:rPr lang="en-US" sz="2800" dirty="0">
                <a:solidFill>
                  <a:srgbClr val="124548"/>
                </a:solidFill>
                <a:latin typeface="Segoe UI Semilight" panose="020B0402040204020203" pitchFamily="34" charset="0"/>
                <a:cs typeface="Segoe UI Semilight" panose="020B0402040204020203" pitchFamily="34" charset="0"/>
              </a:rPr>
            </a:br>
            <a:r>
              <a:rPr lang="en-US" sz="2800" dirty="0">
                <a:solidFill>
                  <a:srgbClr val="124548"/>
                </a:solidFill>
                <a:latin typeface="Segoe UI Semilight" panose="020B0402040204020203" pitchFamily="34" charset="0"/>
                <a:cs typeface="Segoe UI Semilight" panose="020B0402040204020203" pitchFamily="34" charset="0"/>
              </a:rPr>
              <a:t>Compliant</a:t>
            </a:r>
          </a:p>
        </p:txBody>
      </p:sp>
      <p:sp>
        <p:nvSpPr>
          <p:cNvPr id="7" name="Title 3">
            <a:extLst>
              <a:ext uri="{FF2B5EF4-FFF2-40B4-BE49-F238E27FC236}">
                <a16:creationId xmlns:a16="http://schemas.microsoft.com/office/drawing/2014/main" id="{5A68FBE2-53B6-4986-B469-328F14ED895B}"/>
              </a:ext>
            </a:extLst>
          </p:cNvPr>
          <p:cNvSpPr txBox="1">
            <a:spLocks/>
          </p:cNvSpPr>
          <p:nvPr/>
        </p:nvSpPr>
        <p:spPr>
          <a:xfrm>
            <a:off x="7097502" y="1690688"/>
            <a:ext cx="2595138" cy="4073239"/>
          </a:xfrm>
          <a:prstGeom prst="rect">
            <a:avLst/>
          </a:prstGeom>
        </p:spPr>
        <p:txBody>
          <a:bodyPr vert="horz" wrap="square" lIns="146304" tIns="91440" rIns="146304" bIns="91440" rtlCol="0" anchor="ctr">
            <a:noAutofit/>
          </a:bodyPr>
          <a:lstStyle>
            <a:lvl1pPr algn="l" defTabSz="932742" rtl="0" eaLnBrk="1" latinLnBrk="0" hangingPunct="1">
              <a:lnSpc>
                <a:spcPct val="90000"/>
              </a:lnSpc>
              <a:spcBef>
                <a:spcPct val="0"/>
              </a:spcBef>
              <a:buNone/>
              <a:defRPr lang="en-US" sz="6000"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102" normalizeH="0" baseline="0" noProof="0" dirty="0">
                <a:ln w="3175">
                  <a:noFill/>
                </a:ln>
                <a:solidFill>
                  <a:srgbClr val="124548"/>
                </a:solidFill>
                <a:effectLst/>
                <a:uLnTx/>
                <a:uFillTx/>
                <a:latin typeface="Segoe UI Semilight" panose="020B0402040204020203" pitchFamily="34" charset="0"/>
                <a:ea typeface="+mn-ea"/>
                <a:cs typeface="Segoe UI Semilight" panose="020B0402040204020203" pitchFamily="34" charset="0"/>
              </a:rPr>
              <a:t>Fast</a:t>
            </a:r>
            <a:br>
              <a:rPr kumimoji="0" lang="en-US" sz="2800" b="0" i="0" u="none" strike="noStrike" kern="1200" cap="none" spc="-102" normalizeH="0" baseline="0" noProof="0" dirty="0">
                <a:ln w="3175">
                  <a:noFill/>
                </a:ln>
                <a:solidFill>
                  <a:srgbClr val="124548"/>
                </a:solidFill>
                <a:effectLst/>
                <a:uLnTx/>
                <a:uFillTx/>
                <a:latin typeface="Segoe UI Semilight" panose="020B0402040204020203" pitchFamily="34" charset="0"/>
                <a:ea typeface="+mn-ea"/>
                <a:cs typeface="Segoe UI Semilight" panose="020B0402040204020203" pitchFamily="34" charset="0"/>
              </a:rPr>
            </a:br>
            <a:br>
              <a:rPr kumimoji="0" lang="en-US" sz="2800" b="0" i="0" u="none" strike="noStrike" kern="1200" cap="none" spc="-102" normalizeH="0" baseline="0" noProof="0" dirty="0">
                <a:ln w="3175">
                  <a:noFill/>
                </a:ln>
                <a:solidFill>
                  <a:srgbClr val="124548"/>
                </a:solidFill>
                <a:effectLst/>
                <a:uLnTx/>
                <a:uFillTx/>
                <a:latin typeface="Segoe UI Semilight" panose="020B0402040204020203" pitchFamily="34" charset="0"/>
                <a:ea typeface="+mn-ea"/>
                <a:cs typeface="Segoe UI Semilight" panose="020B0402040204020203" pitchFamily="34" charset="0"/>
              </a:rPr>
            </a:br>
            <a:r>
              <a:rPr kumimoji="0" lang="en-US" sz="2800" b="0" i="0" u="none" strike="noStrike" kern="1200" cap="none" spc="-102" normalizeH="0" baseline="0" noProof="0" dirty="0">
                <a:ln w="3175">
                  <a:noFill/>
                </a:ln>
                <a:solidFill>
                  <a:srgbClr val="124548"/>
                </a:solidFill>
                <a:effectLst/>
                <a:uLnTx/>
                <a:uFillTx/>
                <a:latin typeface="Segoe UI Semilight" panose="020B0402040204020203" pitchFamily="34" charset="0"/>
                <a:ea typeface="+mn-ea"/>
                <a:cs typeface="Segoe UI Semilight" panose="020B0402040204020203" pitchFamily="34" charset="0"/>
              </a:rPr>
              <a:t>Iterative</a:t>
            </a:r>
            <a:br>
              <a:rPr kumimoji="0" lang="en-US" sz="2800" b="0" i="0" u="none" strike="noStrike" kern="1200" cap="none" spc="-102" normalizeH="0" baseline="0" noProof="0" dirty="0">
                <a:ln w="3175">
                  <a:noFill/>
                </a:ln>
                <a:solidFill>
                  <a:srgbClr val="124548"/>
                </a:solidFill>
                <a:effectLst/>
                <a:uLnTx/>
                <a:uFillTx/>
                <a:latin typeface="Segoe UI Semilight" panose="020B0402040204020203" pitchFamily="34" charset="0"/>
                <a:ea typeface="+mn-ea"/>
                <a:cs typeface="Segoe UI Semilight" panose="020B0402040204020203" pitchFamily="34" charset="0"/>
              </a:rPr>
            </a:br>
            <a:endParaRPr kumimoji="0" lang="en-US" sz="2800" b="0" i="0" u="none" strike="noStrike" kern="1200" cap="none" spc="-102" normalizeH="0" baseline="0" noProof="0" dirty="0">
              <a:ln w="3175">
                <a:noFill/>
              </a:ln>
              <a:solidFill>
                <a:srgbClr val="124548"/>
              </a:solidFill>
              <a:effectLst/>
              <a:uLnTx/>
              <a:uFillTx/>
              <a:latin typeface="Segoe UI Semilight" panose="020B0402040204020203" pitchFamily="34" charset="0"/>
              <a:ea typeface="+mn-ea"/>
              <a:cs typeface="Segoe UI Semilight" panose="020B0402040204020203" pitchFamily="34" charset="0"/>
            </a:endParaRPr>
          </a:p>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102" normalizeH="0" baseline="0" noProof="0" dirty="0">
                <a:ln w="3175">
                  <a:noFill/>
                </a:ln>
                <a:solidFill>
                  <a:srgbClr val="124548"/>
                </a:solidFill>
                <a:effectLst/>
                <a:uLnTx/>
                <a:uFillTx/>
                <a:latin typeface="Segoe UI Semilight" panose="020B0402040204020203" pitchFamily="34" charset="0"/>
                <a:ea typeface="+mn-ea"/>
                <a:cs typeface="Segoe UI Semilight" panose="020B0402040204020203" pitchFamily="34" charset="0"/>
              </a:rPr>
              <a:t>Cross-platform</a:t>
            </a:r>
          </a:p>
          <a:p>
            <a:pPr marL="0" marR="0" lvl="0" indent="0" algn="l" defTabSz="932742" rtl="0" eaLnBrk="1" fontAlgn="auto" latinLnBrk="0" hangingPunct="1">
              <a:lnSpc>
                <a:spcPct val="90000"/>
              </a:lnSpc>
              <a:spcBef>
                <a:spcPct val="0"/>
              </a:spcBef>
              <a:spcAft>
                <a:spcPts val="0"/>
              </a:spcAft>
              <a:buClrTx/>
              <a:buSzTx/>
              <a:buFontTx/>
              <a:buNone/>
              <a:tabLst/>
              <a:defRPr/>
            </a:pPr>
            <a:br>
              <a:rPr kumimoji="0" lang="en-US" sz="2800" b="0" i="0" u="none" strike="noStrike" kern="1200" cap="none" spc="-102" normalizeH="0" baseline="0" noProof="0" dirty="0">
                <a:ln w="3175">
                  <a:noFill/>
                </a:ln>
                <a:solidFill>
                  <a:srgbClr val="124548"/>
                </a:solidFill>
                <a:effectLst/>
                <a:uLnTx/>
                <a:uFillTx/>
                <a:latin typeface="Segoe UI Semilight" panose="020B0402040204020203" pitchFamily="34" charset="0"/>
                <a:ea typeface="+mn-ea"/>
                <a:cs typeface="Segoe UI Semilight" panose="020B0402040204020203" pitchFamily="34" charset="0"/>
              </a:rPr>
            </a:br>
            <a:r>
              <a:rPr kumimoji="0" lang="en-US" sz="2800" b="0" i="0" u="none" strike="noStrike" kern="1200" cap="none" spc="-102" normalizeH="0" baseline="0" noProof="0" dirty="0">
                <a:ln w="3175">
                  <a:noFill/>
                </a:ln>
                <a:solidFill>
                  <a:srgbClr val="124548"/>
                </a:solidFill>
                <a:effectLst/>
                <a:uLnTx/>
                <a:uFillTx/>
                <a:latin typeface="Segoe UI Semilight" panose="020B0402040204020203" pitchFamily="34" charset="0"/>
                <a:ea typeface="+mn-ea"/>
                <a:cs typeface="Segoe UI Semilight" panose="020B0402040204020203" pitchFamily="34" charset="0"/>
              </a:rPr>
              <a:t>Beautiful</a:t>
            </a:r>
            <a:br>
              <a:rPr kumimoji="0" lang="en-US" sz="2800" b="0" i="0" u="none" strike="noStrike" kern="1200" cap="none" spc="-102" normalizeH="0" baseline="0" noProof="0" dirty="0">
                <a:ln w="3175">
                  <a:noFill/>
                </a:ln>
                <a:solidFill>
                  <a:srgbClr val="124548"/>
                </a:solidFill>
                <a:effectLst/>
                <a:uLnTx/>
                <a:uFillTx/>
                <a:latin typeface="Segoe UI Semilight" panose="020B0402040204020203" pitchFamily="34" charset="0"/>
                <a:ea typeface="+mn-ea"/>
                <a:cs typeface="Segoe UI Semilight" panose="020B0402040204020203" pitchFamily="34" charset="0"/>
              </a:rPr>
            </a:br>
            <a:br>
              <a:rPr kumimoji="0" lang="en-US" sz="2800" b="0" i="0" u="none" strike="noStrike" kern="1200" cap="none" spc="-102" normalizeH="0" baseline="0" noProof="0" dirty="0">
                <a:ln w="3175">
                  <a:noFill/>
                </a:ln>
                <a:solidFill>
                  <a:srgbClr val="124548"/>
                </a:solidFill>
                <a:effectLst/>
                <a:uLnTx/>
                <a:uFillTx/>
                <a:latin typeface="Segoe UI Semilight" panose="020B0402040204020203" pitchFamily="34" charset="0"/>
                <a:ea typeface="+mn-ea"/>
                <a:cs typeface="Segoe UI Semilight" panose="020B0402040204020203" pitchFamily="34" charset="0"/>
              </a:rPr>
            </a:br>
            <a:r>
              <a:rPr kumimoji="0" lang="en-US" sz="2800" b="0" i="0" u="none" strike="noStrike" kern="1200" cap="none" spc="-102" normalizeH="0" baseline="0" noProof="0" dirty="0">
                <a:ln w="3175">
                  <a:noFill/>
                </a:ln>
                <a:solidFill>
                  <a:srgbClr val="124548"/>
                </a:solidFill>
                <a:effectLst/>
                <a:uLnTx/>
                <a:uFillTx/>
                <a:latin typeface="Segoe UI Semilight" panose="020B0402040204020203" pitchFamily="34" charset="0"/>
                <a:ea typeface="+mn-ea"/>
                <a:cs typeface="Segoe UI Semilight" panose="020B0402040204020203" pitchFamily="34" charset="0"/>
              </a:rPr>
              <a:t>Easy</a:t>
            </a:r>
          </a:p>
        </p:txBody>
      </p:sp>
    </p:spTree>
    <p:extLst>
      <p:ext uri="{BB962C8B-B14F-4D97-AF65-F5344CB8AC3E}">
        <p14:creationId xmlns:p14="http://schemas.microsoft.com/office/powerpoint/2010/main" val="1014323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type="wd">
                                    <p:tmAbs val="100"/>
                                  </p:iterate>
                                  <p:childTnLst>
                                    <p:set>
                                      <p:cBhvr>
                                        <p:cTn id="6" dur="1" fill="hold">
                                          <p:stCondLst>
                                            <p:cond delay="0"/>
                                          </p:stCondLst>
                                        </p:cTn>
                                        <p:tgtEl>
                                          <p:spTgt spid="6"/>
                                        </p:tgtEl>
                                        <p:attrNameLst>
                                          <p:attrName>style.visibility</p:attrName>
                                        </p:attrNameLst>
                                      </p:cBhvr>
                                      <p:to>
                                        <p:strVal val="visible"/>
                                      </p:to>
                                    </p:set>
                                  </p:childTnLst>
                                </p:cTn>
                              </p:par>
                            </p:childTnLst>
                          </p:cTn>
                        </p:par>
                        <p:par>
                          <p:cTn id="7" fill="hold">
                            <p:stCondLst>
                              <p:cond delay="401"/>
                            </p:stCondLst>
                            <p:childTnLst>
                              <p:par>
                                <p:cTn id="8" presetID="1" presetClass="entr" presetSubtype="0" fill="hold" grpId="0" nodeType="afterEffect">
                                  <p:stCondLst>
                                    <p:cond delay="200"/>
                                  </p:stCondLst>
                                  <p:iterate type="wd">
                                    <p:tmAbs val="100"/>
                                  </p:iterate>
                                  <p:childTnLst>
                                    <p:set>
                                      <p:cBhvr>
                                        <p:cTn id="9"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7B9E2B-12F4-4DC1-8E7C-832547DFC778}"/>
              </a:ext>
            </a:extLst>
          </p:cNvPr>
          <p:cNvSpPr>
            <a:spLocks noGrp="1"/>
          </p:cNvSpPr>
          <p:nvPr>
            <p:ph type="title"/>
          </p:nvPr>
        </p:nvSpPr>
        <p:spPr/>
        <p:txBody>
          <a:bodyPr/>
          <a:lstStyle/>
          <a:p>
            <a:r>
              <a:rPr lang="fi-FI" dirty="0">
                <a:solidFill>
                  <a:schemeClr val="accent1"/>
                </a:solidFill>
              </a:rPr>
              <a:t>What can I build with PowerApps?</a:t>
            </a:r>
            <a:endParaRPr lang="en-GB" dirty="0">
              <a:solidFill>
                <a:schemeClr val="accent1"/>
              </a:solidFill>
            </a:endParaRPr>
          </a:p>
        </p:txBody>
      </p:sp>
      <p:sp>
        <p:nvSpPr>
          <p:cNvPr id="4" name="Content Placeholder 3">
            <a:extLst>
              <a:ext uri="{FF2B5EF4-FFF2-40B4-BE49-F238E27FC236}">
                <a16:creationId xmlns:a16="http://schemas.microsoft.com/office/drawing/2014/main" id="{E63CE65E-A8CF-4194-BE5D-2855564DC25E}"/>
              </a:ext>
            </a:extLst>
          </p:cNvPr>
          <p:cNvSpPr>
            <a:spLocks noGrp="1"/>
          </p:cNvSpPr>
          <p:nvPr>
            <p:ph idx="1"/>
          </p:nvPr>
        </p:nvSpPr>
        <p:spPr>
          <a:xfrm>
            <a:off x="838200" y="1825625"/>
            <a:ext cx="7463971" cy="4351338"/>
          </a:xfrm>
        </p:spPr>
        <p:txBody>
          <a:bodyPr>
            <a:normAutofit fontScale="77500" lnSpcReduction="20000"/>
          </a:bodyPr>
          <a:lstStyle/>
          <a:p>
            <a:pPr>
              <a:lnSpc>
                <a:spcPct val="120000"/>
              </a:lnSpc>
            </a:pPr>
            <a:r>
              <a:rPr lang="fi-FI" dirty="0"/>
              <a:t>Apps based on data (SharePoint*, SQL, but also DropBox and Google Drive)</a:t>
            </a:r>
            <a:br>
              <a:rPr lang="fi-FI" dirty="0"/>
            </a:br>
            <a:endParaRPr lang="fi-FI" dirty="0"/>
          </a:p>
          <a:p>
            <a:pPr>
              <a:lnSpc>
                <a:spcPct val="120000"/>
              </a:lnSpc>
            </a:pPr>
            <a:r>
              <a:rPr lang="fi-FI" dirty="0"/>
              <a:t>Onedimensional, form-based apps</a:t>
            </a:r>
            <a:br>
              <a:rPr lang="fi-FI" dirty="0"/>
            </a:br>
            <a:endParaRPr lang="fi-FI" dirty="0"/>
          </a:p>
          <a:p>
            <a:pPr>
              <a:lnSpc>
                <a:spcPct val="120000"/>
              </a:lnSpc>
            </a:pPr>
            <a:r>
              <a:rPr lang="fi-FI" dirty="0"/>
              <a:t>Simple, single-task apps</a:t>
            </a:r>
            <a:br>
              <a:rPr lang="fi-FI" dirty="0"/>
            </a:br>
            <a:r>
              <a:rPr lang="fi-FI" dirty="0"/>
              <a:t>Microphone, camera, GPS coordinates. Ink and pen support.</a:t>
            </a:r>
            <a:br>
              <a:rPr lang="fi-FI" dirty="0"/>
            </a:br>
            <a:endParaRPr lang="fi-FI" dirty="0"/>
          </a:p>
          <a:p>
            <a:pPr>
              <a:lnSpc>
                <a:spcPct val="120000"/>
              </a:lnSpc>
            </a:pPr>
            <a:r>
              <a:rPr lang="fi-FI" dirty="0"/>
              <a:t>Multiple data sources in one app</a:t>
            </a:r>
            <a:br>
              <a:rPr lang="fi-FI" dirty="0"/>
            </a:br>
            <a:r>
              <a:rPr lang="fi-FI" dirty="0"/>
              <a:t>Multiple screens</a:t>
            </a:r>
          </a:p>
          <a:p>
            <a:pPr>
              <a:lnSpc>
                <a:spcPct val="120000"/>
              </a:lnSpc>
            </a:pPr>
            <a:endParaRPr lang="en-GB" dirty="0"/>
          </a:p>
        </p:txBody>
      </p:sp>
      <p:pic>
        <p:nvPicPr>
          <p:cNvPr id="5" name="Picture 4">
            <a:extLst>
              <a:ext uri="{FF2B5EF4-FFF2-40B4-BE49-F238E27FC236}">
                <a16:creationId xmlns:a16="http://schemas.microsoft.com/office/drawing/2014/main" id="{D56565F1-4E3A-45C7-A8F6-9EE10D8A55C9}"/>
              </a:ext>
            </a:extLst>
          </p:cNvPr>
          <p:cNvPicPr>
            <a:picLocks noChangeAspect="1"/>
          </p:cNvPicPr>
          <p:nvPr/>
        </p:nvPicPr>
        <p:blipFill>
          <a:blip r:embed="rId2"/>
          <a:stretch>
            <a:fillRect/>
          </a:stretch>
        </p:blipFill>
        <p:spPr>
          <a:xfrm>
            <a:off x="8807091" y="784906"/>
            <a:ext cx="3086020" cy="5392057"/>
          </a:xfrm>
          <a:prstGeom prst="rect">
            <a:avLst/>
          </a:prstGeom>
        </p:spPr>
      </p:pic>
    </p:spTree>
    <p:extLst>
      <p:ext uri="{BB962C8B-B14F-4D97-AF65-F5344CB8AC3E}">
        <p14:creationId xmlns:p14="http://schemas.microsoft.com/office/powerpoint/2010/main" val="42628592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58CC85-F555-43C2-B918-F21C567F2E1E}"/>
              </a:ext>
            </a:extLst>
          </p:cNvPr>
          <p:cNvSpPr>
            <a:spLocks noGrp="1"/>
          </p:cNvSpPr>
          <p:nvPr>
            <p:ph type="title"/>
          </p:nvPr>
        </p:nvSpPr>
        <p:spPr/>
        <p:txBody>
          <a:bodyPr/>
          <a:lstStyle/>
          <a:p>
            <a:r>
              <a:rPr lang="en-GB" b="1" dirty="0"/>
              <a:t>PowerApps for Office 365</a:t>
            </a:r>
            <a:endParaRPr lang="en-GB" dirty="0"/>
          </a:p>
        </p:txBody>
      </p:sp>
      <p:sp>
        <p:nvSpPr>
          <p:cNvPr id="3" name="Content Placeholder 2">
            <a:extLst>
              <a:ext uri="{FF2B5EF4-FFF2-40B4-BE49-F238E27FC236}">
                <a16:creationId xmlns:a16="http://schemas.microsoft.com/office/drawing/2014/main" id="{3F3E78B2-F4C2-4215-ACA2-0A2F18EED900}"/>
              </a:ext>
            </a:extLst>
          </p:cNvPr>
          <p:cNvSpPr>
            <a:spLocks noGrp="1"/>
          </p:cNvSpPr>
          <p:nvPr>
            <p:ph idx="1"/>
          </p:nvPr>
        </p:nvSpPr>
        <p:spPr/>
        <p:txBody>
          <a:bodyPr/>
          <a:lstStyle/>
          <a:p>
            <a:r>
              <a:rPr lang="en-GB" dirty="0">
                <a:hlinkClick r:id="rId3"/>
              </a:rPr>
              <a:t>https://docs.microsoft.com/en-us/power-platform/admin/pricing-billing-skus</a:t>
            </a:r>
            <a:endParaRPr lang="en-GB" dirty="0"/>
          </a:p>
          <a:p>
            <a:endParaRPr lang="en-GB" dirty="0"/>
          </a:p>
          <a:p>
            <a:r>
              <a:rPr lang="en-GB" dirty="0">
                <a:hlinkClick r:id="rId4"/>
              </a:rPr>
              <a:t>https://powerapps.microsoft.com/en-us/blog/new-licensing-options-for-powerapps-and-flow/</a:t>
            </a:r>
            <a:r>
              <a:rPr lang="en-GB" dirty="0"/>
              <a:t> </a:t>
            </a:r>
          </a:p>
        </p:txBody>
      </p:sp>
    </p:spTree>
    <p:extLst>
      <p:ext uri="{BB962C8B-B14F-4D97-AF65-F5344CB8AC3E}">
        <p14:creationId xmlns:p14="http://schemas.microsoft.com/office/powerpoint/2010/main" val="31696359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B0B038A-FB6A-4727-8781-BCE8FDDD8D39}"/>
              </a:ext>
            </a:extLst>
          </p:cNvPr>
          <p:cNvSpPr>
            <a:spLocks noGrp="1"/>
          </p:cNvSpPr>
          <p:nvPr>
            <p:ph type="title"/>
          </p:nvPr>
        </p:nvSpPr>
        <p:spPr>
          <a:xfrm>
            <a:off x="838200" y="92982"/>
            <a:ext cx="10515600" cy="1325563"/>
          </a:xfrm>
        </p:spPr>
        <p:txBody>
          <a:bodyPr/>
          <a:lstStyle/>
          <a:p>
            <a:r>
              <a:rPr lang="en-US" dirty="0">
                <a:solidFill>
                  <a:schemeClr val="accent1"/>
                </a:solidFill>
              </a:rPr>
              <a:t>License Options and Costs</a:t>
            </a:r>
            <a:endParaRPr lang="en-GB" dirty="0">
              <a:solidFill>
                <a:schemeClr val="accent1"/>
              </a:solidFill>
            </a:endParaRPr>
          </a:p>
        </p:txBody>
      </p:sp>
      <p:graphicFrame>
        <p:nvGraphicFramePr>
          <p:cNvPr id="5" name="Table 4">
            <a:extLst>
              <a:ext uri="{FF2B5EF4-FFF2-40B4-BE49-F238E27FC236}">
                <a16:creationId xmlns:a16="http://schemas.microsoft.com/office/drawing/2014/main" id="{7642D6AE-1F0D-4C62-9FFA-B9439FB80C1C}"/>
              </a:ext>
            </a:extLst>
          </p:cNvPr>
          <p:cNvGraphicFramePr>
            <a:graphicFrameLocks noGrp="1"/>
          </p:cNvGraphicFramePr>
          <p:nvPr>
            <p:extLst>
              <p:ext uri="{D42A27DB-BD31-4B8C-83A1-F6EECF244321}">
                <p14:modId xmlns:p14="http://schemas.microsoft.com/office/powerpoint/2010/main" val="2793290718"/>
              </p:ext>
            </p:extLst>
          </p:nvPr>
        </p:nvGraphicFramePr>
        <p:xfrm>
          <a:off x="963687" y="2891781"/>
          <a:ext cx="8310497" cy="3897717"/>
        </p:xfrm>
        <a:graphic>
          <a:graphicData uri="http://schemas.openxmlformats.org/drawingml/2006/table">
            <a:tbl>
              <a:tblPr firstRow="1" bandRow="1">
                <a:tableStyleId>{2D5ABB26-0587-4C30-8999-92F81FD0307C}</a:tableStyleId>
              </a:tblPr>
              <a:tblGrid>
                <a:gridCol w="2599104">
                  <a:extLst>
                    <a:ext uri="{9D8B030D-6E8A-4147-A177-3AD203B41FA5}">
                      <a16:colId xmlns:a16="http://schemas.microsoft.com/office/drawing/2014/main" val="642443177"/>
                    </a:ext>
                  </a:extLst>
                </a:gridCol>
                <a:gridCol w="308575">
                  <a:extLst>
                    <a:ext uri="{9D8B030D-6E8A-4147-A177-3AD203B41FA5}">
                      <a16:colId xmlns:a16="http://schemas.microsoft.com/office/drawing/2014/main" val="955467323"/>
                    </a:ext>
                  </a:extLst>
                </a:gridCol>
                <a:gridCol w="2565203">
                  <a:extLst>
                    <a:ext uri="{9D8B030D-6E8A-4147-A177-3AD203B41FA5}">
                      <a16:colId xmlns:a16="http://schemas.microsoft.com/office/drawing/2014/main" val="1087900839"/>
                    </a:ext>
                  </a:extLst>
                </a:gridCol>
                <a:gridCol w="276061">
                  <a:extLst>
                    <a:ext uri="{9D8B030D-6E8A-4147-A177-3AD203B41FA5}">
                      <a16:colId xmlns:a16="http://schemas.microsoft.com/office/drawing/2014/main" val="3280481108"/>
                    </a:ext>
                  </a:extLst>
                </a:gridCol>
                <a:gridCol w="2561554">
                  <a:extLst>
                    <a:ext uri="{9D8B030D-6E8A-4147-A177-3AD203B41FA5}">
                      <a16:colId xmlns:a16="http://schemas.microsoft.com/office/drawing/2014/main" val="190030267"/>
                    </a:ext>
                  </a:extLst>
                </a:gridCol>
              </a:tblGrid>
              <a:tr h="2039690">
                <a:tc>
                  <a:txBody>
                    <a:bodyPr/>
                    <a:lstStyle/>
                    <a:p>
                      <a:pPr marL="285750" marR="0" lvl="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kern="1200" dirty="0">
                          <a:solidFill>
                            <a:schemeClr val="tx1"/>
                          </a:solidFill>
                          <a:latin typeface="+mn-lt"/>
                          <a:ea typeface="+mn-ea"/>
                          <a:cs typeface="+mn-cs"/>
                        </a:rPr>
                        <a:t>Included with O365 &amp; D365 workloads</a:t>
                      </a:r>
                    </a:p>
                    <a:p>
                      <a:pPr marL="285750" marR="0" lvl="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400" kern="1200" dirty="0">
                        <a:solidFill>
                          <a:schemeClr val="tx1"/>
                        </a:solidFill>
                        <a:latin typeface="+mn-lt"/>
                        <a:ea typeface="+mn-ea"/>
                        <a:cs typeface="+mn-cs"/>
                      </a:endParaRPr>
                    </a:p>
                    <a:p>
                      <a:pPr marL="285750" marR="0" lvl="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a:t>PowerApps &amp; MSFT Flow</a:t>
                      </a:r>
                      <a:r>
                        <a:rPr lang="en-US" sz="1400" baseline="0" dirty="0"/>
                        <a:t> capabilities</a:t>
                      </a:r>
                    </a:p>
                    <a:p>
                      <a:pPr marL="285750" marR="0" lvl="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400" baseline="0" dirty="0"/>
                    </a:p>
                    <a:p>
                      <a:pPr marL="285750" marR="0" lvl="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a:latin typeface="Segoe UI Semibold" panose="020B0702040204020203" pitchFamily="34" charset="0"/>
                          <a:cs typeface="Segoe UI Semibold" panose="020B0702040204020203" pitchFamily="34" charset="0"/>
                        </a:rPr>
                        <a:t>Create &amp; run within the context of O365 &amp; D365 data sources</a:t>
                      </a:r>
                    </a:p>
                    <a:p>
                      <a:pPr marL="285750" marR="0" lvl="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400" kern="1200" dirty="0">
                        <a:solidFill>
                          <a:schemeClr val="tx1"/>
                        </a:solidFill>
                        <a:latin typeface="+mn-lt"/>
                        <a:ea typeface="+mn-ea"/>
                        <a:cs typeface="+mn-cs"/>
                      </a:endParaRPr>
                    </a:p>
                  </a:txBody>
                  <a:tcPr marL="91427" marR="91427" marT="45713" marB="45713">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1400" dirty="0"/>
                    </a:p>
                  </a:txBody>
                  <a:tcPr marL="91427" marR="91427" marT="45713" marB="45713">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285750" marR="0" lvl="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505050"/>
                          </a:solidFill>
                          <a:effectLst/>
                          <a:uLnTx/>
                          <a:uFillTx/>
                          <a:latin typeface="+mn-lt"/>
                          <a:ea typeface="+mn-ea"/>
                          <a:cs typeface="+mn-cs"/>
                        </a:rPr>
                        <a:t>PowerApps &amp; MSFT Flow capabilities</a:t>
                      </a:r>
                    </a:p>
                    <a:p>
                      <a:pPr marL="285750" marR="0" lvl="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400" b="0" i="0" u="none" strike="noStrike" kern="1200" cap="none" spc="0" normalizeH="0" baseline="0" noProof="0" dirty="0">
                        <a:ln>
                          <a:noFill/>
                        </a:ln>
                        <a:solidFill>
                          <a:srgbClr val="505050"/>
                        </a:solidFill>
                        <a:effectLst/>
                        <a:uLnTx/>
                        <a:uFillTx/>
                        <a:latin typeface="+mn-lt"/>
                        <a:ea typeface="+mn-ea"/>
                        <a:cs typeface="+mn-cs"/>
                      </a:endParaRPr>
                    </a:p>
                    <a:p>
                      <a:pPr marL="285750" marR="0" lvl="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a:t>Access to Common Data Model and premium connectors</a:t>
                      </a:r>
                    </a:p>
                    <a:p>
                      <a:pPr marL="285750" marR="0" lvl="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400" dirty="0"/>
                    </a:p>
                    <a:p>
                      <a:pPr marL="285750" marR="0" lvl="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a:t>Run </a:t>
                      </a:r>
                      <a:r>
                        <a:rPr lang="en-US" sz="1400" b="1" dirty="0">
                          <a:latin typeface="Segoe UI Semibold" panose="020B0702040204020203" pitchFamily="34" charset="0"/>
                          <a:cs typeface="Segoe UI Semibold" panose="020B0702040204020203" pitchFamily="34" charset="0"/>
                        </a:rPr>
                        <a:t>any app or flow </a:t>
                      </a:r>
                      <a:r>
                        <a:rPr lang="en-US" sz="1400" dirty="0"/>
                        <a:t>&amp; build </a:t>
                      </a:r>
                      <a:r>
                        <a:rPr lang="en-US" sz="1400" b="1" dirty="0">
                          <a:latin typeface="Segoe UI Semibold" panose="020B0702040204020203" pitchFamily="34" charset="0"/>
                          <a:cs typeface="Segoe UI Semibold" panose="020B0702040204020203" pitchFamily="34" charset="0"/>
                        </a:rPr>
                        <a:t>against any existing data source</a:t>
                      </a:r>
                      <a:endParaRPr kumimoji="0" lang="en-US" sz="1400" b="0" i="0" u="none" strike="noStrike" kern="1200" cap="none" spc="0" normalizeH="0" baseline="0" noProof="0" dirty="0">
                        <a:ln>
                          <a:noFill/>
                        </a:ln>
                        <a:solidFill>
                          <a:srgbClr val="505050"/>
                        </a:solidFill>
                        <a:effectLst/>
                        <a:uLnTx/>
                        <a:uFillTx/>
                        <a:latin typeface="+mn-lt"/>
                        <a:ea typeface="+mn-ea"/>
                        <a:cs typeface="+mn-cs"/>
                      </a:endParaRPr>
                    </a:p>
                  </a:txBody>
                  <a:tcPr marL="91427" marR="91427" marT="45713" marB="45713">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1400" dirty="0"/>
                    </a:p>
                  </a:txBody>
                  <a:tcPr marL="91427" marR="91427" marT="45713" marB="45713">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285750" indent="-285750" algn="l">
                        <a:buFont typeface="Arial" panose="020B0604020202020204" pitchFamily="34" charset="0"/>
                        <a:buChar char="•"/>
                      </a:pPr>
                      <a:r>
                        <a:rPr lang="en-US" sz="1400" dirty="0"/>
                        <a:t>Included in full D365 Plans</a:t>
                      </a:r>
                    </a:p>
                    <a:p>
                      <a:pPr marL="285750" indent="-285750" algn="l">
                        <a:buFont typeface="Arial" panose="020B0604020202020204" pitchFamily="34" charset="0"/>
                        <a:buChar char="•"/>
                      </a:pPr>
                      <a:endParaRPr lang="en-US" sz="1400" dirty="0"/>
                    </a:p>
                    <a:p>
                      <a:pPr marL="0" indent="0" algn="l">
                        <a:buFont typeface="Arial" panose="020B0604020202020204" pitchFamily="34" charset="0"/>
                        <a:buNone/>
                      </a:pPr>
                      <a:r>
                        <a:rPr lang="en-US" sz="1400" dirty="0"/>
                        <a:t>Includes everything in P1,</a:t>
                      </a:r>
                      <a:r>
                        <a:rPr lang="en-US" sz="1400" baseline="0" dirty="0"/>
                        <a:t> plus</a:t>
                      </a:r>
                    </a:p>
                    <a:p>
                      <a:pPr marL="0" indent="0" algn="l">
                        <a:buFont typeface="Arial" panose="020B0604020202020204" pitchFamily="34" charset="0"/>
                        <a:buNone/>
                      </a:pPr>
                      <a:endParaRPr lang="en-US" sz="500" baseline="0" dirty="0"/>
                    </a:p>
                    <a:p>
                      <a:pPr marL="285750" indent="-285750">
                        <a:buFont typeface="Arial" panose="020B0604020202020204" pitchFamily="34" charset="0"/>
                        <a:buChar char="•"/>
                      </a:pPr>
                      <a:r>
                        <a:rPr lang="en-US" sz="1400" baseline="0" dirty="0"/>
                        <a:t>Create </a:t>
                      </a:r>
                      <a:r>
                        <a:rPr lang="en-US" sz="1400" b="1" baseline="0" dirty="0">
                          <a:latin typeface="Segoe UI Semibold" panose="020B0702040204020203" pitchFamily="34" charset="0"/>
                          <a:cs typeface="Segoe UI Semibold" panose="020B0702040204020203" pitchFamily="34" charset="0"/>
                        </a:rPr>
                        <a:t>any app or flow</a:t>
                      </a:r>
                    </a:p>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b="1" dirty="0">
                          <a:latin typeface="Segoe UI Semibold" panose="020B0702040204020203" pitchFamily="34" charset="0"/>
                          <a:cs typeface="Segoe UI Semibold" panose="020B0702040204020203" pitchFamily="34" charset="0"/>
                        </a:rPr>
                        <a:t>Model your business data and create custom entities (CDM)</a:t>
                      </a:r>
                    </a:p>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baseline="0" dirty="0"/>
                        <a:t>Create/manage environments and databases</a:t>
                      </a:r>
                    </a:p>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b="0" dirty="0"/>
                        <a:t>Set policy and view usage</a:t>
                      </a:r>
                    </a:p>
                  </a:txBody>
                  <a:tcPr marL="91427" marR="91427" marT="45713" marB="45713">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03828044"/>
                  </a:ext>
                </a:extLst>
              </a:tr>
              <a:tr h="1596491">
                <a:tc>
                  <a:txBody>
                    <a:bodyPr/>
                    <a:lstStyle/>
                    <a:p>
                      <a:pPr marL="0" marR="0" lvl="0" indent="0" algn="l" defTabSz="932742"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400" kern="1200" dirty="0">
                          <a:solidFill>
                            <a:schemeClr val="tx1"/>
                          </a:solidFill>
                          <a:latin typeface="Segoe UI Semibold" panose="020B0702040204020203" pitchFamily="34" charset="0"/>
                          <a:ea typeface="+mn-ea"/>
                          <a:cs typeface="Segoe UI Semibold" panose="020B0702040204020203" pitchFamily="34" charset="0"/>
                        </a:rPr>
                        <a:t>Quotas (per user; pooled tenant-wide):</a:t>
                      </a:r>
                    </a:p>
                    <a:p>
                      <a:pPr marL="285750" marR="0" lvl="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600" dirty="0"/>
                    </a:p>
                    <a:p>
                      <a:pPr marL="285750" marR="0" lvl="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a:t>2,000 flow runs per month</a:t>
                      </a:r>
                    </a:p>
                  </a:txBody>
                  <a:tcPr marL="91427" marR="91427" marT="45713" marB="45713">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400" dirty="0"/>
                    </a:p>
                  </a:txBody>
                  <a:tcPr marL="91427" marR="91427" marT="45713" marB="45713">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32742"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400" dirty="0">
                          <a:latin typeface="Segoe UI Semibold" panose="020B0702040204020203" pitchFamily="34" charset="0"/>
                          <a:cs typeface="Segoe UI Semibold" panose="020B0702040204020203" pitchFamily="34" charset="0"/>
                        </a:rPr>
                        <a:t>Quotas (per user;</a:t>
                      </a:r>
                      <a:r>
                        <a:rPr lang="en-US" sz="1400" baseline="0" dirty="0">
                          <a:latin typeface="Segoe UI Semibold" panose="020B0702040204020203" pitchFamily="34" charset="0"/>
                          <a:cs typeface="Segoe UI Semibold" panose="020B0702040204020203" pitchFamily="34" charset="0"/>
                        </a:rPr>
                        <a:t> </a:t>
                      </a:r>
                      <a:r>
                        <a:rPr lang="en-US" sz="1400" dirty="0">
                          <a:latin typeface="Segoe UI Semibold" panose="020B0702040204020203" pitchFamily="34" charset="0"/>
                          <a:cs typeface="Segoe UI Semibold" panose="020B0702040204020203" pitchFamily="34" charset="0"/>
                        </a:rPr>
                        <a:t>pooled</a:t>
                      </a:r>
                      <a:r>
                        <a:rPr lang="en-US" sz="1400" baseline="0" dirty="0">
                          <a:latin typeface="Segoe UI Semibold" panose="020B0702040204020203" pitchFamily="34" charset="0"/>
                          <a:cs typeface="Segoe UI Semibold" panose="020B0702040204020203" pitchFamily="34" charset="0"/>
                        </a:rPr>
                        <a:t> tenant-wide):</a:t>
                      </a:r>
                      <a:endParaRPr lang="en-US" sz="1400" dirty="0">
                        <a:latin typeface="Segoe UI Semibold" panose="020B0702040204020203" pitchFamily="34" charset="0"/>
                        <a:cs typeface="Segoe UI Semibold" panose="020B0702040204020203" pitchFamily="34" charset="0"/>
                      </a:endParaRPr>
                    </a:p>
                    <a:p>
                      <a:pPr marL="285750" indent="-285750">
                        <a:buFont typeface="Arial" panose="020B0604020202020204" pitchFamily="34" charset="0"/>
                        <a:buChar char="•"/>
                      </a:pPr>
                      <a:endParaRPr lang="en-US" sz="600" b="0" dirty="0"/>
                    </a:p>
                    <a:p>
                      <a:pPr marL="285750" indent="-285750">
                        <a:buFont typeface="Arial" panose="020B0604020202020204" pitchFamily="34" charset="0"/>
                        <a:buChar char="•"/>
                      </a:pPr>
                      <a:r>
                        <a:rPr lang="en-US" sz="1400" b="0" dirty="0"/>
                        <a:t>4,500 flow runs per month</a:t>
                      </a:r>
                    </a:p>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b="0" dirty="0"/>
                        <a:t>20MB Data Storage</a:t>
                      </a:r>
                    </a:p>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b="0" dirty="0"/>
                        <a:t>2GB File Storage</a:t>
                      </a:r>
                    </a:p>
                    <a:p>
                      <a:pPr marL="285750" indent="-285750">
                        <a:buFont typeface="Arial" panose="020B0604020202020204" pitchFamily="34" charset="0"/>
                        <a:buChar char="•"/>
                      </a:pPr>
                      <a:endParaRPr lang="en-US" sz="1400" b="1" dirty="0"/>
                    </a:p>
                  </a:txBody>
                  <a:tcPr marL="91427" marR="91427" marT="45713" marB="45713">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400" dirty="0"/>
                    </a:p>
                  </a:txBody>
                  <a:tcPr marL="91427" marR="91427" marT="45713" marB="45713">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32742"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400" kern="1200" dirty="0">
                          <a:solidFill>
                            <a:schemeClr val="tx1"/>
                          </a:solidFill>
                          <a:latin typeface="Segoe UI Semibold" panose="020B0702040204020203" pitchFamily="34" charset="0"/>
                          <a:ea typeface="+mn-ea"/>
                          <a:cs typeface="Segoe UI Semibold" panose="020B0702040204020203" pitchFamily="34" charset="0"/>
                        </a:rPr>
                        <a:t>Quotas (per user; pooled tenant-wide):</a:t>
                      </a:r>
                    </a:p>
                    <a:p>
                      <a:pPr marL="285750" indent="-285750">
                        <a:buFont typeface="Arial" panose="020B0604020202020204" pitchFamily="34" charset="0"/>
                        <a:buChar char="•"/>
                      </a:pPr>
                      <a:endParaRPr lang="en-US" sz="600" b="0" dirty="0"/>
                    </a:p>
                    <a:p>
                      <a:pPr marL="285750" indent="-285750">
                        <a:buFont typeface="Arial" panose="020B0604020202020204" pitchFamily="34" charset="0"/>
                        <a:buChar char="•"/>
                      </a:pPr>
                      <a:r>
                        <a:rPr lang="en-US" sz="1400" b="0" dirty="0"/>
                        <a:t>15,000 flow runs per month</a:t>
                      </a:r>
                    </a:p>
                    <a:p>
                      <a:pPr marL="285750" indent="-285750">
                        <a:buFont typeface="Arial" panose="020B0604020202020204" pitchFamily="34" charset="0"/>
                        <a:buChar char="•"/>
                      </a:pPr>
                      <a:r>
                        <a:rPr lang="en-US" sz="1400" b="0" dirty="0"/>
                        <a:t>200 MB Data Storage</a:t>
                      </a:r>
                    </a:p>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b="0" dirty="0"/>
                        <a:t>20 GB File Storage per user</a:t>
                      </a:r>
                    </a:p>
                    <a:p>
                      <a:pPr marL="285750" indent="-285750">
                        <a:buFont typeface="Arial" panose="020B0604020202020204" pitchFamily="34" charset="0"/>
                        <a:buChar char="•"/>
                      </a:pPr>
                      <a:endParaRPr lang="en-US" sz="1400" b="1" dirty="0"/>
                    </a:p>
                  </a:txBody>
                  <a:tcPr marL="91427" marR="91427" marT="45713" marB="45713">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46067327"/>
                  </a:ext>
                </a:extLst>
              </a:tr>
            </a:tbl>
          </a:graphicData>
        </a:graphic>
      </p:graphicFrame>
      <p:sp>
        <p:nvSpPr>
          <p:cNvPr id="7" name="Rectangle 6">
            <a:extLst>
              <a:ext uri="{FF2B5EF4-FFF2-40B4-BE49-F238E27FC236}">
                <a16:creationId xmlns:a16="http://schemas.microsoft.com/office/drawing/2014/main" id="{2D81007E-4019-49A1-A75E-6038B47C4ABA}"/>
              </a:ext>
            </a:extLst>
          </p:cNvPr>
          <p:cNvSpPr/>
          <p:nvPr/>
        </p:nvSpPr>
        <p:spPr bwMode="auto">
          <a:xfrm>
            <a:off x="994074" y="2897533"/>
            <a:ext cx="2565555" cy="2264781"/>
          </a:xfrm>
          <a:prstGeom prst="rect">
            <a:avLst/>
          </a:prstGeom>
          <a:noFill/>
          <a:ln w="25400">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ctr" defTabSz="950846"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8" name="Rectangle 7">
            <a:extLst>
              <a:ext uri="{FF2B5EF4-FFF2-40B4-BE49-F238E27FC236}">
                <a16:creationId xmlns:a16="http://schemas.microsoft.com/office/drawing/2014/main" id="{BEF952DB-C888-41F7-AC04-1B8381D1DA87}"/>
              </a:ext>
            </a:extLst>
          </p:cNvPr>
          <p:cNvSpPr/>
          <p:nvPr/>
        </p:nvSpPr>
        <p:spPr bwMode="auto">
          <a:xfrm>
            <a:off x="3832427" y="2135558"/>
            <a:ext cx="2594463" cy="756223"/>
          </a:xfrm>
          <a:prstGeom prst="rect">
            <a:avLst/>
          </a:prstGeom>
          <a:solidFill>
            <a:schemeClr val="accent1">
              <a:lumMod val="75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0" marR="0" lvl="0" indent="0" algn="ctr" defTabSz="914224" eaLnBrk="1" fontAlgn="base" latinLnBrk="0" hangingPunct="1">
              <a:lnSpc>
                <a:spcPct val="90000"/>
              </a:lnSpc>
              <a:spcBef>
                <a:spcPct val="0"/>
              </a:spcBef>
              <a:spcAft>
                <a:spcPct val="0"/>
              </a:spcAft>
              <a:buClrTx/>
              <a:buSzTx/>
              <a:buFontTx/>
              <a:buNone/>
              <a:tabLst/>
              <a:defRPr/>
            </a:pPr>
            <a:r>
              <a:rPr kumimoji="0" lang="en-US" sz="1399" b="1" i="0" u="none" strike="noStrike" kern="0" cap="none" spc="0" normalizeH="0" baseline="0" noProof="0">
                <a:ln>
                  <a:noFill/>
                </a:ln>
                <a:solidFill>
                  <a:schemeClr val="bg1"/>
                </a:solidFill>
                <a:effectLst/>
                <a:uLnTx/>
                <a:uFillTx/>
              </a:rPr>
              <a:t>PowerApps P1</a:t>
            </a:r>
          </a:p>
        </p:txBody>
      </p:sp>
      <p:sp>
        <p:nvSpPr>
          <p:cNvPr id="9" name="Rectangle 8">
            <a:extLst>
              <a:ext uri="{FF2B5EF4-FFF2-40B4-BE49-F238E27FC236}">
                <a16:creationId xmlns:a16="http://schemas.microsoft.com/office/drawing/2014/main" id="{D3777C51-A57F-47DC-8731-F7BEF464ED25}"/>
              </a:ext>
            </a:extLst>
          </p:cNvPr>
          <p:cNvSpPr/>
          <p:nvPr/>
        </p:nvSpPr>
        <p:spPr bwMode="auto">
          <a:xfrm>
            <a:off x="6698754" y="2135558"/>
            <a:ext cx="2575430" cy="756223"/>
          </a:xfrm>
          <a:prstGeom prst="rect">
            <a:avLst/>
          </a:prstGeom>
          <a:solidFill>
            <a:schemeClr val="accent1">
              <a:lumMod val="75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r>
              <a:rPr kumimoji="0" lang="en-US" sz="1399" b="1" i="0" u="none" strike="noStrike" kern="0" cap="none" spc="0" normalizeH="0" baseline="0" noProof="0">
                <a:ln>
                  <a:noFill/>
                </a:ln>
                <a:solidFill>
                  <a:schemeClr val="bg1"/>
                </a:solidFill>
                <a:effectLst/>
                <a:uLnTx/>
                <a:uFillTx/>
              </a:rPr>
              <a:t>PowerApps P2</a:t>
            </a:r>
          </a:p>
        </p:txBody>
      </p:sp>
      <p:sp>
        <p:nvSpPr>
          <p:cNvPr id="10" name="Rectangle 9">
            <a:extLst>
              <a:ext uri="{FF2B5EF4-FFF2-40B4-BE49-F238E27FC236}">
                <a16:creationId xmlns:a16="http://schemas.microsoft.com/office/drawing/2014/main" id="{6C5E8280-6D5E-4D55-BCA4-5FB0C64842CC}"/>
              </a:ext>
            </a:extLst>
          </p:cNvPr>
          <p:cNvSpPr/>
          <p:nvPr/>
        </p:nvSpPr>
        <p:spPr bwMode="auto">
          <a:xfrm>
            <a:off x="980925" y="2135558"/>
            <a:ext cx="2583589" cy="756223"/>
          </a:xfrm>
          <a:prstGeom prst="rect">
            <a:avLst/>
          </a:prstGeom>
          <a:solidFill>
            <a:schemeClr val="accent1">
              <a:lumMod val="75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0" marR="0" lvl="0" indent="0" algn="ctr" defTabSz="914224" eaLnBrk="1" fontAlgn="auto" latinLnBrk="0" hangingPunct="1">
              <a:lnSpc>
                <a:spcPct val="100000"/>
              </a:lnSpc>
              <a:spcBef>
                <a:spcPts val="0"/>
              </a:spcBef>
              <a:spcAft>
                <a:spcPts val="0"/>
              </a:spcAft>
              <a:buClrTx/>
              <a:buSzTx/>
              <a:buFontTx/>
              <a:buNone/>
              <a:tabLst/>
              <a:defRPr/>
            </a:pPr>
            <a:r>
              <a:rPr kumimoji="0" lang="en-US" sz="1399" b="1" i="0" u="none" strike="noStrike" kern="0" cap="none" spc="0" normalizeH="0" baseline="0" noProof="0" dirty="0">
                <a:ln>
                  <a:noFill/>
                </a:ln>
                <a:solidFill>
                  <a:schemeClr val="bg1"/>
                </a:solidFill>
                <a:effectLst/>
                <a:uLnTx/>
                <a:uFillTx/>
              </a:rPr>
              <a:t>PowerApps and MSFT Flow for</a:t>
            </a:r>
          </a:p>
          <a:p>
            <a:pPr marL="0" marR="0" lvl="0" indent="0" algn="ctr" defTabSz="914224" eaLnBrk="1" fontAlgn="auto" latinLnBrk="0" hangingPunct="1">
              <a:lnSpc>
                <a:spcPct val="100000"/>
              </a:lnSpc>
              <a:spcBef>
                <a:spcPts val="0"/>
              </a:spcBef>
              <a:spcAft>
                <a:spcPts val="0"/>
              </a:spcAft>
              <a:buClrTx/>
              <a:buSzTx/>
              <a:buFontTx/>
              <a:buNone/>
              <a:tabLst/>
              <a:defRPr/>
            </a:pPr>
            <a:r>
              <a:rPr kumimoji="0" lang="en-US" sz="1399" b="1" i="0" u="none" strike="noStrike" kern="0" cap="none" spc="0" normalizeH="0" baseline="0" noProof="0" dirty="0">
                <a:ln>
                  <a:noFill/>
                </a:ln>
                <a:solidFill>
                  <a:schemeClr val="bg1"/>
                </a:solidFill>
                <a:effectLst/>
                <a:uLnTx/>
                <a:uFillTx/>
              </a:rPr>
              <a:t>Office 365 and Dynamics 365</a:t>
            </a:r>
          </a:p>
        </p:txBody>
      </p:sp>
      <p:sp>
        <p:nvSpPr>
          <p:cNvPr id="11" name="Rectangle 10">
            <a:extLst>
              <a:ext uri="{FF2B5EF4-FFF2-40B4-BE49-F238E27FC236}">
                <a16:creationId xmlns:a16="http://schemas.microsoft.com/office/drawing/2014/main" id="{CACEA902-C746-46C4-AF26-34D75A9F84C7}"/>
              </a:ext>
            </a:extLst>
          </p:cNvPr>
          <p:cNvSpPr/>
          <p:nvPr/>
        </p:nvSpPr>
        <p:spPr bwMode="auto">
          <a:xfrm>
            <a:off x="3799113" y="1217256"/>
            <a:ext cx="2613288" cy="756223"/>
          </a:xfrm>
          <a:prstGeom prst="rect">
            <a:avLst/>
          </a:prstGeom>
          <a:solidFill>
            <a:schemeClr val="tx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14224">
              <a:lnSpc>
                <a:spcPct val="90000"/>
              </a:lnSpc>
              <a:spcAft>
                <a:spcPts val="612"/>
              </a:spcAft>
              <a:defRPr/>
            </a:pPr>
            <a:r>
              <a:rPr lang="en-US" sz="1600" kern="0" dirty="0">
                <a:solidFill>
                  <a:schemeClr val="bg1"/>
                </a:solidFill>
              </a:rPr>
              <a:t>For business users </a:t>
            </a:r>
          </a:p>
          <a:p>
            <a:pPr algn="ctr" defTabSz="914224">
              <a:lnSpc>
                <a:spcPct val="90000"/>
              </a:lnSpc>
              <a:spcAft>
                <a:spcPts val="612"/>
              </a:spcAft>
              <a:defRPr/>
            </a:pPr>
            <a:r>
              <a:rPr lang="en-US" sz="1600" kern="0" dirty="0">
                <a:solidFill>
                  <a:schemeClr val="bg1"/>
                </a:solidFill>
              </a:rPr>
              <a:t>Run any app using CDM</a:t>
            </a:r>
          </a:p>
        </p:txBody>
      </p:sp>
      <p:sp>
        <p:nvSpPr>
          <p:cNvPr id="12" name="Rectangle 11">
            <a:extLst>
              <a:ext uri="{FF2B5EF4-FFF2-40B4-BE49-F238E27FC236}">
                <a16:creationId xmlns:a16="http://schemas.microsoft.com/office/drawing/2014/main" id="{38CB4EAB-CDF4-4476-85AE-79231A66874E}"/>
              </a:ext>
            </a:extLst>
          </p:cNvPr>
          <p:cNvSpPr/>
          <p:nvPr/>
        </p:nvSpPr>
        <p:spPr bwMode="auto">
          <a:xfrm>
            <a:off x="956990" y="1217256"/>
            <a:ext cx="2602335" cy="756223"/>
          </a:xfrm>
          <a:prstGeom prst="rect">
            <a:avLst/>
          </a:prstGeom>
          <a:solidFill>
            <a:schemeClr val="tx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0" marR="0" lvl="0" indent="0" algn="ctr" defTabSz="914224" eaLnBrk="1" fontAlgn="auto" latinLnBrk="0" hangingPunct="1">
              <a:lnSpc>
                <a:spcPct val="90000"/>
              </a:lnSpc>
              <a:spcBef>
                <a:spcPts val="0"/>
              </a:spcBef>
              <a:spcAft>
                <a:spcPts val="612"/>
              </a:spcAft>
              <a:buClrTx/>
              <a:buSzTx/>
              <a:buFontTx/>
              <a:buNone/>
              <a:tabLst/>
              <a:defRPr/>
            </a:pPr>
            <a:r>
              <a:rPr kumimoji="0" lang="en-US" sz="1600" b="0" i="0" u="none" strike="noStrike" kern="0" cap="none" spc="0" normalizeH="0" baseline="0" noProof="0" dirty="0">
                <a:ln>
                  <a:noFill/>
                </a:ln>
                <a:solidFill>
                  <a:schemeClr val="bg1"/>
                </a:solidFill>
                <a:effectLst/>
                <a:uLnTx/>
                <a:uFillTx/>
              </a:rPr>
              <a:t>Extending Office 365 and Dynamics 365</a:t>
            </a:r>
          </a:p>
        </p:txBody>
      </p:sp>
      <p:sp>
        <p:nvSpPr>
          <p:cNvPr id="13" name="Rectangle 12">
            <a:extLst>
              <a:ext uri="{FF2B5EF4-FFF2-40B4-BE49-F238E27FC236}">
                <a16:creationId xmlns:a16="http://schemas.microsoft.com/office/drawing/2014/main" id="{64BFD457-A294-49C1-87DD-CA9C9557464B}"/>
              </a:ext>
            </a:extLst>
          </p:cNvPr>
          <p:cNvSpPr/>
          <p:nvPr/>
        </p:nvSpPr>
        <p:spPr bwMode="auto">
          <a:xfrm>
            <a:off x="6675646" y="1217256"/>
            <a:ext cx="2613288" cy="756223"/>
          </a:xfrm>
          <a:prstGeom prst="rect">
            <a:avLst/>
          </a:prstGeom>
          <a:solidFill>
            <a:schemeClr val="tx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R="0" lvl="0" indent="0" algn="ctr" defTabSz="914224" fontAlgn="base">
              <a:lnSpc>
                <a:spcPct val="90000"/>
              </a:lnSpc>
              <a:spcBef>
                <a:spcPct val="0"/>
              </a:spcBef>
              <a:spcAft>
                <a:spcPts val="612"/>
              </a:spcAft>
              <a:buClrTx/>
              <a:buSzTx/>
              <a:buFontTx/>
              <a:buNone/>
              <a:tabLst/>
              <a:defRPr/>
            </a:pPr>
            <a:r>
              <a:rPr lang="en-US" sz="1600" kern="0" dirty="0">
                <a:solidFill>
                  <a:schemeClr val="bg1"/>
                </a:solidFill>
              </a:rPr>
              <a:t>For creators and IT admins</a:t>
            </a:r>
          </a:p>
          <a:p>
            <a:pPr marR="0" lvl="0" indent="0" algn="ctr" defTabSz="914224" fontAlgn="base">
              <a:lnSpc>
                <a:spcPct val="90000"/>
              </a:lnSpc>
              <a:spcBef>
                <a:spcPct val="0"/>
              </a:spcBef>
              <a:spcAft>
                <a:spcPts val="612"/>
              </a:spcAft>
              <a:buClrTx/>
              <a:buSzTx/>
              <a:buFontTx/>
              <a:buNone/>
              <a:tabLst/>
              <a:defRPr/>
            </a:pPr>
            <a:r>
              <a:rPr lang="en-US" sz="1600" kern="0" dirty="0">
                <a:solidFill>
                  <a:schemeClr val="bg1"/>
                </a:solidFill>
              </a:rPr>
              <a:t>Full creation &amp; admin capabilities</a:t>
            </a:r>
          </a:p>
        </p:txBody>
      </p:sp>
      <p:sp>
        <p:nvSpPr>
          <p:cNvPr id="14" name="Rectangle 13">
            <a:extLst>
              <a:ext uri="{FF2B5EF4-FFF2-40B4-BE49-F238E27FC236}">
                <a16:creationId xmlns:a16="http://schemas.microsoft.com/office/drawing/2014/main" id="{EFD51749-832E-4392-8C10-1FECC55F1FA8}"/>
              </a:ext>
            </a:extLst>
          </p:cNvPr>
          <p:cNvSpPr/>
          <p:nvPr/>
        </p:nvSpPr>
        <p:spPr bwMode="auto">
          <a:xfrm>
            <a:off x="3846253" y="2897533"/>
            <a:ext cx="2583589" cy="2264781"/>
          </a:xfrm>
          <a:prstGeom prst="rect">
            <a:avLst/>
          </a:prstGeom>
          <a:noFill/>
          <a:ln w="25400">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ctr" defTabSz="950846"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5" name="Rectangle 14">
            <a:extLst>
              <a:ext uri="{FF2B5EF4-FFF2-40B4-BE49-F238E27FC236}">
                <a16:creationId xmlns:a16="http://schemas.microsoft.com/office/drawing/2014/main" id="{5FAFD3F4-8A90-4BC6-8BE9-5FD8776B5129}"/>
              </a:ext>
            </a:extLst>
          </p:cNvPr>
          <p:cNvSpPr/>
          <p:nvPr/>
        </p:nvSpPr>
        <p:spPr bwMode="auto">
          <a:xfrm>
            <a:off x="6708629" y="2897533"/>
            <a:ext cx="2565555" cy="2264781"/>
          </a:xfrm>
          <a:prstGeom prst="rect">
            <a:avLst/>
          </a:prstGeom>
          <a:noFill/>
          <a:ln w="25400">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ctr" defTabSz="950846"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6" name="Rectangle 15">
            <a:extLst>
              <a:ext uri="{FF2B5EF4-FFF2-40B4-BE49-F238E27FC236}">
                <a16:creationId xmlns:a16="http://schemas.microsoft.com/office/drawing/2014/main" id="{8F676EE9-42AB-48E8-AB2C-549911261626}"/>
              </a:ext>
            </a:extLst>
          </p:cNvPr>
          <p:cNvSpPr/>
          <p:nvPr/>
        </p:nvSpPr>
        <p:spPr bwMode="auto">
          <a:xfrm>
            <a:off x="994075" y="6527962"/>
            <a:ext cx="10797178" cy="304756"/>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r>
              <a:rPr kumimoji="0" lang="en-US" sz="1399" b="0" i="0" u="none" strike="noStrike" kern="0" cap="none" spc="0" normalizeH="0" baseline="0" noProof="0">
                <a:ln>
                  <a:noFill/>
                </a:ln>
                <a:solidFill>
                  <a:schemeClr val="tx1"/>
                </a:solidFill>
                <a:effectLst/>
                <a:uLnTx/>
                <a:uFillTx/>
                <a:ea typeface="Segoe UI" pitchFamily="34" charset="0"/>
                <a:cs typeface="Segoe UI" pitchFamily="34" charset="0"/>
              </a:rPr>
              <a:t>Additional flow runs, Data Storage, and File Storage may be purchased as needed</a:t>
            </a:r>
          </a:p>
        </p:txBody>
      </p:sp>
      <p:sp>
        <p:nvSpPr>
          <p:cNvPr id="17" name="Rectangle 16">
            <a:extLst>
              <a:ext uri="{FF2B5EF4-FFF2-40B4-BE49-F238E27FC236}">
                <a16:creationId xmlns:a16="http://schemas.microsoft.com/office/drawing/2014/main" id="{C9053A18-A9EF-496C-80B3-E714C96C8534}"/>
              </a:ext>
            </a:extLst>
          </p:cNvPr>
          <p:cNvSpPr/>
          <p:nvPr/>
        </p:nvSpPr>
        <p:spPr bwMode="auto">
          <a:xfrm>
            <a:off x="1003598" y="5248079"/>
            <a:ext cx="2565554" cy="1190404"/>
          </a:xfrm>
          <a:prstGeom prst="rect">
            <a:avLst/>
          </a:prstGeom>
          <a:noFill/>
          <a:ln w="25400">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ctr" defTabSz="950846"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8" name="Rectangle 17">
            <a:extLst>
              <a:ext uri="{FF2B5EF4-FFF2-40B4-BE49-F238E27FC236}">
                <a16:creationId xmlns:a16="http://schemas.microsoft.com/office/drawing/2014/main" id="{E268E0F1-5CAD-4376-8A08-A2C494783FC8}"/>
              </a:ext>
            </a:extLst>
          </p:cNvPr>
          <p:cNvSpPr/>
          <p:nvPr/>
        </p:nvSpPr>
        <p:spPr bwMode="auto">
          <a:xfrm>
            <a:off x="3855776" y="5248079"/>
            <a:ext cx="2583589" cy="1190404"/>
          </a:xfrm>
          <a:prstGeom prst="rect">
            <a:avLst/>
          </a:prstGeom>
          <a:noFill/>
          <a:ln w="25400">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ctr" defTabSz="950846"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9" name="Rectangle 18">
            <a:extLst>
              <a:ext uri="{FF2B5EF4-FFF2-40B4-BE49-F238E27FC236}">
                <a16:creationId xmlns:a16="http://schemas.microsoft.com/office/drawing/2014/main" id="{411DC605-FB41-4E5B-BB2D-1655C51892F6}"/>
              </a:ext>
            </a:extLst>
          </p:cNvPr>
          <p:cNvSpPr/>
          <p:nvPr/>
        </p:nvSpPr>
        <p:spPr bwMode="auto">
          <a:xfrm>
            <a:off x="6705345" y="5248079"/>
            <a:ext cx="2583589" cy="1190404"/>
          </a:xfrm>
          <a:prstGeom prst="rect">
            <a:avLst/>
          </a:prstGeom>
          <a:noFill/>
          <a:ln w="25400">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ctr" defTabSz="950846"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0" name="Rectangle 19">
            <a:extLst>
              <a:ext uri="{FF2B5EF4-FFF2-40B4-BE49-F238E27FC236}">
                <a16:creationId xmlns:a16="http://schemas.microsoft.com/office/drawing/2014/main" id="{150D4DA0-2D90-405A-BD5E-D1E10F1343D1}"/>
              </a:ext>
            </a:extLst>
          </p:cNvPr>
          <p:cNvSpPr/>
          <p:nvPr/>
        </p:nvSpPr>
        <p:spPr bwMode="auto">
          <a:xfrm>
            <a:off x="9520666" y="2135558"/>
            <a:ext cx="2432857" cy="756223"/>
          </a:xfrm>
          <a:prstGeom prst="rect">
            <a:avLst/>
          </a:prstGeom>
          <a:solidFill>
            <a:schemeClr val="accent1">
              <a:lumMod val="75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lvl="0" algn="ctr" defTabSz="932293" fontAlgn="base">
              <a:lnSpc>
                <a:spcPct val="90000"/>
              </a:lnSpc>
              <a:spcBef>
                <a:spcPct val="0"/>
              </a:spcBef>
              <a:spcAft>
                <a:spcPct val="0"/>
              </a:spcAft>
              <a:defRPr/>
            </a:pPr>
            <a:r>
              <a:rPr lang="en-US" sz="1399" b="1" kern="0" dirty="0">
                <a:solidFill>
                  <a:schemeClr val="bg1"/>
                </a:solidFill>
              </a:rPr>
              <a:t>New licensing options for PowerApps</a:t>
            </a:r>
            <a:endParaRPr kumimoji="0" lang="en-US" sz="1399" b="1" i="0" u="none" strike="noStrike" kern="0" cap="none" spc="0" normalizeH="0" baseline="0" noProof="0" dirty="0">
              <a:ln>
                <a:noFill/>
              </a:ln>
              <a:solidFill>
                <a:schemeClr val="bg1"/>
              </a:solidFill>
              <a:effectLst/>
              <a:uLnTx/>
              <a:uFillTx/>
            </a:endParaRPr>
          </a:p>
        </p:txBody>
      </p:sp>
      <p:sp>
        <p:nvSpPr>
          <p:cNvPr id="21" name="Rectangle 20">
            <a:extLst>
              <a:ext uri="{FF2B5EF4-FFF2-40B4-BE49-F238E27FC236}">
                <a16:creationId xmlns:a16="http://schemas.microsoft.com/office/drawing/2014/main" id="{9FB02584-05F5-4246-AAD7-E97BDE83E29B}"/>
              </a:ext>
            </a:extLst>
          </p:cNvPr>
          <p:cNvSpPr/>
          <p:nvPr/>
        </p:nvSpPr>
        <p:spPr bwMode="auto">
          <a:xfrm>
            <a:off x="9497559" y="1217256"/>
            <a:ext cx="2478120" cy="756223"/>
          </a:xfrm>
          <a:prstGeom prst="rect">
            <a:avLst/>
          </a:prstGeom>
          <a:solidFill>
            <a:schemeClr val="tx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R="0" lvl="0" indent="0" algn="ctr" defTabSz="914224" fontAlgn="base">
              <a:lnSpc>
                <a:spcPct val="90000"/>
              </a:lnSpc>
              <a:spcBef>
                <a:spcPct val="0"/>
              </a:spcBef>
              <a:spcAft>
                <a:spcPts val="612"/>
              </a:spcAft>
              <a:buClrTx/>
              <a:buSzTx/>
              <a:buFontTx/>
              <a:buNone/>
              <a:tabLst/>
              <a:defRPr/>
            </a:pPr>
            <a:r>
              <a:rPr lang="en-US" sz="1600" kern="0" dirty="0">
                <a:solidFill>
                  <a:schemeClr val="bg1"/>
                </a:solidFill>
              </a:rPr>
              <a:t>PowerApps Per App Plan</a:t>
            </a:r>
          </a:p>
        </p:txBody>
      </p:sp>
      <p:sp>
        <p:nvSpPr>
          <p:cNvPr id="22" name="Rectangle 21">
            <a:extLst>
              <a:ext uri="{FF2B5EF4-FFF2-40B4-BE49-F238E27FC236}">
                <a16:creationId xmlns:a16="http://schemas.microsoft.com/office/drawing/2014/main" id="{C342E8E6-624A-4A67-B2FC-2EBD1F70D110}"/>
              </a:ext>
            </a:extLst>
          </p:cNvPr>
          <p:cNvSpPr/>
          <p:nvPr/>
        </p:nvSpPr>
        <p:spPr bwMode="auto">
          <a:xfrm>
            <a:off x="9530542" y="2897533"/>
            <a:ext cx="2432858" cy="2264781"/>
          </a:xfrm>
          <a:prstGeom prst="rect">
            <a:avLst/>
          </a:prstGeom>
          <a:noFill/>
          <a:ln w="25400">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ctr" defTabSz="950846"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3" name="Rectangle 22">
            <a:extLst>
              <a:ext uri="{FF2B5EF4-FFF2-40B4-BE49-F238E27FC236}">
                <a16:creationId xmlns:a16="http://schemas.microsoft.com/office/drawing/2014/main" id="{E91437A3-6BD0-49D4-ACA8-6070586B836C}"/>
              </a:ext>
            </a:extLst>
          </p:cNvPr>
          <p:cNvSpPr/>
          <p:nvPr/>
        </p:nvSpPr>
        <p:spPr bwMode="auto">
          <a:xfrm>
            <a:off x="9540066" y="5248079"/>
            <a:ext cx="2432859" cy="1190404"/>
          </a:xfrm>
          <a:prstGeom prst="rect">
            <a:avLst/>
          </a:prstGeom>
          <a:noFill/>
          <a:ln w="25400">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ctr" defTabSz="950846"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 name="TextBox 1">
            <a:extLst>
              <a:ext uri="{FF2B5EF4-FFF2-40B4-BE49-F238E27FC236}">
                <a16:creationId xmlns:a16="http://schemas.microsoft.com/office/drawing/2014/main" id="{09436265-F0A3-43D2-8DAF-1EEDFBFD5590}"/>
              </a:ext>
            </a:extLst>
          </p:cNvPr>
          <p:cNvSpPr txBox="1"/>
          <p:nvPr/>
        </p:nvSpPr>
        <p:spPr>
          <a:xfrm>
            <a:off x="9539426" y="2972511"/>
            <a:ext cx="2414098" cy="1661993"/>
          </a:xfrm>
          <a:prstGeom prst="rect">
            <a:avLst/>
          </a:prstGeom>
          <a:noFill/>
        </p:spPr>
        <p:txBody>
          <a:bodyPr wrap="square" rtlCol="0">
            <a:spAutoFit/>
          </a:bodyPr>
          <a:lstStyle/>
          <a:p>
            <a:pPr marL="285750" indent="-285750" algn="just">
              <a:buFont typeface="Arial" panose="020B0604020202020204" pitchFamily="34" charset="0"/>
              <a:buChar char="•"/>
            </a:pPr>
            <a:r>
              <a:rPr lang="en-US" sz="1400" dirty="0"/>
              <a:t>Allow individual users to run applications for a specific business scenario based on the full capabilities of PowerApps. Pricing will be $10 user/app/month</a:t>
            </a:r>
            <a:r>
              <a:rPr lang="en-US" dirty="0"/>
              <a:t>.</a:t>
            </a:r>
            <a:endParaRPr lang="en-GB" dirty="0"/>
          </a:p>
        </p:txBody>
      </p:sp>
    </p:spTree>
    <p:extLst>
      <p:ext uri="{BB962C8B-B14F-4D97-AF65-F5344CB8AC3E}">
        <p14:creationId xmlns:p14="http://schemas.microsoft.com/office/powerpoint/2010/main" val="35499979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CE7C789-9576-4D1F-AC02-EB97B970B419}"/>
              </a:ext>
            </a:extLst>
          </p:cNvPr>
          <p:cNvPicPr>
            <a:picLocks noChangeAspect="1"/>
          </p:cNvPicPr>
          <p:nvPr/>
        </p:nvPicPr>
        <p:blipFill>
          <a:blip r:embed="rId3"/>
          <a:stretch>
            <a:fillRect/>
          </a:stretch>
        </p:blipFill>
        <p:spPr>
          <a:xfrm>
            <a:off x="2762250" y="547687"/>
            <a:ext cx="6667500" cy="5762625"/>
          </a:xfrm>
          <a:prstGeom prst="rect">
            <a:avLst/>
          </a:prstGeom>
        </p:spPr>
      </p:pic>
    </p:spTree>
    <p:extLst>
      <p:ext uri="{BB962C8B-B14F-4D97-AF65-F5344CB8AC3E}">
        <p14:creationId xmlns:p14="http://schemas.microsoft.com/office/powerpoint/2010/main" val="8815187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1D0AF59-99C3-4251-AB9A-C966C6AD44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855405F-37A2-4869-9154-F8BE3BECE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8406DD2F-479C-42F1-87CF-4B4F09F58F77}"/>
              </a:ext>
            </a:extLst>
          </p:cNvPr>
          <p:cNvPicPr>
            <a:picLocks noChangeAspect="1"/>
          </p:cNvPicPr>
          <p:nvPr/>
        </p:nvPicPr>
        <p:blipFill>
          <a:blip r:embed="rId3"/>
          <a:stretch>
            <a:fillRect/>
          </a:stretch>
        </p:blipFill>
        <p:spPr>
          <a:xfrm>
            <a:off x="643467" y="648209"/>
            <a:ext cx="10905066" cy="5561582"/>
          </a:xfrm>
          <a:prstGeom prst="rect">
            <a:avLst/>
          </a:prstGeom>
        </p:spPr>
      </p:pic>
    </p:spTree>
    <p:extLst>
      <p:ext uri="{BB962C8B-B14F-4D97-AF65-F5344CB8AC3E}">
        <p14:creationId xmlns:p14="http://schemas.microsoft.com/office/powerpoint/2010/main" val="951789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B0B038A-FB6A-4727-8781-BCE8FDDD8D39}"/>
              </a:ext>
            </a:extLst>
          </p:cNvPr>
          <p:cNvSpPr>
            <a:spLocks noGrp="1"/>
          </p:cNvSpPr>
          <p:nvPr>
            <p:ph type="title"/>
          </p:nvPr>
        </p:nvSpPr>
        <p:spPr>
          <a:xfrm>
            <a:off x="838200" y="92982"/>
            <a:ext cx="10515600" cy="1325563"/>
          </a:xfrm>
        </p:spPr>
        <p:txBody>
          <a:bodyPr/>
          <a:lstStyle/>
          <a:p>
            <a:r>
              <a:rPr lang="en-US" dirty="0">
                <a:solidFill>
                  <a:schemeClr val="accent1"/>
                </a:solidFill>
              </a:rPr>
              <a:t>License Options and Costs for external Users</a:t>
            </a:r>
            <a:endParaRPr lang="en-GB" dirty="0">
              <a:solidFill>
                <a:schemeClr val="accent1"/>
              </a:solidFill>
            </a:endParaRPr>
          </a:p>
        </p:txBody>
      </p:sp>
      <p:sp>
        <p:nvSpPr>
          <p:cNvPr id="7" name="Rectangle 6">
            <a:extLst>
              <a:ext uri="{FF2B5EF4-FFF2-40B4-BE49-F238E27FC236}">
                <a16:creationId xmlns:a16="http://schemas.microsoft.com/office/drawing/2014/main" id="{2D81007E-4019-49A1-A75E-6038B47C4ABA}"/>
              </a:ext>
            </a:extLst>
          </p:cNvPr>
          <p:cNvSpPr/>
          <p:nvPr/>
        </p:nvSpPr>
        <p:spPr bwMode="auto">
          <a:xfrm>
            <a:off x="980925" y="3966220"/>
            <a:ext cx="6673896" cy="2118894"/>
          </a:xfrm>
          <a:prstGeom prst="rect">
            <a:avLst/>
          </a:prstGeom>
          <a:noFill/>
          <a:ln w="25400">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342900" lvl="0" indent="-342900" defTabSz="950846" fontAlgn="base">
              <a:lnSpc>
                <a:spcPct val="150000"/>
              </a:lnSpc>
              <a:spcBef>
                <a:spcPct val="0"/>
              </a:spcBef>
              <a:spcAft>
                <a:spcPct val="0"/>
              </a:spcAft>
              <a:buFont typeface="Arial" panose="020B0604020202020204" pitchFamily="34" charset="0"/>
              <a:buChar char="•"/>
              <a:defRPr/>
            </a:pPr>
            <a:r>
              <a:rPr lang="en-US" sz="1400" kern="0" dirty="0">
                <a:solidFill>
                  <a:srgbClr val="124548"/>
                </a:solidFill>
                <a:ea typeface="Segoe UI" pitchFamily="34" charset="0"/>
                <a:cs typeface="Segoe UI" pitchFamily="34" charset="0"/>
              </a:rPr>
              <a:t>PowerApps Portals will be licensed per the following:</a:t>
            </a:r>
          </a:p>
          <a:p>
            <a:pPr marL="800100" lvl="1" indent="-342900" defTabSz="950846" fontAlgn="base">
              <a:lnSpc>
                <a:spcPct val="150000"/>
              </a:lnSpc>
              <a:spcBef>
                <a:spcPct val="0"/>
              </a:spcBef>
              <a:spcAft>
                <a:spcPct val="0"/>
              </a:spcAft>
              <a:buFont typeface="Wingdings" panose="05000000000000000000" pitchFamily="2" charset="2"/>
              <a:buChar char="Ø"/>
              <a:defRPr/>
            </a:pPr>
            <a:r>
              <a:rPr lang="en-US" sz="1400" kern="0" dirty="0">
                <a:solidFill>
                  <a:srgbClr val="124548"/>
                </a:solidFill>
                <a:ea typeface="Segoe UI" pitchFamily="34" charset="0"/>
                <a:cs typeface="Segoe UI" pitchFamily="34" charset="0"/>
              </a:rPr>
              <a:t>External users (authenticated) will be $200 for 100 logins/month</a:t>
            </a:r>
          </a:p>
          <a:p>
            <a:pPr marL="800100" lvl="1" indent="-342900" defTabSz="950846" fontAlgn="base">
              <a:lnSpc>
                <a:spcPct val="150000"/>
              </a:lnSpc>
              <a:spcBef>
                <a:spcPct val="0"/>
              </a:spcBef>
              <a:spcAft>
                <a:spcPct val="0"/>
              </a:spcAft>
              <a:buFont typeface="Wingdings" panose="05000000000000000000" pitchFamily="2" charset="2"/>
              <a:buChar char="Ø"/>
              <a:defRPr/>
            </a:pPr>
            <a:r>
              <a:rPr lang="en-US" sz="1400" kern="0" dirty="0">
                <a:solidFill>
                  <a:srgbClr val="124548"/>
                </a:solidFill>
                <a:ea typeface="Segoe UI" pitchFamily="34" charset="0"/>
                <a:cs typeface="Segoe UI" pitchFamily="34" charset="0"/>
              </a:rPr>
              <a:t>External users (anonymous) will be $100 for 100,000 web page views/month.</a:t>
            </a:r>
          </a:p>
          <a:p>
            <a:pPr marL="800100" lvl="1" indent="-342900" defTabSz="950846" fontAlgn="base">
              <a:lnSpc>
                <a:spcPct val="150000"/>
              </a:lnSpc>
              <a:spcBef>
                <a:spcPct val="0"/>
              </a:spcBef>
              <a:spcAft>
                <a:spcPct val="0"/>
              </a:spcAft>
              <a:buFont typeface="Wingdings" panose="05000000000000000000" pitchFamily="2" charset="2"/>
              <a:buChar char="Ø"/>
              <a:defRPr/>
            </a:pPr>
            <a:r>
              <a:rPr lang="en-US" sz="1400" kern="0" dirty="0">
                <a:solidFill>
                  <a:srgbClr val="124548"/>
                </a:solidFill>
                <a:ea typeface="Segoe UI" pitchFamily="34" charset="0"/>
                <a:cs typeface="Segoe UI" pitchFamily="34" charset="0"/>
              </a:rPr>
              <a:t>Internal users are able to access portals using a PowerApps per app or per user plan as per previous slide.</a:t>
            </a:r>
          </a:p>
          <a:p>
            <a:pPr marL="342900" marR="0" lvl="0" indent="-342900" defTabSz="950846" eaLnBrk="1" fontAlgn="base" latinLnBrk="0" hangingPunct="1">
              <a:lnSpc>
                <a:spcPct val="150000"/>
              </a:lnSpc>
              <a:spcBef>
                <a:spcPct val="0"/>
              </a:spcBef>
              <a:spcAft>
                <a:spcPct val="0"/>
              </a:spcAft>
              <a:buClrTx/>
              <a:buSzTx/>
              <a:buFont typeface="Arial" panose="020B0604020202020204" pitchFamily="34" charset="0"/>
              <a:buChar char="•"/>
              <a:tabLst/>
              <a:defRPr/>
            </a:pPr>
            <a:endParaRPr kumimoji="0" lang="en-US" sz="1200" b="0" i="0" u="none" strike="noStrike" kern="0" cap="none" spc="0" normalizeH="0" baseline="0" noProof="0" dirty="0">
              <a:ln>
                <a:noFill/>
              </a:ln>
              <a:solidFill>
                <a:srgbClr val="124548"/>
              </a:solidFill>
              <a:effectLst/>
              <a:uLnTx/>
              <a:uFillTx/>
              <a:ea typeface="Segoe UI" pitchFamily="34" charset="0"/>
              <a:cs typeface="Segoe UI" pitchFamily="34" charset="0"/>
            </a:endParaRPr>
          </a:p>
        </p:txBody>
      </p:sp>
      <p:sp>
        <p:nvSpPr>
          <p:cNvPr id="10" name="Rectangle 9">
            <a:extLst>
              <a:ext uri="{FF2B5EF4-FFF2-40B4-BE49-F238E27FC236}">
                <a16:creationId xmlns:a16="http://schemas.microsoft.com/office/drawing/2014/main" id="{6C5E8280-6D5E-4D55-BCA4-5FB0C64842CC}"/>
              </a:ext>
            </a:extLst>
          </p:cNvPr>
          <p:cNvSpPr/>
          <p:nvPr/>
        </p:nvSpPr>
        <p:spPr bwMode="auto">
          <a:xfrm>
            <a:off x="980925" y="2135558"/>
            <a:ext cx="6673896" cy="1830662"/>
          </a:xfrm>
          <a:prstGeom prst="rect">
            <a:avLst/>
          </a:prstGeom>
          <a:solidFill>
            <a:schemeClr val="accent1">
              <a:lumMod val="75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lvl="0" algn="just" defTabSz="914224">
              <a:defRPr/>
            </a:pPr>
            <a:r>
              <a:rPr lang="en-US" sz="1399" b="1" kern="0" dirty="0">
                <a:solidFill>
                  <a:schemeClr val="bg1"/>
                </a:solidFill>
              </a:rPr>
              <a:t>PowerApps Portals provide low-code tools to build responsive websites that connect an organization with external customers or partners. This is done by providing the ability to create a new portal app which can be accessed by internal users, anonymous external users, or by authenticating external users with LinkedIn, local logins, Microsoft accounts and many other identity providers. The ability to access PowerApps Portals is included as part of the new PowerApps per user and per app plans for internal users.</a:t>
            </a:r>
            <a:endParaRPr kumimoji="0" lang="en-US" sz="1399" b="1" i="0" u="none" strike="noStrike" kern="0" cap="none" spc="0" normalizeH="0" baseline="0" noProof="0" dirty="0">
              <a:ln>
                <a:noFill/>
              </a:ln>
              <a:solidFill>
                <a:schemeClr val="bg1"/>
              </a:solidFill>
              <a:effectLst/>
              <a:uLnTx/>
              <a:uFillTx/>
            </a:endParaRPr>
          </a:p>
        </p:txBody>
      </p:sp>
      <p:sp>
        <p:nvSpPr>
          <p:cNvPr id="12" name="Rectangle 11">
            <a:extLst>
              <a:ext uri="{FF2B5EF4-FFF2-40B4-BE49-F238E27FC236}">
                <a16:creationId xmlns:a16="http://schemas.microsoft.com/office/drawing/2014/main" id="{38CB4EAB-CDF4-4476-85AE-79231A66874E}"/>
              </a:ext>
            </a:extLst>
          </p:cNvPr>
          <p:cNvSpPr/>
          <p:nvPr/>
        </p:nvSpPr>
        <p:spPr bwMode="auto">
          <a:xfrm>
            <a:off x="956990" y="1217256"/>
            <a:ext cx="6673896" cy="756223"/>
          </a:xfrm>
          <a:prstGeom prst="rect">
            <a:avLst/>
          </a:prstGeom>
          <a:solidFill>
            <a:schemeClr val="tx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lvl="0" algn="ctr" defTabSz="914224">
              <a:lnSpc>
                <a:spcPct val="90000"/>
              </a:lnSpc>
              <a:spcAft>
                <a:spcPts val="612"/>
              </a:spcAft>
              <a:defRPr/>
            </a:pPr>
            <a:r>
              <a:rPr lang="en-US" sz="1600" kern="0" dirty="0">
                <a:solidFill>
                  <a:schemeClr val="bg1"/>
                </a:solidFill>
              </a:rPr>
              <a:t>PowerApps Portals</a:t>
            </a:r>
            <a:endParaRPr kumimoji="0" lang="en-US" sz="1600" b="0" i="0" u="none" strike="noStrike" kern="0" cap="none" spc="0" normalizeH="0" baseline="0" noProof="0" dirty="0">
              <a:ln>
                <a:noFill/>
              </a:ln>
              <a:solidFill>
                <a:schemeClr val="bg1"/>
              </a:solidFill>
              <a:effectLst/>
              <a:uLnTx/>
              <a:uFillTx/>
            </a:endParaRPr>
          </a:p>
        </p:txBody>
      </p:sp>
      <p:sp>
        <p:nvSpPr>
          <p:cNvPr id="16" name="Rectangle 15">
            <a:extLst>
              <a:ext uri="{FF2B5EF4-FFF2-40B4-BE49-F238E27FC236}">
                <a16:creationId xmlns:a16="http://schemas.microsoft.com/office/drawing/2014/main" id="{8F676EE9-42AB-48E8-AB2C-549911261626}"/>
              </a:ext>
            </a:extLst>
          </p:cNvPr>
          <p:cNvSpPr/>
          <p:nvPr/>
        </p:nvSpPr>
        <p:spPr bwMode="auto">
          <a:xfrm>
            <a:off x="994075" y="6527962"/>
            <a:ext cx="10797178" cy="304756"/>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r>
              <a:rPr kumimoji="0" lang="en-US" sz="1399" b="0" i="0" u="none" strike="noStrike" kern="0" cap="none" spc="0" normalizeH="0" baseline="0" noProof="0">
                <a:ln>
                  <a:noFill/>
                </a:ln>
                <a:solidFill>
                  <a:schemeClr val="tx1"/>
                </a:solidFill>
                <a:effectLst/>
                <a:uLnTx/>
                <a:uFillTx/>
                <a:ea typeface="Segoe UI" pitchFamily="34" charset="0"/>
                <a:cs typeface="Segoe UI" pitchFamily="34" charset="0"/>
              </a:rPr>
              <a:t>Additional flow runs, Data Storage, and File Storage may be purchased as needed</a:t>
            </a:r>
          </a:p>
        </p:txBody>
      </p:sp>
    </p:spTree>
    <p:extLst>
      <p:ext uri="{BB962C8B-B14F-4D97-AF65-F5344CB8AC3E}">
        <p14:creationId xmlns:p14="http://schemas.microsoft.com/office/powerpoint/2010/main" val="13198815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B4428BC-EAB6-4EBA-BFDD-6DE8630D9166}"/>
              </a:ext>
            </a:extLst>
          </p:cNvPr>
          <p:cNvSpPr>
            <a:spLocks noGrp="1"/>
          </p:cNvSpPr>
          <p:nvPr>
            <p:ph type="title"/>
          </p:nvPr>
        </p:nvSpPr>
        <p:spPr>
          <a:xfrm>
            <a:off x="838200" y="365125"/>
            <a:ext cx="10515600" cy="1325563"/>
          </a:xfrm>
        </p:spPr>
        <p:txBody>
          <a:bodyPr/>
          <a:lstStyle/>
          <a:p>
            <a:r>
              <a:rPr lang="en-US" dirty="0">
                <a:solidFill>
                  <a:schemeClr val="accent1"/>
                </a:solidFill>
              </a:rPr>
              <a:t>High-level architecture</a:t>
            </a:r>
            <a:endParaRPr lang="en-GB" dirty="0">
              <a:solidFill>
                <a:schemeClr val="accent1"/>
              </a:solidFill>
            </a:endParaRPr>
          </a:p>
        </p:txBody>
      </p:sp>
      <p:sp>
        <p:nvSpPr>
          <p:cNvPr id="6" name="Trapez 43">
            <a:extLst>
              <a:ext uri="{FF2B5EF4-FFF2-40B4-BE49-F238E27FC236}">
                <a16:creationId xmlns:a16="http://schemas.microsoft.com/office/drawing/2014/main" id="{E57F2D57-7EAC-4C52-907F-6A2FD7C2101F}"/>
              </a:ext>
            </a:extLst>
          </p:cNvPr>
          <p:cNvSpPr/>
          <p:nvPr/>
        </p:nvSpPr>
        <p:spPr>
          <a:xfrm rot="16200000">
            <a:off x="8743658" y="3574674"/>
            <a:ext cx="4197671" cy="743954"/>
          </a:xfrm>
          <a:prstGeom prst="trapezoid">
            <a:avLst>
              <a:gd name="adj" fmla="val 55426"/>
            </a:avLst>
          </a:prstGeom>
          <a:solidFill>
            <a:srgbClr val="A5416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 name="Trapez 42">
            <a:extLst>
              <a:ext uri="{FF2B5EF4-FFF2-40B4-BE49-F238E27FC236}">
                <a16:creationId xmlns:a16="http://schemas.microsoft.com/office/drawing/2014/main" id="{1AC30D28-9197-4D28-AECC-4BC17D8F8AF2}"/>
              </a:ext>
            </a:extLst>
          </p:cNvPr>
          <p:cNvSpPr/>
          <p:nvPr/>
        </p:nvSpPr>
        <p:spPr>
          <a:xfrm rot="16200000">
            <a:off x="8395739" y="3572134"/>
            <a:ext cx="3279647" cy="743954"/>
          </a:xfrm>
          <a:prstGeom prst="trapezoid">
            <a:avLst>
              <a:gd name="adj" fmla="val 55426"/>
            </a:avLst>
          </a:prstGeom>
          <a:solidFill>
            <a:srgbClr val="A5416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 name="Rechteck 19">
            <a:extLst>
              <a:ext uri="{FF2B5EF4-FFF2-40B4-BE49-F238E27FC236}">
                <a16:creationId xmlns:a16="http://schemas.microsoft.com/office/drawing/2014/main" id="{07C4970F-0321-4F6B-BB36-3FDA7C4121CD}"/>
              </a:ext>
            </a:extLst>
          </p:cNvPr>
          <p:cNvSpPr/>
          <p:nvPr/>
        </p:nvSpPr>
        <p:spPr>
          <a:xfrm>
            <a:off x="6466069" y="3804903"/>
            <a:ext cx="1300997" cy="26456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 name="Rechteck 9">
            <a:extLst>
              <a:ext uri="{FF2B5EF4-FFF2-40B4-BE49-F238E27FC236}">
                <a16:creationId xmlns:a16="http://schemas.microsoft.com/office/drawing/2014/main" id="{6D48CE11-D621-4422-9C8F-8AE1DE6CF30C}"/>
              </a:ext>
            </a:extLst>
          </p:cNvPr>
          <p:cNvSpPr/>
          <p:nvPr/>
        </p:nvSpPr>
        <p:spPr>
          <a:xfrm>
            <a:off x="505968" y="4365333"/>
            <a:ext cx="2840188" cy="6248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 name="Rechteck 10">
            <a:extLst>
              <a:ext uri="{FF2B5EF4-FFF2-40B4-BE49-F238E27FC236}">
                <a16:creationId xmlns:a16="http://schemas.microsoft.com/office/drawing/2014/main" id="{290758D0-6618-4978-9975-35DFE0747B69}"/>
              </a:ext>
            </a:extLst>
          </p:cNvPr>
          <p:cNvSpPr/>
          <p:nvPr/>
        </p:nvSpPr>
        <p:spPr>
          <a:xfrm>
            <a:off x="505968" y="3585972"/>
            <a:ext cx="2840188" cy="6248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 name="Rechteck 5">
            <a:extLst>
              <a:ext uri="{FF2B5EF4-FFF2-40B4-BE49-F238E27FC236}">
                <a16:creationId xmlns:a16="http://schemas.microsoft.com/office/drawing/2014/main" id="{5DAD3B07-7040-4756-8A8F-B08A1D4F2F74}"/>
              </a:ext>
            </a:extLst>
          </p:cNvPr>
          <p:cNvSpPr/>
          <p:nvPr/>
        </p:nvSpPr>
        <p:spPr>
          <a:xfrm>
            <a:off x="505968" y="2801112"/>
            <a:ext cx="2840188" cy="6248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2" name="Textfeld 4">
            <a:extLst>
              <a:ext uri="{FF2B5EF4-FFF2-40B4-BE49-F238E27FC236}">
                <a16:creationId xmlns:a16="http://schemas.microsoft.com/office/drawing/2014/main" id="{2ED2F4EC-6641-4BE6-BFD9-BB670D951912}"/>
              </a:ext>
            </a:extLst>
          </p:cNvPr>
          <p:cNvSpPr txBox="1"/>
          <p:nvPr/>
        </p:nvSpPr>
        <p:spPr>
          <a:xfrm>
            <a:off x="551688" y="2892552"/>
            <a:ext cx="1601721" cy="461665"/>
          </a:xfrm>
          <a:prstGeom prst="rect">
            <a:avLst/>
          </a:prstGeom>
          <a:noFill/>
        </p:spPr>
        <p:txBody>
          <a:bodyPr wrap="none" rtlCol="0">
            <a:spAutoFit/>
          </a:bodyPr>
          <a:lstStyle/>
          <a:p>
            <a:r>
              <a:rPr lang="de-DE" sz="2400" dirty="0">
                <a:latin typeface="Open Sans Light" charset="0"/>
                <a:ea typeface="Open Sans Light" charset="0"/>
                <a:cs typeface="Open Sans Light" charset="0"/>
              </a:rPr>
              <a:t>SaaS Apps</a:t>
            </a:r>
          </a:p>
        </p:txBody>
      </p:sp>
      <p:sp>
        <p:nvSpPr>
          <p:cNvPr id="13" name="Textfeld 6">
            <a:extLst>
              <a:ext uri="{FF2B5EF4-FFF2-40B4-BE49-F238E27FC236}">
                <a16:creationId xmlns:a16="http://schemas.microsoft.com/office/drawing/2014/main" id="{0D31CD7A-3D5F-4ACF-B6B4-F5A7237E430B}"/>
              </a:ext>
            </a:extLst>
          </p:cNvPr>
          <p:cNvSpPr txBox="1"/>
          <p:nvPr/>
        </p:nvSpPr>
        <p:spPr>
          <a:xfrm>
            <a:off x="536448" y="3667262"/>
            <a:ext cx="2722477" cy="461665"/>
          </a:xfrm>
          <a:prstGeom prst="rect">
            <a:avLst/>
          </a:prstGeom>
          <a:noFill/>
        </p:spPr>
        <p:txBody>
          <a:bodyPr wrap="none" rtlCol="0">
            <a:spAutoFit/>
          </a:bodyPr>
          <a:lstStyle/>
          <a:p>
            <a:r>
              <a:rPr lang="de-DE" sz="2400" dirty="0">
                <a:latin typeface="Open Sans Light" charset="0"/>
                <a:ea typeface="Open Sans Light" charset="0"/>
                <a:cs typeface="Open Sans Light" charset="0"/>
              </a:rPr>
              <a:t>Enterprise Services</a:t>
            </a:r>
          </a:p>
        </p:txBody>
      </p:sp>
      <p:sp>
        <p:nvSpPr>
          <p:cNvPr id="14" name="Textfeld 7">
            <a:extLst>
              <a:ext uri="{FF2B5EF4-FFF2-40B4-BE49-F238E27FC236}">
                <a16:creationId xmlns:a16="http://schemas.microsoft.com/office/drawing/2014/main" id="{0E33F95C-C979-4461-B14F-0E329DEFD6E3}"/>
              </a:ext>
            </a:extLst>
          </p:cNvPr>
          <p:cNvSpPr txBox="1"/>
          <p:nvPr/>
        </p:nvSpPr>
        <p:spPr>
          <a:xfrm>
            <a:off x="536448" y="4439301"/>
            <a:ext cx="2512354" cy="461665"/>
          </a:xfrm>
          <a:prstGeom prst="rect">
            <a:avLst/>
          </a:prstGeom>
          <a:noFill/>
        </p:spPr>
        <p:txBody>
          <a:bodyPr wrap="none" rtlCol="0">
            <a:spAutoFit/>
          </a:bodyPr>
          <a:lstStyle/>
          <a:p>
            <a:r>
              <a:rPr lang="de-DE" sz="2400" dirty="0">
                <a:latin typeface="Open Sans Light" charset="0"/>
                <a:ea typeface="Open Sans Light" charset="0"/>
                <a:cs typeface="Open Sans Light" charset="0"/>
              </a:rPr>
              <a:t>Business Systems</a:t>
            </a:r>
          </a:p>
        </p:txBody>
      </p:sp>
      <p:sp>
        <p:nvSpPr>
          <p:cNvPr id="15" name="Rechteck 14">
            <a:extLst>
              <a:ext uri="{FF2B5EF4-FFF2-40B4-BE49-F238E27FC236}">
                <a16:creationId xmlns:a16="http://schemas.microsoft.com/office/drawing/2014/main" id="{F22C0060-8E85-4CF9-84EA-604508CD51B4}"/>
              </a:ext>
            </a:extLst>
          </p:cNvPr>
          <p:cNvSpPr/>
          <p:nvPr/>
        </p:nvSpPr>
        <p:spPr>
          <a:xfrm rot="2700000">
            <a:off x="3080834" y="3414771"/>
            <a:ext cx="1211844" cy="11008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6" name="Rechteck 16">
            <a:extLst>
              <a:ext uri="{FF2B5EF4-FFF2-40B4-BE49-F238E27FC236}">
                <a16:creationId xmlns:a16="http://schemas.microsoft.com/office/drawing/2014/main" id="{7A7713C3-BEB6-4103-8E3A-89FF053B7389}"/>
              </a:ext>
            </a:extLst>
          </p:cNvPr>
          <p:cNvSpPr/>
          <p:nvPr/>
        </p:nvSpPr>
        <p:spPr>
          <a:xfrm rot="18900000">
            <a:off x="2886496" y="4360846"/>
            <a:ext cx="1480582" cy="11692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7" name="Rechteck 17">
            <a:extLst>
              <a:ext uri="{FF2B5EF4-FFF2-40B4-BE49-F238E27FC236}">
                <a16:creationId xmlns:a16="http://schemas.microsoft.com/office/drawing/2014/main" id="{5E9FE953-F054-43DA-A1EC-EC5980CC3D31}"/>
              </a:ext>
            </a:extLst>
          </p:cNvPr>
          <p:cNvSpPr/>
          <p:nvPr/>
        </p:nvSpPr>
        <p:spPr>
          <a:xfrm>
            <a:off x="3294961" y="3869623"/>
            <a:ext cx="1523107" cy="11216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8" name="Rechteck 18">
            <a:extLst>
              <a:ext uri="{FF2B5EF4-FFF2-40B4-BE49-F238E27FC236}">
                <a16:creationId xmlns:a16="http://schemas.microsoft.com/office/drawing/2014/main" id="{97D7181C-D554-4D7E-A6E7-657DEF6DB3C1}"/>
              </a:ext>
            </a:extLst>
          </p:cNvPr>
          <p:cNvSpPr/>
          <p:nvPr/>
        </p:nvSpPr>
        <p:spPr>
          <a:xfrm>
            <a:off x="4084731" y="3796588"/>
            <a:ext cx="1300997" cy="26456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9" name="Trapez 23">
            <a:extLst>
              <a:ext uri="{FF2B5EF4-FFF2-40B4-BE49-F238E27FC236}">
                <a16:creationId xmlns:a16="http://schemas.microsoft.com/office/drawing/2014/main" id="{63D3504E-33D8-4383-9F06-CDF6F746A292}"/>
              </a:ext>
            </a:extLst>
          </p:cNvPr>
          <p:cNvSpPr/>
          <p:nvPr/>
        </p:nvSpPr>
        <p:spPr>
          <a:xfrm rot="16200000">
            <a:off x="7594026" y="3135064"/>
            <a:ext cx="2401213" cy="1626256"/>
          </a:xfrm>
          <a:prstGeom prst="trapezoid">
            <a:avLst>
              <a:gd name="adj" fmla="val 55426"/>
            </a:avLst>
          </a:prstGeom>
          <a:solidFill>
            <a:srgbClr val="A5416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0" name="Textfeld 25">
            <a:extLst>
              <a:ext uri="{FF2B5EF4-FFF2-40B4-BE49-F238E27FC236}">
                <a16:creationId xmlns:a16="http://schemas.microsoft.com/office/drawing/2014/main" id="{D959905F-8472-45A9-BF68-E8E65A670E66}"/>
              </a:ext>
            </a:extLst>
          </p:cNvPr>
          <p:cNvSpPr txBox="1"/>
          <p:nvPr/>
        </p:nvSpPr>
        <p:spPr>
          <a:xfrm>
            <a:off x="9107121" y="2945518"/>
            <a:ext cx="1127232" cy="461665"/>
          </a:xfrm>
          <a:prstGeom prst="rect">
            <a:avLst/>
          </a:prstGeom>
          <a:noFill/>
        </p:spPr>
        <p:txBody>
          <a:bodyPr wrap="none" rtlCol="0">
            <a:spAutoFit/>
          </a:bodyPr>
          <a:lstStyle/>
          <a:p>
            <a:r>
              <a:rPr lang="de-DE" sz="2400" b="1" dirty="0">
                <a:solidFill>
                  <a:srgbClr val="841752"/>
                </a:solidFill>
                <a:latin typeface="Open Sans Light" charset="0"/>
                <a:ea typeface="Open Sans Light" charset="0"/>
                <a:cs typeface="Open Sans Light" charset="0"/>
              </a:rPr>
              <a:t>mobile</a:t>
            </a:r>
          </a:p>
        </p:txBody>
      </p:sp>
      <p:sp>
        <p:nvSpPr>
          <p:cNvPr id="21" name="Textfeld 26">
            <a:extLst>
              <a:ext uri="{FF2B5EF4-FFF2-40B4-BE49-F238E27FC236}">
                <a16:creationId xmlns:a16="http://schemas.microsoft.com/office/drawing/2014/main" id="{7820DCF6-D574-487D-9899-B66E721CA540}"/>
              </a:ext>
            </a:extLst>
          </p:cNvPr>
          <p:cNvSpPr txBox="1"/>
          <p:nvPr/>
        </p:nvSpPr>
        <p:spPr>
          <a:xfrm>
            <a:off x="9128469" y="3738519"/>
            <a:ext cx="973343" cy="461665"/>
          </a:xfrm>
          <a:prstGeom prst="rect">
            <a:avLst/>
          </a:prstGeom>
          <a:noFill/>
        </p:spPr>
        <p:txBody>
          <a:bodyPr wrap="none" rtlCol="0">
            <a:spAutoFit/>
          </a:bodyPr>
          <a:lstStyle/>
          <a:p>
            <a:r>
              <a:rPr lang="de-DE" sz="2400" b="1" dirty="0" err="1">
                <a:solidFill>
                  <a:srgbClr val="841752"/>
                </a:solidFill>
                <a:latin typeface="Open Sans Light" charset="0"/>
                <a:ea typeface="Open Sans Light" charset="0"/>
                <a:cs typeface="Open Sans Light" charset="0"/>
              </a:rPr>
              <a:t>tablet</a:t>
            </a:r>
            <a:endParaRPr lang="de-DE" sz="2400" b="1" dirty="0">
              <a:solidFill>
                <a:srgbClr val="841752"/>
              </a:solidFill>
              <a:latin typeface="Open Sans Light" charset="0"/>
              <a:ea typeface="Open Sans Light" charset="0"/>
              <a:cs typeface="Open Sans Light" charset="0"/>
            </a:endParaRPr>
          </a:p>
        </p:txBody>
      </p:sp>
      <p:sp>
        <p:nvSpPr>
          <p:cNvPr id="22" name="Textfeld 27">
            <a:extLst>
              <a:ext uri="{FF2B5EF4-FFF2-40B4-BE49-F238E27FC236}">
                <a16:creationId xmlns:a16="http://schemas.microsoft.com/office/drawing/2014/main" id="{BC9F86F7-184C-47CE-9330-F7692E0FC82D}"/>
              </a:ext>
            </a:extLst>
          </p:cNvPr>
          <p:cNvSpPr txBox="1"/>
          <p:nvPr/>
        </p:nvSpPr>
        <p:spPr>
          <a:xfrm>
            <a:off x="9097880" y="4484255"/>
            <a:ext cx="1312090" cy="461665"/>
          </a:xfrm>
          <a:prstGeom prst="rect">
            <a:avLst/>
          </a:prstGeom>
          <a:noFill/>
        </p:spPr>
        <p:txBody>
          <a:bodyPr wrap="none" rtlCol="0">
            <a:spAutoFit/>
          </a:bodyPr>
          <a:lstStyle/>
          <a:p>
            <a:r>
              <a:rPr lang="de-DE" sz="2400" b="1" dirty="0" err="1">
                <a:solidFill>
                  <a:srgbClr val="841752"/>
                </a:solidFill>
                <a:latin typeface="Open Sans Light" charset="0"/>
                <a:ea typeface="Open Sans Light" charset="0"/>
                <a:cs typeface="Open Sans Light" charset="0"/>
              </a:rPr>
              <a:t>browser</a:t>
            </a:r>
            <a:endParaRPr lang="de-DE" sz="2400" b="1" dirty="0">
              <a:solidFill>
                <a:srgbClr val="841752"/>
              </a:solidFill>
              <a:latin typeface="Open Sans Light" charset="0"/>
              <a:ea typeface="Open Sans Light" charset="0"/>
              <a:cs typeface="Open Sans Light" charset="0"/>
            </a:endParaRPr>
          </a:p>
        </p:txBody>
      </p:sp>
      <p:cxnSp>
        <p:nvCxnSpPr>
          <p:cNvPr id="23" name="Gerade Verbindung 28">
            <a:extLst>
              <a:ext uri="{FF2B5EF4-FFF2-40B4-BE49-F238E27FC236}">
                <a16:creationId xmlns:a16="http://schemas.microsoft.com/office/drawing/2014/main" id="{5D698518-4EF5-4B01-B2F1-C8C652195291}"/>
              </a:ext>
            </a:extLst>
          </p:cNvPr>
          <p:cNvCxnSpPr/>
          <p:nvPr/>
        </p:nvCxnSpPr>
        <p:spPr>
          <a:xfrm flipH="1">
            <a:off x="7958357" y="3354217"/>
            <a:ext cx="3465547" cy="404386"/>
          </a:xfrm>
          <a:prstGeom prst="line">
            <a:avLst/>
          </a:prstGeom>
          <a:ln w="57150" cmpd="sng">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Gerade Verbindung 31">
            <a:extLst>
              <a:ext uri="{FF2B5EF4-FFF2-40B4-BE49-F238E27FC236}">
                <a16:creationId xmlns:a16="http://schemas.microsoft.com/office/drawing/2014/main" id="{78906CF2-99B6-4105-9DD2-CAFACAFAB60B}"/>
              </a:ext>
            </a:extLst>
          </p:cNvPr>
          <p:cNvCxnSpPr/>
          <p:nvPr/>
        </p:nvCxnSpPr>
        <p:spPr>
          <a:xfrm flipH="1" flipV="1">
            <a:off x="7859824" y="4121746"/>
            <a:ext cx="3564080" cy="474638"/>
          </a:xfrm>
          <a:prstGeom prst="line">
            <a:avLst/>
          </a:prstGeom>
          <a:ln w="57150" cmpd="sng">
            <a:solidFill>
              <a:schemeClr val="bg1"/>
            </a:solidFill>
          </a:ln>
        </p:spPr>
        <p:style>
          <a:lnRef idx="1">
            <a:schemeClr val="accent1"/>
          </a:lnRef>
          <a:fillRef idx="0">
            <a:schemeClr val="accent1"/>
          </a:fillRef>
          <a:effectRef idx="0">
            <a:schemeClr val="accent1"/>
          </a:effectRef>
          <a:fontRef idx="minor">
            <a:schemeClr val="tx1"/>
          </a:fontRef>
        </p:style>
      </p:cxnSp>
      <p:sp>
        <p:nvSpPr>
          <p:cNvPr id="25" name="Trapez 15">
            <a:extLst>
              <a:ext uri="{FF2B5EF4-FFF2-40B4-BE49-F238E27FC236}">
                <a16:creationId xmlns:a16="http://schemas.microsoft.com/office/drawing/2014/main" id="{2FB8EA01-8B9E-4B5B-ABDA-10CE2A8EA8F1}"/>
              </a:ext>
            </a:extLst>
          </p:cNvPr>
          <p:cNvSpPr/>
          <p:nvPr/>
        </p:nvSpPr>
        <p:spPr>
          <a:xfrm rot="16200000">
            <a:off x="7588047" y="3846281"/>
            <a:ext cx="543550" cy="185511"/>
          </a:xfrm>
          <a:prstGeom prst="trapezoid">
            <a:avLst>
              <a:gd name="adj" fmla="val 71684"/>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26" name="Picture 5">
            <a:extLst>
              <a:ext uri="{FF2B5EF4-FFF2-40B4-BE49-F238E27FC236}">
                <a16:creationId xmlns:a16="http://schemas.microsoft.com/office/drawing/2014/main" id="{4B8D236A-98C2-423A-B8E5-CBC209A7DF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95963" y="3354217"/>
            <a:ext cx="1085084" cy="1085084"/>
          </a:xfrm>
          <a:prstGeom prst="rect">
            <a:avLst/>
          </a:prstGeom>
        </p:spPr>
      </p:pic>
    </p:spTree>
    <p:extLst>
      <p:ext uri="{BB962C8B-B14F-4D97-AF65-F5344CB8AC3E}">
        <p14:creationId xmlns:p14="http://schemas.microsoft.com/office/powerpoint/2010/main" val="15983152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s://rcpmag.com/articles/2015/12/02/~/media/ECG/rcpmag/Images/2015/12/1202rcp_powerapps_b.ashx">
            <a:extLst>
              <a:ext uri="{FF2B5EF4-FFF2-40B4-BE49-F238E27FC236}">
                <a16:creationId xmlns:a16="http://schemas.microsoft.com/office/drawing/2014/main" id="{4F9753A6-5F59-48BE-B257-79935D1F04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90711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1EAEF77B-0343-4199-BB35-0C1FF180BB76}"/>
              </a:ext>
            </a:extLst>
          </p:cNvPr>
          <p:cNvGrpSpPr/>
          <p:nvPr/>
        </p:nvGrpSpPr>
        <p:grpSpPr>
          <a:xfrm>
            <a:off x="-72963" y="486"/>
            <a:ext cx="12300658" cy="6876154"/>
            <a:chOff x="-72963" y="486"/>
            <a:chExt cx="12300658" cy="6876154"/>
          </a:xfrm>
        </p:grpSpPr>
        <p:sp>
          <p:nvSpPr>
            <p:cNvPr id="7" name="Rectangle 6">
              <a:extLst>
                <a:ext uri="{FF2B5EF4-FFF2-40B4-BE49-F238E27FC236}">
                  <a16:creationId xmlns:a16="http://schemas.microsoft.com/office/drawing/2014/main" id="{D40B8A9F-59E0-4993-9DAB-22A1C3158707}"/>
                </a:ext>
              </a:extLst>
            </p:cNvPr>
            <p:cNvSpPr/>
            <p:nvPr/>
          </p:nvSpPr>
          <p:spPr bwMode="auto">
            <a:xfrm>
              <a:off x="3405240" y="21940"/>
              <a:ext cx="8785895" cy="6854700"/>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a:extLst>
                <a:ext uri="{FF2B5EF4-FFF2-40B4-BE49-F238E27FC236}">
                  <a16:creationId xmlns:a16="http://schemas.microsoft.com/office/drawing/2014/main" id="{54A3F4A6-612B-4B65-B340-D7B8DCC728E3}"/>
                </a:ext>
              </a:extLst>
            </p:cNvPr>
            <p:cNvSpPr/>
            <p:nvPr/>
          </p:nvSpPr>
          <p:spPr>
            <a:xfrm>
              <a:off x="865" y="487"/>
              <a:ext cx="3404376" cy="6857027"/>
            </a:xfrm>
            <a:prstGeom prst="rect">
              <a:avLst/>
            </a:prstGeom>
            <a:solidFill>
              <a:srgbClr val="005A9E"/>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11" name="Picture 10" descr="A person sitting in front of a computer&#10;&#10;Description automatically generated">
              <a:extLst>
                <a:ext uri="{FF2B5EF4-FFF2-40B4-BE49-F238E27FC236}">
                  <a16:creationId xmlns:a16="http://schemas.microsoft.com/office/drawing/2014/main" id="{BAB1E2B1-1E05-4B8C-9D46-F5B14F101501}"/>
                </a:ext>
              </a:extLst>
            </p:cNvPr>
            <p:cNvPicPr>
              <a:picLocks noChangeAspect="1"/>
            </p:cNvPicPr>
            <p:nvPr/>
          </p:nvPicPr>
          <p:blipFill>
            <a:blip r:embed="rId3"/>
            <a:stretch>
              <a:fillRect/>
            </a:stretch>
          </p:blipFill>
          <p:spPr>
            <a:xfrm>
              <a:off x="-72962" y="486"/>
              <a:ext cx="3478203" cy="3428514"/>
            </a:xfrm>
            <a:prstGeom prst="rect">
              <a:avLst/>
            </a:prstGeom>
            <a:effectLst>
              <a:softEdge rad="177800"/>
            </a:effectLst>
          </p:spPr>
        </p:pic>
        <p:sp>
          <p:nvSpPr>
            <p:cNvPr id="14" name="TextBox 13">
              <a:extLst>
                <a:ext uri="{FF2B5EF4-FFF2-40B4-BE49-F238E27FC236}">
                  <a16:creationId xmlns:a16="http://schemas.microsoft.com/office/drawing/2014/main" id="{6CD9A594-AA6B-4D2B-A77D-1737CBF8BD20}"/>
                </a:ext>
              </a:extLst>
            </p:cNvPr>
            <p:cNvSpPr txBox="1"/>
            <p:nvPr/>
          </p:nvSpPr>
          <p:spPr>
            <a:xfrm>
              <a:off x="981071" y="3330659"/>
              <a:ext cx="1196161" cy="369332"/>
            </a:xfrm>
            <a:prstGeom prst="rect">
              <a:avLst/>
            </a:prstGeom>
            <a:noFill/>
          </p:spPr>
          <p:txBody>
            <a:bodyPr wrap="none" rtlCol="0">
              <a:spAutoFit/>
            </a:bodyPr>
            <a:lstStyle/>
            <a:p>
              <a:r>
                <a:rPr lang="en-GB" b="1" dirty="0">
                  <a:solidFill>
                    <a:schemeClr val="bg1"/>
                  </a:solidFill>
                </a:rPr>
                <a:t>Jenkins NS</a:t>
              </a:r>
            </a:p>
          </p:txBody>
        </p:sp>
        <p:sp>
          <p:nvSpPr>
            <p:cNvPr id="15" name="TextBox 14">
              <a:extLst>
                <a:ext uri="{FF2B5EF4-FFF2-40B4-BE49-F238E27FC236}">
                  <a16:creationId xmlns:a16="http://schemas.microsoft.com/office/drawing/2014/main" id="{1B5C6201-F03E-4823-8854-1B3B2D388B62}"/>
                </a:ext>
              </a:extLst>
            </p:cNvPr>
            <p:cNvSpPr txBox="1"/>
            <p:nvPr/>
          </p:nvSpPr>
          <p:spPr>
            <a:xfrm>
              <a:off x="-72963" y="3622989"/>
              <a:ext cx="3478203" cy="1569660"/>
            </a:xfrm>
            <a:prstGeom prst="rect">
              <a:avLst/>
            </a:prstGeom>
            <a:noFill/>
          </p:spPr>
          <p:txBody>
            <a:bodyPr wrap="square" rtlCol="0">
              <a:spAutoFit/>
            </a:bodyPr>
            <a:lstStyle/>
            <a:p>
              <a:pPr algn="ctr"/>
              <a:r>
                <a:rPr lang="en-US" sz="1600" dirty="0">
                  <a:solidFill>
                    <a:schemeClr val="bg1"/>
                  </a:solidFill>
                </a:rPr>
                <a:t>Modern Workplace Solution Architect</a:t>
              </a:r>
            </a:p>
            <a:p>
              <a:pPr algn="ctr"/>
              <a:r>
                <a:rPr lang="en-US" sz="1600" dirty="0">
                  <a:solidFill>
                    <a:schemeClr val="bg1"/>
                  </a:solidFill>
                </a:rPr>
                <a:t>International Speaker</a:t>
              </a:r>
            </a:p>
            <a:p>
              <a:pPr algn="ctr"/>
              <a:r>
                <a:rPr lang="en-US" sz="1600" dirty="0">
                  <a:solidFill>
                    <a:schemeClr val="bg1"/>
                  </a:solidFill>
                </a:rPr>
                <a:t>Trainer</a:t>
              </a:r>
            </a:p>
            <a:p>
              <a:pPr algn="ctr"/>
              <a:endParaRPr lang="en-US" sz="1600" dirty="0">
                <a:solidFill>
                  <a:schemeClr val="bg1"/>
                </a:solidFill>
              </a:endParaRPr>
            </a:p>
            <a:p>
              <a:pPr algn="ctr"/>
              <a:r>
                <a:rPr lang="en-US" sz="1600" dirty="0">
                  <a:solidFill>
                    <a:schemeClr val="bg1"/>
                  </a:solidFill>
                </a:rPr>
                <a:t>Independent Consultant</a:t>
              </a:r>
            </a:p>
            <a:p>
              <a:pPr algn="ctr"/>
              <a:r>
                <a:rPr lang="en-US" sz="1600" dirty="0">
                  <a:solidFill>
                    <a:schemeClr val="bg1"/>
                  </a:solidFill>
                </a:rPr>
                <a:t>Blogger</a:t>
              </a:r>
              <a:endParaRPr lang="en-GB" sz="1600" dirty="0">
                <a:solidFill>
                  <a:schemeClr val="bg1"/>
                </a:solidFill>
              </a:endParaRPr>
            </a:p>
          </p:txBody>
        </p:sp>
        <p:sp>
          <p:nvSpPr>
            <p:cNvPr id="16" name="TextBox 15">
              <a:extLst>
                <a:ext uri="{FF2B5EF4-FFF2-40B4-BE49-F238E27FC236}">
                  <a16:creationId xmlns:a16="http://schemas.microsoft.com/office/drawing/2014/main" id="{D99A8E0B-2634-48C0-893C-7CCF6509AE7B}"/>
                </a:ext>
              </a:extLst>
            </p:cNvPr>
            <p:cNvSpPr txBox="1"/>
            <p:nvPr/>
          </p:nvSpPr>
          <p:spPr>
            <a:xfrm>
              <a:off x="-36049" y="5673096"/>
              <a:ext cx="3404375" cy="939739"/>
            </a:xfrm>
            <a:prstGeom prst="rect">
              <a:avLst/>
            </a:prstGeom>
            <a:noFill/>
          </p:spPr>
          <p:txBody>
            <a:bodyPr wrap="square" rtlCol="0">
              <a:spAutoFit/>
            </a:bodyPr>
            <a:lstStyle/>
            <a:p>
              <a:r>
                <a:rPr lang="en-GB" dirty="0">
                  <a:solidFill>
                    <a:schemeClr val="bg1"/>
                  </a:solidFill>
                </a:rPr>
                <a:t>@jenkinsns</a:t>
              </a:r>
            </a:p>
            <a:p>
              <a:r>
                <a:rPr lang="en-GB" dirty="0">
                  <a:solidFill>
                    <a:schemeClr val="bg1"/>
                  </a:solidFill>
                </a:rPr>
                <a:t>jenkinsns@gmail.com</a:t>
              </a:r>
            </a:p>
            <a:p>
              <a:r>
                <a:rPr lang="en-GB" dirty="0">
                  <a:solidFill>
                    <a:schemeClr val="bg1"/>
                  </a:solidFill>
                </a:rPr>
                <a:t>http://www.jenkinsblogs.com </a:t>
              </a:r>
            </a:p>
          </p:txBody>
        </p:sp>
        <p:sp>
          <p:nvSpPr>
            <p:cNvPr id="18" name="Rectangle 17">
              <a:extLst>
                <a:ext uri="{FF2B5EF4-FFF2-40B4-BE49-F238E27FC236}">
                  <a16:creationId xmlns:a16="http://schemas.microsoft.com/office/drawing/2014/main" id="{3E05239B-BBD7-4C00-B31F-4E5BC2BDEA30}"/>
                </a:ext>
              </a:extLst>
            </p:cNvPr>
            <p:cNvSpPr/>
            <p:nvPr/>
          </p:nvSpPr>
          <p:spPr>
            <a:xfrm>
              <a:off x="3398474" y="21940"/>
              <a:ext cx="8792662" cy="3344093"/>
            </a:xfrm>
            <a:prstGeom prst="rect">
              <a:avLst/>
            </a:prstGeom>
            <a:solidFill>
              <a:schemeClr val="bg1"/>
            </a:solidFill>
            <a:ln w="25400">
              <a:noFill/>
            </a:ln>
            <a:effectLst>
              <a:outerShdw blurRad="50800" dist="50800" dir="5400000" sx="1000" sy="1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9" name="TextBox 18">
              <a:extLst>
                <a:ext uri="{FF2B5EF4-FFF2-40B4-BE49-F238E27FC236}">
                  <a16:creationId xmlns:a16="http://schemas.microsoft.com/office/drawing/2014/main" id="{4AF80028-956D-4B35-888B-23A73B73E0DC}"/>
                </a:ext>
              </a:extLst>
            </p:cNvPr>
            <p:cNvSpPr txBox="1"/>
            <p:nvPr/>
          </p:nvSpPr>
          <p:spPr>
            <a:xfrm>
              <a:off x="3699683" y="1896668"/>
              <a:ext cx="1995931" cy="369332"/>
            </a:xfrm>
            <a:prstGeom prst="rect">
              <a:avLst/>
            </a:prstGeom>
            <a:noFill/>
          </p:spPr>
          <p:txBody>
            <a:bodyPr wrap="none" rtlCol="0">
              <a:spAutoFit/>
            </a:bodyPr>
            <a:lstStyle/>
            <a:p>
              <a:r>
                <a:rPr lang="en-GB" b="1" dirty="0">
                  <a:solidFill>
                    <a:srgbClr val="7FBA00"/>
                  </a:solidFill>
                </a:rPr>
                <a:t>Founder, JPOWER4</a:t>
              </a:r>
            </a:p>
          </p:txBody>
        </p:sp>
        <p:sp>
          <p:nvSpPr>
            <p:cNvPr id="20" name="Rectangle 19">
              <a:extLst>
                <a:ext uri="{FF2B5EF4-FFF2-40B4-BE49-F238E27FC236}">
                  <a16:creationId xmlns:a16="http://schemas.microsoft.com/office/drawing/2014/main" id="{CF580A73-D853-4DF5-9945-13A0FF1E7AD8}"/>
                </a:ext>
              </a:extLst>
            </p:cNvPr>
            <p:cNvSpPr/>
            <p:nvPr/>
          </p:nvSpPr>
          <p:spPr>
            <a:xfrm>
              <a:off x="3700099" y="2361607"/>
              <a:ext cx="3770469" cy="657265"/>
            </a:xfrm>
            <a:prstGeom prst="rect">
              <a:avLst/>
            </a:prstGeom>
          </p:spPr>
          <p:txBody>
            <a:bodyPr wrap="square">
              <a:spAutoFit/>
            </a:bodyPr>
            <a:lstStyle/>
            <a:p>
              <a:r>
                <a:rPr lang="en-GB" dirty="0">
                  <a:solidFill>
                    <a:srgbClr val="737373"/>
                  </a:solidFill>
                </a:rPr>
                <a:t>jenkinsns@jpower4.com</a:t>
              </a:r>
            </a:p>
            <a:p>
              <a:r>
                <a:rPr lang="en-GB" dirty="0">
                  <a:solidFill>
                    <a:srgbClr val="737373"/>
                  </a:solidFill>
                  <a:hlinkClick r:id="rId4">
                    <a:extLst>
                      <a:ext uri="{A12FA001-AC4F-418D-AE19-62706E023703}">
                        <ahyp:hlinkClr xmlns:ahyp="http://schemas.microsoft.com/office/drawing/2018/hyperlinkcolor" val="tx"/>
                      </a:ext>
                    </a:extLst>
                  </a:hlinkClick>
                </a:rPr>
                <a:t>http://www.jpower4.com</a:t>
              </a:r>
              <a:r>
                <a:rPr lang="en-GB" dirty="0">
                  <a:solidFill>
                    <a:srgbClr val="737373"/>
                  </a:solidFill>
                </a:rPr>
                <a:t> </a:t>
              </a:r>
            </a:p>
          </p:txBody>
        </p:sp>
        <p:pic>
          <p:nvPicPr>
            <p:cNvPr id="22" name="Picture 21">
              <a:extLst>
                <a:ext uri="{FF2B5EF4-FFF2-40B4-BE49-F238E27FC236}">
                  <a16:creationId xmlns:a16="http://schemas.microsoft.com/office/drawing/2014/main" id="{506E5BC4-0C2B-49E2-A729-F5EC1DE08CB4}"/>
                </a:ext>
              </a:extLst>
            </p:cNvPr>
            <p:cNvPicPr>
              <a:picLocks noChangeAspect="1"/>
            </p:cNvPicPr>
            <p:nvPr/>
          </p:nvPicPr>
          <p:blipFill>
            <a:blip r:embed="rId5"/>
            <a:stretch>
              <a:fillRect/>
            </a:stretch>
          </p:blipFill>
          <p:spPr>
            <a:xfrm>
              <a:off x="9719095" y="2427956"/>
              <a:ext cx="1733304" cy="266662"/>
            </a:xfrm>
            <a:prstGeom prst="rect">
              <a:avLst/>
            </a:prstGeom>
          </p:spPr>
        </p:pic>
        <p:sp>
          <p:nvSpPr>
            <p:cNvPr id="23" name="Rectangle 22">
              <a:extLst>
                <a:ext uri="{FF2B5EF4-FFF2-40B4-BE49-F238E27FC236}">
                  <a16:creationId xmlns:a16="http://schemas.microsoft.com/office/drawing/2014/main" id="{B6FF9AE9-6201-417A-85DD-8B4B30D81253}"/>
                </a:ext>
              </a:extLst>
            </p:cNvPr>
            <p:cNvSpPr/>
            <p:nvPr/>
          </p:nvSpPr>
          <p:spPr>
            <a:xfrm>
              <a:off x="3655407" y="21940"/>
              <a:ext cx="4208203" cy="707886"/>
            </a:xfrm>
            <a:prstGeom prst="rect">
              <a:avLst/>
            </a:prstGeom>
          </p:spPr>
          <p:txBody>
            <a:bodyPr wrap="none">
              <a:spAutoFit/>
            </a:bodyPr>
            <a:lstStyle/>
            <a:p>
              <a:r>
                <a:rPr lang="en-US" sz="4000" b="1" dirty="0">
                  <a:solidFill>
                    <a:srgbClr val="124548"/>
                  </a:solidFill>
                </a:rPr>
                <a:t>Hi! I am Jenkins NS</a:t>
              </a:r>
              <a:endParaRPr lang="en-GB" sz="4000" dirty="0">
                <a:solidFill>
                  <a:srgbClr val="FFB900"/>
                </a:solidFill>
              </a:endParaRPr>
            </a:p>
          </p:txBody>
        </p:sp>
        <p:grpSp>
          <p:nvGrpSpPr>
            <p:cNvPr id="4" name="Group 3">
              <a:extLst>
                <a:ext uri="{FF2B5EF4-FFF2-40B4-BE49-F238E27FC236}">
                  <a16:creationId xmlns:a16="http://schemas.microsoft.com/office/drawing/2014/main" id="{871DC2B6-FE74-4243-B6C1-28CFC8BA9BB4}"/>
                </a:ext>
              </a:extLst>
            </p:cNvPr>
            <p:cNvGrpSpPr/>
            <p:nvPr/>
          </p:nvGrpSpPr>
          <p:grpSpPr>
            <a:xfrm>
              <a:off x="3398476" y="3235011"/>
              <a:ext cx="8829219" cy="1799691"/>
              <a:chOff x="3704451" y="2591277"/>
              <a:chExt cx="8588225" cy="1808820"/>
            </a:xfrm>
          </p:grpSpPr>
          <p:sp>
            <p:nvSpPr>
              <p:cNvPr id="25" name="Rectangle 24">
                <a:extLst>
                  <a:ext uri="{FF2B5EF4-FFF2-40B4-BE49-F238E27FC236}">
                    <a16:creationId xmlns:a16="http://schemas.microsoft.com/office/drawing/2014/main" id="{47ED899A-0DE7-4731-BD02-33C77A92A505}"/>
                  </a:ext>
                </a:extLst>
              </p:cNvPr>
              <p:cNvSpPr/>
              <p:nvPr/>
            </p:nvSpPr>
            <p:spPr>
              <a:xfrm>
                <a:off x="3704451" y="2653480"/>
                <a:ext cx="8553504" cy="1746617"/>
              </a:xfrm>
              <a:prstGeom prst="rect">
                <a:avLst/>
              </a:prstGeom>
              <a:solidFill>
                <a:schemeClr val="bg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Rectangle 23">
                <a:extLst>
                  <a:ext uri="{FF2B5EF4-FFF2-40B4-BE49-F238E27FC236}">
                    <a16:creationId xmlns:a16="http://schemas.microsoft.com/office/drawing/2014/main" id="{8AFED6FE-9344-4374-A108-8196E369E3F4}"/>
                  </a:ext>
                </a:extLst>
              </p:cNvPr>
              <p:cNvSpPr/>
              <p:nvPr/>
            </p:nvSpPr>
            <p:spPr>
              <a:xfrm>
                <a:off x="4000068" y="3145156"/>
                <a:ext cx="8292608" cy="939873"/>
              </a:xfrm>
              <a:prstGeom prst="rect">
                <a:avLst/>
              </a:prstGeom>
            </p:spPr>
            <p:txBody>
              <a:bodyPr wrap="square">
                <a:spAutoFit/>
              </a:bodyPr>
              <a:lstStyle/>
              <a:p>
                <a:r>
                  <a:rPr lang="en-GB" b="1" dirty="0">
                    <a:solidFill>
                      <a:srgbClr val="737373"/>
                    </a:solidFill>
                  </a:rPr>
                  <a:t>SPFx: </a:t>
                </a:r>
                <a:r>
                  <a:rPr lang="en-GB" dirty="0">
                    <a:solidFill>
                      <a:srgbClr val="737373"/>
                    </a:solidFill>
                    <a:hlinkClick r:id="rId6">
                      <a:extLst>
                        <a:ext uri="{A12FA001-AC4F-418D-AE19-62706E023703}">
                          <ahyp:hlinkClr xmlns:ahyp="http://schemas.microsoft.com/office/drawing/2018/hyperlinkcolor" val="tx"/>
                        </a:ext>
                      </a:extLst>
                    </a:hlinkClick>
                  </a:rPr>
                  <a:t>https://www.facebook.com/spfxinfo/</a:t>
                </a:r>
                <a:r>
                  <a:rPr lang="en-GB" dirty="0">
                    <a:solidFill>
                      <a:srgbClr val="737373"/>
                    </a:solidFill>
                  </a:rPr>
                  <a:t> </a:t>
                </a:r>
              </a:p>
              <a:p>
                <a:r>
                  <a:rPr lang="en-GB" b="1" dirty="0">
                    <a:solidFill>
                      <a:srgbClr val="737373"/>
                    </a:solidFill>
                  </a:rPr>
                  <a:t>MS Teams: </a:t>
                </a:r>
                <a:r>
                  <a:rPr lang="en-GB" dirty="0">
                    <a:solidFill>
                      <a:srgbClr val="737373"/>
                    </a:solidFill>
                    <a:hlinkClick r:id="rId7">
                      <a:extLst>
                        <a:ext uri="{A12FA001-AC4F-418D-AE19-62706E023703}">
                          <ahyp:hlinkClr xmlns:ahyp="http://schemas.microsoft.com/office/drawing/2018/hyperlinkcolor" val="tx"/>
                        </a:ext>
                      </a:extLst>
                    </a:hlinkClick>
                  </a:rPr>
                  <a:t>https://www.facebook.com/msteamsinfo</a:t>
                </a:r>
                <a:r>
                  <a:rPr lang="en-GB" dirty="0">
                    <a:solidFill>
                      <a:srgbClr val="737373"/>
                    </a:solidFill>
                  </a:rPr>
                  <a:t> </a:t>
                </a:r>
              </a:p>
              <a:p>
                <a:r>
                  <a:rPr lang="en-GB" b="1" dirty="0" err="1">
                    <a:solidFill>
                      <a:srgbClr val="737373"/>
                    </a:solidFill>
                  </a:rPr>
                  <a:t>Github</a:t>
                </a:r>
                <a:r>
                  <a:rPr lang="en-GB" b="1" dirty="0">
                    <a:solidFill>
                      <a:srgbClr val="737373"/>
                    </a:solidFill>
                  </a:rPr>
                  <a:t> : </a:t>
                </a:r>
                <a:r>
                  <a:rPr lang="en-GB" dirty="0">
                    <a:solidFill>
                      <a:srgbClr val="737373"/>
                    </a:solidFill>
                    <a:hlinkClick r:id="rId8">
                      <a:extLst>
                        <a:ext uri="{A12FA001-AC4F-418D-AE19-62706E023703}">
                          <ahyp:hlinkClr xmlns:ahyp="http://schemas.microsoft.com/office/drawing/2018/hyperlinkcolor" val="tx"/>
                        </a:ext>
                      </a:extLst>
                    </a:hlinkClick>
                  </a:rPr>
                  <a:t>https://github.com/jenkinsns</a:t>
                </a:r>
                <a:r>
                  <a:rPr lang="en-GB" dirty="0">
                    <a:solidFill>
                      <a:srgbClr val="737373"/>
                    </a:solidFill>
                  </a:rPr>
                  <a:t>  </a:t>
                </a:r>
              </a:p>
            </p:txBody>
          </p:sp>
          <p:sp>
            <p:nvSpPr>
              <p:cNvPr id="28" name="Rectangle 27">
                <a:extLst>
                  <a:ext uri="{FF2B5EF4-FFF2-40B4-BE49-F238E27FC236}">
                    <a16:creationId xmlns:a16="http://schemas.microsoft.com/office/drawing/2014/main" id="{DFC5899F-7D5E-47B4-8B38-81FBE8EF84ED}"/>
                  </a:ext>
                </a:extLst>
              </p:cNvPr>
              <p:cNvSpPr/>
              <p:nvPr/>
            </p:nvSpPr>
            <p:spPr>
              <a:xfrm>
                <a:off x="4005429" y="2591277"/>
                <a:ext cx="1877017" cy="376738"/>
              </a:xfrm>
              <a:prstGeom prst="rect">
                <a:avLst/>
              </a:prstGeom>
            </p:spPr>
            <p:txBody>
              <a:bodyPr wrap="none">
                <a:spAutoFit/>
              </a:bodyPr>
              <a:lstStyle/>
              <a:p>
                <a:r>
                  <a:rPr lang="en-GB" b="1" dirty="0">
                    <a:solidFill>
                      <a:srgbClr val="7FBA00"/>
                    </a:solidFill>
                  </a:rPr>
                  <a:t>Other</a:t>
                </a:r>
                <a:r>
                  <a:rPr lang="en-GB" b="1" dirty="0">
                    <a:solidFill>
                      <a:srgbClr val="02797E"/>
                    </a:solidFill>
                  </a:rPr>
                  <a:t> </a:t>
                </a:r>
                <a:r>
                  <a:rPr lang="en-GB" b="1" dirty="0">
                    <a:solidFill>
                      <a:srgbClr val="7FBA00"/>
                    </a:solidFill>
                  </a:rPr>
                  <a:t>References</a:t>
                </a:r>
              </a:p>
            </p:txBody>
          </p:sp>
        </p:grpSp>
        <p:sp>
          <p:nvSpPr>
            <p:cNvPr id="26" name="Rectangle 25">
              <a:extLst>
                <a:ext uri="{FF2B5EF4-FFF2-40B4-BE49-F238E27FC236}">
                  <a16:creationId xmlns:a16="http://schemas.microsoft.com/office/drawing/2014/main" id="{F7485091-533A-453C-849D-D0DDBDC6AA33}"/>
                </a:ext>
              </a:extLst>
            </p:cNvPr>
            <p:cNvSpPr/>
            <p:nvPr/>
          </p:nvSpPr>
          <p:spPr>
            <a:xfrm>
              <a:off x="3397612" y="5018874"/>
              <a:ext cx="8800290" cy="1839126"/>
            </a:xfrm>
            <a:prstGeom prst="rect">
              <a:avLst/>
            </a:prstGeom>
            <a:solidFill>
              <a:schemeClr val="bg1"/>
            </a:solidFill>
            <a:ln w="25400">
              <a:noFill/>
            </a:ln>
            <a:effectLst>
              <a:outerShdw blurRad="50800" dist="50800" dir="5400000" sx="1000" sy="1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0" name="Picture 29" descr="A close up of a sign&#10;&#10;Description automatically generated">
              <a:extLst>
                <a:ext uri="{FF2B5EF4-FFF2-40B4-BE49-F238E27FC236}">
                  <a16:creationId xmlns:a16="http://schemas.microsoft.com/office/drawing/2014/main" id="{1EC8329A-C462-4962-B2C7-C4EAC3273151}"/>
                </a:ext>
              </a:extLst>
            </p:cNvPr>
            <p:cNvPicPr>
              <a:picLocks noChangeAspect="1"/>
            </p:cNvPicPr>
            <p:nvPr/>
          </p:nvPicPr>
          <p:blipFill>
            <a:blip r:embed="rId9"/>
            <a:stretch>
              <a:fillRect/>
            </a:stretch>
          </p:blipFill>
          <p:spPr>
            <a:xfrm>
              <a:off x="10837491" y="5278433"/>
              <a:ext cx="983840" cy="985752"/>
            </a:xfrm>
            <a:prstGeom prst="rect">
              <a:avLst/>
            </a:prstGeom>
            <a:ln>
              <a:noFill/>
            </a:ln>
          </p:spPr>
        </p:pic>
        <p:pic>
          <p:nvPicPr>
            <p:cNvPr id="1026" name="Picture 2" descr="Image result for sps_events image">
              <a:extLst>
                <a:ext uri="{FF2B5EF4-FFF2-40B4-BE49-F238E27FC236}">
                  <a16:creationId xmlns:a16="http://schemas.microsoft.com/office/drawing/2014/main" id="{F295C1A1-EBB5-4295-954A-8D23C7149203}"/>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9724322" y="5271631"/>
              <a:ext cx="924229" cy="926022"/>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033" name="Picture 1032">
              <a:extLst>
                <a:ext uri="{FF2B5EF4-FFF2-40B4-BE49-F238E27FC236}">
                  <a16:creationId xmlns:a16="http://schemas.microsoft.com/office/drawing/2014/main" id="{5DD7F91B-D079-495E-9F16-66F4C43A8ADD}"/>
                </a:ext>
              </a:extLst>
            </p:cNvPr>
            <p:cNvPicPr>
              <a:picLocks noChangeAspect="1"/>
            </p:cNvPicPr>
            <p:nvPr/>
          </p:nvPicPr>
          <p:blipFill>
            <a:blip r:embed="rId11"/>
            <a:stretch>
              <a:fillRect/>
            </a:stretch>
          </p:blipFill>
          <p:spPr>
            <a:xfrm>
              <a:off x="4310322" y="4964358"/>
              <a:ext cx="1651905" cy="1655112"/>
            </a:xfrm>
            <a:prstGeom prst="rect">
              <a:avLst/>
            </a:prstGeom>
            <a:ln>
              <a:noFill/>
            </a:ln>
          </p:spPr>
        </p:pic>
        <p:pic>
          <p:nvPicPr>
            <p:cNvPr id="1035" name="Picture 1034" descr="A close up of a logo&#10;&#10;Description automatically generated">
              <a:extLst>
                <a:ext uri="{FF2B5EF4-FFF2-40B4-BE49-F238E27FC236}">
                  <a16:creationId xmlns:a16="http://schemas.microsoft.com/office/drawing/2014/main" id="{99388EDF-8BF9-4277-8812-BF7623A10579}"/>
                </a:ext>
              </a:extLst>
            </p:cNvPr>
            <p:cNvPicPr>
              <a:picLocks noChangeAspect="1"/>
            </p:cNvPicPr>
            <p:nvPr/>
          </p:nvPicPr>
          <p:blipFill>
            <a:blip r:embed="rId12"/>
            <a:stretch>
              <a:fillRect/>
            </a:stretch>
          </p:blipFill>
          <p:spPr>
            <a:xfrm>
              <a:off x="5528586" y="4954994"/>
              <a:ext cx="1628995" cy="1624889"/>
            </a:xfrm>
            <a:prstGeom prst="rect">
              <a:avLst/>
            </a:prstGeom>
            <a:ln>
              <a:noFill/>
            </a:ln>
          </p:spPr>
        </p:pic>
        <p:pic>
          <p:nvPicPr>
            <p:cNvPr id="1037" name="Picture 1036" descr="A picture containing drawing&#10;&#10;Description automatically generated">
              <a:extLst>
                <a:ext uri="{FF2B5EF4-FFF2-40B4-BE49-F238E27FC236}">
                  <a16:creationId xmlns:a16="http://schemas.microsoft.com/office/drawing/2014/main" id="{04C57AE8-90D0-4461-90A4-57C47B3A3B88}"/>
                </a:ext>
              </a:extLst>
            </p:cNvPr>
            <p:cNvPicPr>
              <a:picLocks noChangeAspect="1"/>
            </p:cNvPicPr>
            <p:nvPr/>
          </p:nvPicPr>
          <p:blipFill>
            <a:blip r:embed="rId13"/>
            <a:stretch>
              <a:fillRect/>
            </a:stretch>
          </p:blipFill>
          <p:spPr>
            <a:xfrm>
              <a:off x="6743824" y="4945539"/>
              <a:ext cx="1704689" cy="1651539"/>
            </a:xfrm>
            <a:prstGeom prst="rect">
              <a:avLst/>
            </a:prstGeom>
            <a:ln>
              <a:noFill/>
            </a:ln>
          </p:spPr>
        </p:pic>
        <p:pic>
          <p:nvPicPr>
            <p:cNvPr id="1039" name="Picture 1038" descr="A picture containing drawing&#10;&#10;Description automatically generated">
              <a:extLst>
                <a:ext uri="{FF2B5EF4-FFF2-40B4-BE49-F238E27FC236}">
                  <a16:creationId xmlns:a16="http://schemas.microsoft.com/office/drawing/2014/main" id="{936622E4-0BBE-407A-8EEF-F716295A5272}"/>
                </a:ext>
              </a:extLst>
            </p:cNvPr>
            <p:cNvPicPr>
              <a:picLocks noChangeAspect="1"/>
            </p:cNvPicPr>
            <p:nvPr/>
          </p:nvPicPr>
          <p:blipFill>
            <a:blip r:embed="rId14"/>
            <a:stretch>
              <a:fillRect/>
            </a:stretch>
          </p:blipFill>
          <p:spPr>
            <a:xfrm>
              <a:off x="8034538" y="4922199"/>
              <a:ext cx="1735571" cy="1674880"/>
            </a:xfrm>
            <a:prstGeom prst="rect">
              <a:avLst/>
            </a:prstGeom>
            <a:ln>
              <a:noFill/>
            </a:ln>
          </p:spPr>
        </p:pic>
        <p:pic>
          <p:nvPicPr>
            <p:cNvPr id="6" name="Picture 5" descr="A close up of a sign&#10;&#10;Description automatically generated">
              <a:extLst>
                <a:ext uri="{FF2B5EF4-FFF2-40B4-BE49-F238E27FC236}">
                  <a16:creationId xmlns:a16="http://schemas.microsoft.com/office/drawing/2014/main" id="{DA95FEA9-2ACA-4F3B-8A86-1DBA80C07CF8}"/>
                </a:ext>
              </a:extLst>
            </p:cNvPr>
            <p:cNvPicPr>
              <a:picLocks noChangeAspect="1"/>
            </p:cNvPicPr>
            <p:nvPr/>
          </p:nvPicPr>
          <p:blipFill>
            <a:blip r:embed="rId15"/>
            <a:stretch>
              <a:fillRect/>
            </a:stretch>
          </p:blipFill>
          <p:spPr>
            <a:xfrm>
              <a:off x="3777417" y="780024"/>
              <a:ext cx="2244055" cy="905391"/>
            </a:xfrm>
            <a:prstGeom prst="rect">
              <a:avLst/>
            </a:prstGeom>
          </p:spPr>
        </p:pic>
        <p:pic>
          <p:nvPicPr>
            <p:cNvPr id="1031" name="Picture 1030" descr="A close up of a logo&#10;&#10;Description automatically generated">
              <a:extLst>
                <a:ext uri="{FF2B5EF4-FFF2-40B4-BE49-F238E27FC236}">
                  <a16:creationId xmlns:a16="http://schemas.microsoft.com/office/drawing/2014/main" id="{6CF3516A-8946-49E6-BD62-17BE98A35435}"/>
                </a:ext>
              </a:extLst>
            </p:cNvPr>
            <p:cNvPicPr>
              <a:picLocks noChangeAspect="1"/>
            </p:cNvPicPr>
            <p:nvPr/>
          </p:nvPicPr>
          <p:blipFill>
            <a:blip r:embed="rId16"/>
            <a:stretch>
              <a:fillRect/>
            </a:stretch>
          </p:blipFill>
          <p:spPr>
            <a:xfrm>
              <a:off x="3368326" y="4972926"/>
              <a:ext cx="1603844" cy="1606957"/>
            </a:xfrm>
            <a:prstGeom prst="rect">
              <a:avLst/>
            </a:prstGeom>
            <a:ln>
              <a:noFill/>
            </a:ln>
          </p:spPr>
        </p:pic>
      </p:grpSp>
    </p:spTree>
    <p:extLst>
      <p:ext uri="{BB962C8B-B14F-4D97-AF65-F5344CB8AC3E}">
        <p14:creationId xmlns:p14="http://schemas.microsoft.com/office/powerpoint/2010/main" val="40485738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7C84168-6B2F-4457-A2ED-7EFED00B60B1}"/>
              </a:ext>
            </a:extLst>
          </p:cNvPr>
          <p:cNvSpPr>
            <a:spLocks noGrp="1"/>
          </p:cNvSpPr>
          <p:nvPr>
            <p:ph type="title" idx="4294967295"/>
          </p:nvPr>
        </p:nvSpPr>
        <p:spPr>
          <a:xfrm>
            <a:off x="838200" y="963877"/>
            <a:ext cx="3494362" cy="4930246"/>
          </a:xfrm>
        </p:spPr>
        <p:txBody>
          <a:bodyPr vert="horz" lIns="91440" tIns="45720" rIns="91440" bIns="45720" rtlCol="0" anchor="ctr">
            <a:normAutofit/>
          </a:bodyPr>
          <a:lstStyle/>
          <a:p>
            <a:pPr algn="r"/>
            <a:r>
              <a:rPr lang="en-US" kern="1200" dirty="0">
                <a:solidFill>
                  <a:schemeClr val="accent1"/>
                </a:solidFill>
                <a:latin typeface="+mj-lt"/>
                <a:ea typeface="+mj-ea"/>
                <a:cs typeface="+mj-cs"/>
              </a:rPr>
              <a:t>Setup Environment</a:t>
            </a: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BD8A15D-D891-4F1F-8F05-B78D90502313}"/>
              </a:ext>
            </a:extLst>
          </p:cNvPr>
          <p:cNvSpPr>
            <a:spLocks noGrp="1"/>
          </p:cNvSpPr>
          <p:nvPr>
            <p:ph idx="4294967295"/>
          </p:nvPr>
        </p:nvSpPr>
        <p:spPr>
          <a:xfrm>
            <a:off x="4976031" y="963877"/>
            <a:ext cx="6377769" cy="4930246"/>
          </a:xfrm>
        </p:spPr>
        <p:txBody>
          <a:bodyPr vert="horz" lIns="91440" tIns="45720" rIns="91440" bIns="45720" rtlCol="0" anchor="ctr">
            <a:normAutofit lnSpcReduction="10000"/>
          </a:bodyPr>
          <a:lstStyle/>
          <a:p>
            <a:pPr marL="0"/>
            <a:r>
              <a:rPr lang="en-US" sz="2400" b="1" dirty="0"/>
              <a:t>Setup Office 365</a:t>
            </a:r>
          </a:p>
          <a:p>
            <a:pPr lvl="1"/>
            <a:r>
              <a:rPr lang="en-US" dirty="0"/>
              <a:t>Go to </a:t>
            </a:r>
            <a:r>
              <a:rPr lang="en-US" dirty="0">
                <a:hlinkClick r:id="rId3"/>
              </a:rPr>
              <a:t>https://docs.microsoft.com/en-us/office/developer-program/office-365-developer-program-get-started</a:t>
            </a:r>
            <a:endParaRPr lang="en-US" dirty="0"/>
          </a:p>
          <a:p>
            <a:pPr lvl="1"/>
            <a:r>
              <a:rPr lang="en-US" dirty="0"/>
              <a:t>Signup for a free 3 months office 365 E5 developer subscription</a:t>
            </a:r>
          </a:p>
          <a:p>
            <a:endParaRPr lang="en-US" sz="2400" dirty="0"/>
          </a:p>
          <a:p>
            <a:pPr marL="0"/>
            <a:r>
              <a:rPr lang="en-US" sz="2400" dirty="0"/>
              <a:t> </a:t>
            </a:r>
            <a:r>
              <a:rPr lang="en-US" sz="2400" b="1" dirty="0"/>
              <a:t>Setup PowerApps </a:t>
            </a:r>
          </a:p>
          <a:p>
            <a:pPr lvl="1"/>
            <a:r>
              <a:rPr lang="en-US" dirty="0"/>
              <a:t>Go to </a:t>
            </a:r>
            <a:r>
              <a:rPr lang="en-GB" dirty="0">
                <a:hlinkClick r:id="rId4"/>
              </a:rPr>
              <a:t>https://powerapps.microsoft.com/en-us/</a:t>
            </a:r>
            <a:r>
              <a:rPr lang="en-GB" dirty="0"/>
              <a:t> </a:t>
            </a:r>
          </a:p>
          <a:p>
            <a:pPr marL="457200" lvl="1" indent="0">
              <a:buNone/>
            </a:pPr>
            <a:r>
              <a:rPr lang="en-US" dirty="0"/>
              <a:t>Or </a:t>
            </a:r>
          </a:p>
          <a:p>
            <a:pPr lvl="1"/>
            <a:r>
              <a:rPr lang="en-GB" dirty="0">
                <a:hlinkClick r:id="rId5"/>
              </a:rPr>
              <a:t>https://powerapps.microsoft.com/en-us/communityplan/</a:t>
            </a:r>
            <a:endParaRPr lang="en-US" dirty="0"/>
          </a:p>
        </p:txBody>
      </p:sp>
    </p:spTree>
    <p:extLst>
      <p:ext uri="{BB962C8B-B14F-4D97-AF65-F5344CB8AC3E}">
        <p14:creationId xmlns:p14="http://schemas.microsoft.com/office/powerpoint/2010/main" val="21224683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E93C22A-FD62-49E9-BF6C-3757CEC42A6A}"/>
              </a:ext>
            </a:extLst>
          </p:cNvPr>
          <p:cNvSpPr>
            <a:spLocks noGrp="1"/>
          </p:cNvSpPr>
          <p:nvPr>
            <p:ph type="title"/>
          </p:nvPr>
        </p:nvSpPr>
        <p:spPr/>
        <p:txBody>
          <a:bodyPr>
            <a:normAutofit/>
          </a:bodyPr>
          <a:lstStyle/>
          <a:p>
            <a:r>
              <a:rPr lang="en-GB" dirty="0">
                <a:solidFill>
                  <a:schemeClr val="accent1"/>
                </a:solidFill>
              </a:rPr>
              <a:t>Main components of PowerApps</a:t>
            </a:r>
          </a:p>
        </p:txBody>
      </p:sp>
      <p:sp>
        <p:nvSpPr>
          <p:cNvPr id="5" name="Content Placeholder 4">
            <a:extLst>
              <a:ext uri="{FF2B5EF4-FFF2-40B4-BE49-F238E27FC236}">
                <a16:creationId xmlns:a16="http://schemas.microsoft.com/office/drawing/2014/main" id="{6CB686D1-7971-441A-8293-EDC378E7FCB6}"/>
              </a:ext>
            </a:extLst>
          </p:cNvPr>
          <p:cNvSpPr>
            <a:spLocks noGrp="1"/>
          </p:cNvSpPr>
          <p:nvPr>
            <p:ph idx="1"/>
          </p:nvPr>
        </p:nvSpPr>
        <p:spPr/>
        <p:txBody>
          <a:bodyPr/>
          <a:lstStyle/>
          <a:p>
            <a:pPr>
              <a:buFont typeface="Wingdings" panose="05000000000000000000" pitchFamily="2" charset="2"/>
              <a:buChar char="§"/>
            </a:pPr>
            <a:r>
              <a:rPr lang="en-GB" dirty="0"/>
              <a:t>Maker Portal - </a:t>
            </a:r>
            <a:r>
              <a:rPr lang="en-GB" dirty="0">
                <a:hlinkClick r:id="rId2"/>
              </a:rPr>
              <a:t>https://web.PowerApps.com/</a:t>
            </a:r>
            <a:endParaRPr lang="en-GB" dirty="0"/>
          </a:p>
          <a:p>
            <a:pPr>
              <a:buFont typeface="Wingdings" panose="05000000000000000000" pitchFamily="2" charset="2"/>
              <a:buChar char="§"/>
            </a:pPr>
            <a:r>
              <a:rPr lang="en-GB" dirty="0"/>
              <a:t>Consumer Portal – </a:t>
            </a:r>
            <a:r>
              <a:rPr lang="en-GB" dirty="0">
                <a:hlinkClick r:id="rId3"/>
              </a:rPr>
              <a:t>https://home.dynamics.com</a:t>
            </a:r>
            <a:r>
              <a:rPr lang="en-GB" dirty="0"/>
              <a:t> </a:t>
            </a:r>
          </a:p>
          <a:p>
            <a:pPr>
              <a:buFont typeface="Wingdings" panose="05000000000000000000" pitchFamily="2" charset="2"/>
              <a:buChar char="§"/>
            </a:pPr>
            <a:r>
              <a:rPr lang="en-GB" dirty="0"/>
              <a:t>Admin </a:t>
            </a:r>
            <a:r>
              <a:rPr lang="en-GB" dirty="0" err="1"/>
              <a:t>Center</a:t>
            </a:r>
            <a:r>
              <a:rPr lang="en-GB" dirty="0"/>
              <a:t> – </a:t>
            </a:r>
            <a:r>
              <a:rPr lang="en-GB" dirty="0">
                <a:hlinkClick r:id="rId4"/>
              </a:rPr>
              <a:t>https://admin.Powerapps.com</a:t>
            </a:r>
            <a:endParaRPr lang="en-GB" dirty="0"/>
          </a:p>
          <a:p>
            <a:pPr>
              <a:buFont typeface="Wingdings" panose="05000000000000000000" pitchFamily="2" charset="2"/>
              <a:buChar char="§"/>
            </a:pPr>
            <a:r>
              <a:rPr lang="en-GB" dirty="0"/>
              <a:t>PowerApps Studio - </a:t>
            </a:r>
            <a:r>
              <a:rPr lang="en-GB" dirty="0">
                <a:hlinkClick r:id="rId5"/>
              </a:rPr>
              <a:t>https://www.microsoft.com/en-in/p/powerapps/9nblggh5z8f3?rtc=1&amp;activetab=pivot:overviewtab</a:t>
            </a:r>
            <a:r>
              <a:rPr lang="en-GB" dirty="0"/>
              <a:t> </a:t>
            </a:r>
          </a:p>
          <a:p>
            <a:pPr>
              <a:buFont typeface="Wingdings" panose="05000000000000000000" pitchFamily="2" charset="2"/>
              <a:buChar char="§"/>
            </a:pPr>
            <a:r>
              <a:rPr lang="en-GB" dirty="0"/>
              <a:t>PowerApps Web Studio - </a:t>
            </a:r>
            <a:r>
              <a:rPr lang="en-GB" dirty="0">
                <a:hlinkClick r:id="rId6"/>
              </a:rPr>
              <a:t>https://create.powerapps.com/studio</a:t>
            </a:r>
            <a:r>
              <a:rPr lang="en-GB" dirty="0"/>
              <a:t> </a:t>
            </a:r>
          </a:p>
          <a:p>
            <a:pPr>
              <a:buFont typeface="Wingdings" panose="05000000000000000000" pitchFamily="2" charset="2"/>
              <a:buChar char="Ø"/>
            </a:pPr>
            <a:endParaRPr lang="en-GB" dirty="0"/>
          </a:p>
        </p:txBody>
      </p:sp>
    </p:spTree>
    <p:extLst>
      <p:ext uri="{BB962C8B-B14F-4D97-AF65-F5344CB8AC3E}">
        <p14:creationId xmlns:p14="http://schemas.microsoft.com/office/powerpoint/2010/main" val="16131492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40AD4-3E36-43AE-B61F-9521AC7BC8BB}"/>
              </a:ext>
            </a:extLst>
          </p:cNvPr>
          <p:cNvSpPr>
            <a:spLocks noGrp="1"/>
          </p:cNvSpPr>
          <p:nvPr>
            <p:ph type="title"/>
          </p:nvPr>
        </p:nvSpPr>
        <p:spPr>
          <a:xfrm>
            <a:off x="5138929" y="749412"/>
            <a:ext cx="6316576" cy="5134904"/>
          </a:xfrm>
        </p:spPr>
        <p:txBody>
          <a:bodyPr vert="horz" lIns="91440" tIns="45720" rIns="91440" bIns="45720" rtlCol="0" anchor="ctr">
            <a:normAutofit/>
          </a:bodyPr>
          <a:lstStyle/>
          <a:p>
            <a:pPr algn="ctr"/>
            <a:r>
              <a:rPr lang="en-US" sz="5100" b="1" kern="1200" dirty="0">
                <a:solidFill>
                  <a:schemeClr val="tx1"/>
                </a:solidFill>
                <a:latin typeface="+mj-lt"/>
                <a:ea typeface="+mj-ea"/>
                <a:cs typeface="+mj-cs"/>
              </a:rPr>
              <a:t>Creating PowerApps from a Data Source</a:t>
            </a:r>
            <a:br>
              <a:rPr lang="en-US" sz="5100" kern="1200" dirty="0">
                <a:solidFill>
                  <a:schemeClr val="tx1"/>
                </a:solidFill>
                <a:latin typeface="+mj-lt"/>
                <a:ea typeface="+mj-ea"/>
                <a:cs typeface="+mj-cs"/>
              </a:rPr>
            </a:br>
            <a:br>
              <a:rPr lang="en-US" sz="5100" kern="1200" dirty="0">
                <a:solidFill>
                  <a:schemeClr val="tx1"/>
                </a:solidFill>
                <a:latin typeface="+mj-lt"/>
                <a:ea typeface="+mj-ea"/>
                <a:cs typeface="+mj-cs"/>
              </a:rPr>
            </a:br>
            <a:r>
              <a:rPr lang="en-US" sz="2000" kern="1200" dirty="0">
                <a:solidFill>
                  <a:schemeClr val="tx1"/>
                </a:solidFill>
                <a:latin typeface="+mj-lt"/>
                <a:ea typeface="+mj-ea"/>
                <a:cs typeface="+mj-cs"/>
              </a:rPr>
              <a:t>Create a First PowerApps using Excel Sheet</a:t>
            </a:r>
          </a:p>
        </p:txBody>
      </p:sp>
      <p:sp>
        <p:nvSpPr>
          <p:cNvPr id="19" name="Rounded Rectangle 2">
            <a:extLst>
              <a:ext uri="{FF2B5EF4-FFF2-40B4-BE49-F238E27FC236}">
                <a16:creationId xmlns:a16="http://schemas.microsoft.com/office/drawing/2014/main" id="{01981F3A-B37E-4C2B-A7AA-BEED95139648}"/>
              </a:ext>
            </a:extLst>
          </p:cNvPr>
          <p:cNvSpPr/>
          <p:nvPr/>
        </p:nvSpPr>
        <p:spPr bwMode="auto">
          <a:xfrm>
            <a:off x="1206724" y="2373363"/>
            <a:ext cx="424216" cy="409769"/>
          </a:xfrm>
          <a:prstGeom prst="roundRect">
            <a:avLst>
              <a:gd name="adj" fmla="val 12087"/>
            </a:avLst>
          </a:prstGeom>
          <a:solidFill>
            <a:schemeClr val="accent3">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Rounded Rectangle 3">
            <a:extLst>
              <a:ext uri="{FF2B5EF4-FFF2-40B4-BE49-F238E27FC236}">
                <a16:creationId xmlns:a16="http://schemas.microsoft.com/office/drawing/2014/main" id="{B4EFFF51-4288-42D9-BEB9-C86A2AC6EC4D}"/>
              </a:ext>
            </a:extLst>
          </p:cNvPr>
          <p:cNvSpPr/>
          <p:nvPr/>
        </p:nvSpPr>
        <p:spPr bwMode="auto">
          <a:xfrm>
            <a:off x="1721132" y="2373362"/>
            <a:ext cx="424216" cy="409769"/>
          </a:xfrm>
          <a:prstGeom prst="roundRect">
            <a:avLst>
              <a:gd name="adj" fmla="val 12087"/>
            </a:avLst>
          </a:prstGeom>
          <a:solidFill>
            <a:schemeClr val="accent3">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 name="Rounded Rectangle 4">
            <a:extLst>
              <a:ext uri="{FF2B5EF4-FFF2-40B4-BE49-F238E27FC236}">
                <a16:creationId xmlns:a16="http://schemas.microsoft.com/office/drawing/2014/main" id="{7AD898B1-ED22-40F5-8CB4-49744BEE7878}"/>
              </a:ext>
            </a:extLst>
          </p:cNvPr>
          <p:cNvSpPr/>
          <p:nvPr/>
        </p:nvSpPr>
        <p:spPr bwMode="auto">
          <a:xfrm>
            <a:off x="2235539" y="2373362"/>
            <a:ext cx="424216" cy="409769"/>
          </a:xfrm>
          <a:prstGeom prst="roundRect">
            <a:avLst>
              <a:gd name="adj" fmla="val 12087"/>
            </a:avLst>
          </a:prstGeom>
          <a:solidFill>
            <a:schemeClr val="accent3">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Rounded Rectangle 11">
            <a:extLst>
              <a:ext uri="{FF2B5EF4-FFF2-40B4-BE49-F238E27FC236}">
                <a16:creationId xmlns:a16="http://schemas.microsoft.com/office/drawing/2014/main" id="{29ED66C7-0D16-4F10-BDE8-2CD49891E6F5}"/>
              </a:ext>
            </a:extLst>
          </p:cNvPr>
          <p:cNvSpPr/>
          <p:nvPr/>
        </p:nvSpPr>
        <p:spPr bwMode="auto">
          <a:xfrm>
            <a:off x="1200241" y="2883147"/>
            <a:ext cx="424216" cy="409769"/>
          </a:xfrm>
          <a:prstGeom prst="roundRect">
            <a:avLst>
              <a:gd name="adj" fmla="val 12087"/>
            </a:avLst>
          </a:prstGeom>
          <a:solidFill>
            <a:schemeClr val="accent3">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Rounded Rectangle 12">
            <a:extLst>
              <a:ext uri="{FF2B5EF4-FFF2-40B4-BE49-F238E27FC236}">
                <a16:creationId xmlns:a16="http://schemas.microsoft.com/office/drawing/2014/main" id="{4DF6C6AF-CC74-4530-874F-5BA25D448ED5}"/>
              </a:ext>
            </a:extLst>
          </p:cNvPr>
          <p:cNvSpPr/>
          <p:nvPr/>
        </p:nvSpPr>
        <p:spPr bwMode="auto">
          <a:xfrm>
            <a:off x="1714649" y="2883146"/>
            <a:ext cx="424216" cy="409769"/>
          </a:xfrm>
          <a:prstGeom prst="roundRect">
            <a:avLst>
              <a:gd name="adj" fmla="val 12087"/>
            </a:avLst>
          </a:prstGeom>
          <a:solidFill>
            <a:schemeClr val="accent3">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 name="Rounded Rectangle 19">
            <a:extLst>
              <a:ext uri="{FF2B5EF4-FFF2-40B4-BE49-F238E27FC236}">
                <a16:creationId xmlns:a16="http://schemas.microsoft.com/office/drawing/2014/main" id="{2BA5BADC-9785-4A65-92A3-720A7C7E4CA6}"/>
              </a:ext>
            </a:extLst>
          </p:cNvPr>
          <p:cNvSpPr/>
          <p:nvPr/>
        </p:nvSpPr>
        <p:spPr bwMode="auto">
          <a:xfrm>
            <a:off x="1200241" y="3392926"/>
            <a:ext cx="424216" cy="409769"/>
          </a:xfrm>
          <a:prstGeom prst="roundRect">
            <a:avLst>
              <a:gd name="adj" fmla="val 12087"/>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 name="Rounded Rectangle 20">
            <a:extLst>
              <a:ext uri="{FF2B5EF4-FFF2-40B4-BE49-F238E27FC236}">
                <a16:creationId xmlns:a16="http://schemas.microsoft.com/office/drawing/2014/main" id="{27C441B4-5DC3-4911-961B-7690F5F926A7}"/>
              </a:ext>
            </a:extLst>
          </p:cNvPr>
          <p:cNvSpPr/>
          <p:nvPr/>
        </p:nvSpPr>
        <p:spPr bwMode="auto">
          <a:xfrm>
            <a:off x="1714649" y="3392925"/>
            <a:ext cx="424216" cy="409769"/>
          </a:xfrm>
          <a:prstGeom prst="roundRect">
            <a:avLst>
              <a:gd name="adj" fmla="val 12087"/>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 name="Rounded Rectangle 21">
            <a:extLst>
              <a:ext uri="{FF2B5EF4-FFF2-40B4-BE49-F238E27FC236}">
                <a16:creationId xmlns:a16="http://schemas.microsoft.com/office/drawing/2014/main" id="{1692B525-E8BA-4F4A-A81C-55D990D15E57}"/>
              </a:ext>
            </a:extLst>
          </p:cNvPr>
          <p:cNvSpPr/>
          <p:nvPr/>
        </p:nvSpPr>
        <p:spPr bwMode="auto">
          <a:xfrm>
            <a:off x="2229056" y="3392925"/>
            <a:ext cx="424216" cy="409769"/>
          </a:xfrm>
          <a:prstGeom prst="roundRect">
            <a:avLst>
              <a:gd name="adj" fmla="val 12087"/>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 name="Rounded Rectangle 22">
            <a:extLst>
              <a:ext uri="{FF2B5EF4-FFF2-40B4-BE49-F238E27FC236}">
                <a16:creationId xmlns:a16="http://schemas.microsoft.com/office/drawing/2014/main" id="{C9B95249-EE02-4B61-B16B-F59376EE40C8}"/>
              </a:ext>
            </a:extLst>
          </p:cNvPr>
          <p:cNvSpPr/>
          <p:nvPr/>
        </p:nvSpPr>
        <p:spPr bwMode="auto">
          <a:xfrm>
            <a:off x="2743463" y="3392924"/>
            <a:ext cx="424216" cy="409769"/>
          </a:xfrm>
          <a:prstGeom prst="roundRect">
            <a:avLst>
              <a:gd name="adj" fmla="val 12087"/>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 name="Rounded Rectangle 23">
            <a:extLst>
              <a:ext uri="{FF2B5EF4-FFF2-40B4-BE49-F238E27FC236}">
                <a16:creationId xmlns:a16="http://schemas.microsoft.com/office/drawing/2014/main" id="{6F0921F4-21AC-44EF-BAFA-54F41EBC1D24}"/>
              </a:ext>
            </a:extLst>
          </p:cNvPr>
          <p:cNvSpPr/>
          <p:nvPr/>
        </p:nvSpPr>
        <p:spPr bwMode="auto">
          <a:xfrm>
            <a:off x="3257870" y="3392924"/>
            <a:ext cx="424216" cy="409769"/>
          </a:xfrm>
          <a:prstGeom prst="roundRect">
            <a:avLst>
              <a:gd name="adj" fmla="val 12087"/>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 name="Rounded Rectangle 35">
            <a:extLst>
              <a:ext uri="{FF2B5EF4-FFF2-40B4-BE49-F238E27FC236}">
                <a16:creationId xmlns:a16="http://schemas.microsoft.com/office/drawing/2014/main" id="{0BF8F8E3-1616-4A60-8277-4C370107B320}"/>
              </a:ext>
            </a:extLst>
          </p:cNvPr>
          <p:cNvSpPr/>
          <p:nvPr/>
        </p:nvSpPr>
        <p:spPr bwMode="auto">
          <a:xfrm>
            <a:off x="1200241" y="3902701"/>
            <a:ext cx="424216" cy="409769"/>
          </a:xfrm>
          <a:prstGeom prst="roundRect">
            <a:avLst>
              <a:gd name="adj" fmla="val 12087"/>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 name="Rounded Rectangle 36">
            <a:extLst>
              <a:ext uri="{FF2B5EF4-FFF2-40B4-BE49-F238E27FC236}">
                <a16:creationId xmlns:a16="http://schemas.microsoft.com/office/drawing/2014/main" id="{FCFC64E4-B00F-4449-9918-3344603F872F}"/>
              </a:ext>
            </a:extLst>
          </p:cNvPr>
          <p:cNvSpPr/>
          <p:nvPr/>
        </p:nvSpPr>
        <p:spPr bwMode="auto">
          <a:xfrm>
            <a:off x="1714649" y="3902701"/>
            <a:ext cx="424216" cy="409769"/>
          </a:xfrm>
          <a:prstGeom prst="roundRect">
            <a:avLst>
              <a:gd name="adj" fmla="val 12087"/>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 name="Rounded Rectangle 37">
            <a:extLst>
              <a:ext uri="{FF2B5EF4-FFF2-40B4-BE49-F238E27FC236}">
                <a16:creationId xmlns:a16="http://schemas.microsoft.com/office/drawing/2014/main" id="{AC300B57-B587-4F2F-A0B7-F5070F8A9256}"/>
              </a:ext>
            </a:extLst>
          </p:cNvPr>
          <p:cNvSpPr/>
          <p:nvPr/>
        </p:nvSpPr>
        <p:spPr bwMode="auto">
          <a:xfrm>
            <a:off x="2229056" y="3902700"/>
            <a:ext cx="424216" cy="409769"/>
          </a:xfrm>
          <a:prstGeom prst="roundRect">
            <a:avLst>
              <a:gd name="adj" fmla="val 12087"/>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581140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
                                        <p:tgtEl>
                                          <p:spTgt spid="19"/>
                                        </p:tgtEl>
                                      </p:cBhvr>
                                    </p:animEffect>
                                  </p:childTnLst>
                                </p:cTn>
                              </p:par>
                            </p:childTnLst>
                          </p:cTn>
                        </p:par>
                        <p:par>
                          <p:cTn id="8" fill="hold">
                            <p:stCondLst>
                              <p:cond delay="100"/>
                            </p:stCondLst>
                            <p:childTnLst>
                              <p:par>
                                <p:cTn id="9" presetID="10" presetClass="entr" presetSubtype="0" fill="hold" grpId="0"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fade">
                                      <p:cBhvr>
                                        <p:cTn id="11" dur="100"/>
                                        <p:tgtEl>
                                          <p:spTgt spid="21"/>
                                        </p:tgtEl>
                                      </p:cBhvr>
                                    </p:animEffect>
                                  </p:childTnLst>
                                </p:cTn>
                              </p:par>
                            </p:childTnLst>
                          </p:cTn>
                        </p:par>
                        <p:par>
                          <p:cTn id="12" fill="hold">
                            <p:stCondLst>
                              <p:cond delay="200"/>
                            </p:stCondLst>
                            <p:childTnLst>
                              <p:par>
                                <p:cTn id="13" presetID="10" presetClass="entr" presetSubtype="0" fill="hold" grpId="0" nodeType="after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100"/>
                                        <p:tgtEl>
                                          <p:spTgt spid="22"/>
                                        </p:tgtEl>
                                      </p:cBhvr>
                                    </p:animEffect>
                                  </p:childTnLst>
                                </p:cTn>
                              </p:par>
                            </p:childTnLst>
                          </p:cTn>
                        </p:par>
                        <p:par>
                          <p:cTn id="16" fill="hold">
                            <p:stCondLst>
                              <p:cond delay="300"/>
                            </p:stCondLst>
                            <p:childTnLst>
                              <p:par>
                                <p:cTn id="17" presetID="10" presetClass="entr" presetSubtype="0" fill="hold" grpId="0" nodeType="after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fade">
                                      <p:cBhvr>
                                        <p:cTn id="19" dur="100"/>
                                        <p:tgtEl>
                                          <p:spTgt spid="23"/>
                                        </p:tgtEl>
                                      </p:cBhvr>
                                    </p:animEffect>
                                  </p:childTnLst>
                                </p:cTn>
                              </p:par>
                            </p:childTnLst>
                          </p:cTn>
                        </p:par>
                        <p:par>
                          <p:cTn id="20" fill="hold">
                            <p:stCondLst>
                              <p:cond delay="400"/>
                            </p:stCondLst>
                            <p:childTnLst>
                              <p:par>
                                <p:cTn id="21" presetID="10" presetClass="entr" presetSubtype="0" fill="hold" grpId="0" nodeType="afterEffect">
                                  <p:stCondLst>
                                    <p:cond delay="0"/>
                                  </p:stCondLst>
                                  <p:childTnLst>
                                    <p:set>
                                      <p:cBhvr>
                                        <p:cTn id="22" dur="1" fill="hold">
                                          <p:stCondLst>
                                            <p:cond delay="0"/>
                                          </p:stCondLst>
                                        </p:cTn>
                                        <p:tgtEl>
                                          <p:spTgt spid="24"/>
                                        </p:tgtEl>
                                        <p:attrNameLst>
                                          <p:attrName>style.visibility</p:attrName>
                                        </p:attrNameLst>
                                      </p:cBhvr>
                                      <p:to>
                                        <p:strVal val="visible"/>
                                      </p:to>
                                    </p:set>
                                    <p:animEffect transition="in" filter="fade">
                                      <p:cBhvr>
                                        <p:cTn id="23" dur="100"/>
                                        <p:tgtEl>
                                          <p:spTgt spid="24"/>
                                        </p:tgtEl>
                                      </p:cBhvr>
                                    </p:animEffect>
                                  </p:childTnLst>
                                </p:cTn>
                              </p:par>
                            </p:childTnLst>
                          </p:cTn>
                        </p:par>
                        <p:par>
                          <p:cTn id="24" fill="hold">
                            <p:stCondLst>
                              <p:cond delay="500"/>
                            </p:stCondLst>
                            <p:childTnLst>
                              <p:par>
                                <p:cTn id="25" presetID="10" presetClass="entr" presetSubtype="0" fill="hold" grpId="0" nodeType="after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fade">
                                      <p:cBhvr>
                                        <p:cTn id="27" dur="100"/>
                                        <p:tgtEl>
                                          <p:spTgt spid="25"/>
                                        </p:tgtEl>
                                      </p:cBhvr>
                                    </p:animEffect>
                                  </p:childTnLst>
                                </p:cTn>
                              </p:par>
                            </p:childTnLst>
                          </p:cTn>
                        </p:par>
                        <p:par>
                          <p:cTn id="28" fill="hold">
                            <p:stCondLst>
                              <p:cond delay="600"/>
                            </p:stCondLst>
                            <p:childTnLst>
                              <p:par>
                                <p:cTn id="29" presetID="10" presetClass="entr" presetSubtype="0" fill="hold" grpId="0" nodeType="afterEffect">
                                  <p:stCondLst>
                                    <p:cond delay="0"/>
                                  </p:stCondLst>
                                  <p:childTnLst>
                                    <p:set>
                                      <p:cBhvr>
                                        <p:cTn id="30" dur="1" fill="hold">
                                          <p:stCondLst>
                                            <p:cond delay="0"/>
                                          </p:stCondLst>
                                        </p:cTn>
                                        <p:tgtEl>
                                          <p:spTgt spid="26"/>
                                        </p:tgtEl>
                                        <p:attrNameLst>
                                          <p:attrName>style.visibility</p:attrName>
                                        </p:attrNameLst>
                                      </p:cBhvr>
                                      <p:to>
                                        <p:strVal val="visible"/>
                                      </p:to>
                                    </p:set>
                                    <p:animEffect transition="in" filter="fade">
                                      <p:cBhvr>
                                        <p:cTn id="31" dur="100"/>
                                        <p:tgtEl>
                                          <p:spTgt spid="26"/>
                                        </p:tgtEl>
                                      </p:cBhvr>
                                    </p:animEffect>
                                  </p:childTnLst>
                                </p:cTn>
                              </p:par>
                            </p:childTnLst>
                          </p:cTn>
                        </p:par>
                        <p:par>
                          <p:cTn id="32" fill="hold">
                            <p:stCondLst>
                              <p:cond delay="700"/>
                            </p:stCondLst>
                            <p:childTnLst>
                              <p:par>
                                <p:cTn id="33" presetID="10" presetClass="entr" presetSubtype="0" fill="hold" grpId="0" nodeType="afterEffect">
                                  <p:stCondLst>
                                    <p:cond delay="0"/>
                                  </p:stCondLst>
                                  <p:childTnLst>
                                    <p:set>
                                      <p:cBhvr>
                                        <p:cTn id="34" dur="1" fill="hold">
                                          <p:stCondLst>
                                            <p:cond delay="0"/>
                                          </p:stCondLst>
                                        </p:cTn>
                                        <p:tgtEl>
                                          <p:spTgt spid="27"/>
                                        </p:tgtEl>
                                        <p:attrNameLst>
                                          <p:attrName>style.visibility</p:attrName>
                                        </p:attrNameLst>
                                      </p:cBhvr>
                                      <p:to>
                                        <p:strVal val="visible"/>
                                      </p:to>
                                    </p:set>
                                    <p:animEffect transition="in" filter="fade">
                                      <p:cBhvr>
                                        <p:cTn id="35" dur="100"/>
                                        <p:tgtEl>
                                          <p:spTgt spid="27"/>
                                        </p:tgtEl>
                                      </p:cBhvr>
                                    </p:animEffect>
                                  </p:childTnLst>
                                </p:cTn>
                              </p:par>
                            </p:childTnLst>
                          </p:cTn>
                        </p:par>
                        <p:par>
                          <p:cTn id="36" fill="hold">
                            <p:stCondLst>
                              <p:cond delay="800"/>
                            </p:stCondLst>
                            <p:childTnLst>
                              <p:par>
                                <p:cTn id="37" presetID="10" presetClass="entr" presetSubtype="0" fill="hold" grpId="0" nodeType="afterEffect">
                                  <p:stCondLst>
                                    <p:cond delay="0"/>
                                  </p:stCondLst>
                                  <p:childTnLst>
                                    <p:set>
                                      <p:cBhvr>
                                        <p:cTn id="38" dur="1" fill="hold">
                                          <p:stCondLst>
                                            <p:cond delay="0"/>
                                          </p:stCondLst>
                                        </p:cTn>
                                        <p:tgtEl>
                                          <p:spTgt spid="28"/>
                                        </p:tgtEl>
                                        <p:attrNameLst>
                                          <p:attrName>style.visibility</p:attrName>
                                        </p:attrNameLst>
                                      </p:cBhvr>
                                      <p:to>
                                        <p:strVal val="visible"/>
                                      </p:to>
                                    </p:set>
                                    <p:animEffect transition="in" filter="fade">
                                      <p:cBhvr>
                                        <p:cTn id="39" dur="100"/>
                                        <p:tgtEl>
                                          <p:spTgt spid="28"/>
                                        </p:tgtEl>
                                      </p:cBhvr>
                                    </p:animEffect>
                                  </p:childTnLst>
                                </p:cTn>
                              </p:par>
                            </p:childTnLst>
                          </p:cTn>
                        </p:par>
                        <p:par>
                          <p:cTn id="40" fill="hold">
                            <p:stCondLst>
                              <p:cond delay="900"/>
                            </p:stCondLst>
                            <p:childTnLst>
                              <p:par>
                                <p:cTn id="41" presetID="10" presetClass="entr" presetSubtype="0" fill="hold" grpId="0" nodeType="afterEffect">
                                  <p:stCondLst>
                                    <p:cond delay="0"/>
                                  </p:stCondLst>
                                  <p:childTnLst>
                                    <p:set>
                                      <p:cBhvr>
                                        <p:cTn id="42" dur="1" fill="hold">
                                          <p:stCondLst>
                                            <p:cond delay="0"/>
                                          </p:stCondLst>
                                        </p:cTn>
                                        <p:tgtEl>
                                          <p:spTgt spid="29"/>
                                        </p:tgtEl>
                                        <p:attrNameLst>
                                          <p:attrName>style.visibility</p:attrName>
                                        </p:attrNameLst>
                                      </p:cBhvr>
                                      <p:to>
                                        <p:strVal val="visible"/>
                                      </p:to>
                                    </p:set>
                                    <p:animEffect transition="in" filter="fade">
                                      <p:cBhvr>
                                        <p:cTn id="43" dur="100"/>
                                        <p:tgtEl>
                                          <p:spTgt spid="29"/>
                                        </p:tgtEl>
                                      </p:cBhvr>
                                    </p:animEffect>
                                  </p:childTnLst>
                                </p:cTn>
                              </p:par>
                            </p:childTnLst>
                          </p:cTn>
                        </p:par>
                        <p:par>
                          <p:cTn id="44" fill="hold">
                            <p:stCondLst>
                              <p:cond delay="1000"/>
                            </p:stCondLst>
                            <p:childTnLst>
                              <p:par>
                                <p:cTn id="45" presetID="10" presetClass="entr" presetSubtype="0" fill="hold" grpId="0" nodeType="afterEffect">
                                  <p:stCondLst>
                                    <p:cond delay="0"/>
                                  </p:stCondLst>
                                  <p:childTnLst>
                                    <p:set>
                                      <p:cBhvr>
                                        <p:cTn id="46" dur="1" fill="hold">
                                          <p:stCondLst>
                                            <p:cond delay="0"/>
                                          </p:stCondLst>
                                        </p:cTn>
                                        <p:tgtEl>
                                          <p:spTgt spid="30"/>
                                        </p:tgtEl>
                                        <p:attrNameLst>
                                          <p:attrName>style.visibility</p:attrName>
                                        </p:attrNameLst>
                                      </p:cBhvr>
                                      <p:to>
                                        <p:strVal val="visible"/>
                                      </p:to>
                                    </p:set>
                                    <p:animEffect transition="in" filter="fade">
                                      <p:cBhvr>
                                        <p:cTn id="47" dur="100"/>
                                        <p:tgtEl>
                                          <p:spTgt spid="30"/>
                                        </p:tgtEl>
                                      </p:cBhvr>
                                    </p:animEffect>
                                  </p:childTnLst>
                                </p:cTn>
                              </p:par>
                            </p:childTnLst>
                          </p:cTn>
                        </p:par>
                        <p:par>
                          <p:cTn id="48" fill="hold">
                            <p:stCondLst>
                              <p:cond delay="1100"/>
                            </p:stCondLst>
                            <p:childTnLst>
                              <p:par>
                                <p:cTn id="49" presetID="10" presetClass="entr" presetSubtype="0" fill="hold" grpId="0" nodeType="afterEffect">
                                  <p:stCondLst>
                                    <p:cond delay="0"/>
                                  </p:stCondLst>
                                  <p:childTnLst>
                                    <p:set>
                                      <p:cBhvr>
                                        <p:cTn id="50" dur="1" fill="hold">
                                          <p:stCondLst>
                                            <p:cond delay="0"/>
                                          </p:stCondLst>
                                        </p:cTn>
                                        <p:tgtEl>
                                          <p:spTgt spid="31"/>
                                        </p:tgtEl>
                                        <p:attrNameLst>
                                          <p:attrName>style.visibility</p:attrName>
                                        </p:attrNameLst>
                                      </p:cBhvr>
                                      <p:to>
                                        <p:strVal val="visible"/>
                                      </p:to>
                                    </p:set>
                                    <p:animEffect transition="in" filter="fade">
                                      <p:cBhvr>
                                        <p:cTn id="51" dur="100"/>
                                        <p:tgtEl>
                                          <p:spTgt spid="31"/>
                                        </p:tgtEl>
                                      </p:cBhvr>
                                    </p:animEffect>
                                  </p:childTnLst>
                                </p:cTn>
                              </p:par>
                            </p:childTnLst>
                          </p:cTn>
                        </p:par>
                        <p:par>
                          <p:cTn id="52" fill="hold">
                            <p:stCondLst>
                              <p:cond delay="1200"/>
                            </p:stCondLst>
                            <p:childTnLst>
                              <p:par>
                                <p:cTn id="53" presetID="10" presetClass="entr" presetSubtype="0" fill="hold" grpId="0" nodeType="afterEffect">
                                  <p:stCondLst>
                                    <p:cond delay="0"/>
                                  </p:stCondLst>
                                  <p:childTnLst>
                                    <p:set>
                                      <p:cBhvr>
                                        <p:cTn id="54" dur="1" fill="hold">
                                          <p:stCondLst>
                                            <p:cond delay="0"/>
                                          </p:stCondLst>
                                        </p:cTn>
                                        <p:tgtEl>
                                          <p:spTgt spid="32"/>
                                        </p:tgtEl>
                                        <p:attrNameLst>
                                          <p:attrName>style.visibility</p:attrName>
                                        </p:attrNameLst>
                                      </p:cBhvr>
                                      <p:to>
                                        <p:strVal val="visible"/>
                                      </p:to>
                                    </p:set>
                                    <p:animEffect transition="in" filter="fade">
                                      <p:cBhvr>
                                        <p:cTn id="55" dur="1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D8386171-E87D-46AB-8718-4CE2A88748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26">
            <a:extLst>
              <a:ext uri="{FF2B5EF4-FFF2-40B4-BE49-F238E27FC236}">
                <a16:creationId xmlns:a16="http://schemas.microsoft.com/office/drawing/2014/main" id="{207CB456-8849-413C-8210-B663779A32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6745" y="640080"/>
            <a:ext cx="10920415" cy="5577818"/>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E513936D-D1EB-4E42-A97F-942BA1F3DF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8024" y="960109"/>
            <a:ext cx="10277856" cy="49377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5440AD4-3E36-43AE-B61F-9521AC7BC8BB}"/>
              </a:ext>
            </a:extLst>
          </p:cNvPr>
          <p:cNvSpPr>
            <a:spLocks noGrp="1"/>
          </p:cNvSpPr>
          <p:nvPr>
            <p:ph type="title"/>
          </p:nvPr>
        </p:nvSpPr>
        <p:spPr>
          <a:xfrm>
            <a:off x="1524000" y="1376362"/>
            <a:ext cx="9144000" cy="2603274"/>
          </a:xfrm>
        </p:spPr>
        <p:txBody>
          <a:bodyPr vert="horz" lIns="91440" tIns="45720" rIns="91440" bIns="45720" rtlCol="0" anchor="b">
            <a:normAutofit/>
          </a:bodyPr>
          <a:lstStyle/>
          <a:p>
            <a:pPr algn="ctr"/>
            <a:r>
              <a:rPr lang="en-US" sz="5400" kern="1200" dirty="0">
                <a:solidFill>
                  <a:schemeClr val="tx1"/>
                </a:solidFill>
                <a:latin typeface="+mj-lt"/>
                <a:ea typeface="+mj-ea"/>
                <a:cs typeface="+mj-cs"/>
              </a:rPr>
              <a:t>Canvas App vs Model-Driven Apps</a:t>
            </a:r>
          </a:p>
        </p:txBody>
      </p:sp>
    </p:spTree>
    <p:extLst>
      <p:ext uri="{BB962C8B-B14F-4D97-AF65-F5344CB8AC3E}">
        <p14:creationId xmlns:p14="http://schemas.microsoft.com/office/powerpoint/2010/main" val="12852914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414515" y="1083563"/>
            <a:ext cx="4748911" cy="2991866"/>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6609588" y="1278636"/>
            <a:ext cx="4198620" cy="2441448"/>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6612635" y="833627"/>
            <a:ext cx="3787012" cy="2370328"/>
          </a:xfrm>
          <a:prstGeom prst="rect">
            <a:avLst/>
          </a:prstGeom>
          <a:blipFill>
            <a:blip r:embed="rId4" cstate="print"/>
            <a:stretch>
              <a:fillRect/>
            </a:stretch>
          </a:blipFill>
        </p:spPr>
        <p:txBody>
          <a:bodyPr wrap="square" lIns="0" tIns="0" rIns="0" bIns="0" rtlCol="0"/>
          <a:lstStyle/>
          <a:p>
            <a:endParaRPr/>
          </a:p>
        </p:txBody>
      </p:sp>
      <p:sp>
        <p:nvSpPr>
          <p:cNvPr id="5" name="object 5"/>
          <p:cNvSpPr/>
          <p:nvPr/>
        </p:nvSpPr>
        <p:spPr>
          <a:xfrm>
            <a:off x="6807707" y="1028700"/>
            <a:ext cx="3236976" cy="1819655"/>
          </a:xfrm>
          <a:prstGeom prst="rect">
            <a:avLst/>
          </a:prstGeom>
          <a:blipFill>
            <a:blip r:embed="rId5" cstate="print"/>
            <a:stretch>
              <a:fillRect/>
            </a:stretch>
          </a:blipFill>
        </p:spPr>
        <p:txBody>
          <a:bodyPr wrap="square" lIns="0" tIns="0" rIns="0" bIns="0" rtlCol="0"/>
          <a:lstStyle/>
          <a:p>
            <a:endParaRPr/>
          </a:p>
        </p:txBody>
      </p:sp>
      <p:sp>
        <p:nvSpPr>
          <p:cNvPr id="6" name="object 6"/>
          <p:cNvSpPr/>
          <p:nvPr/>
        </p:nvSpPr>
        <p:spPr>
          <a:xfrm>
            <a:off x="6970776" y="1427988"/>
            <a:ext cx="3662553" cy="2364232"/>
          </a:xfrm>
          <a:prstGeom prst="rect">
            <a:avLst/>
          </a:prstGeom>
          <a:blipFill>
            <a:blip r:embed="rId6" cstate="print"/>
            <a:stretch>
              <a:fillRect/>
            </a:stretch>
          </a:blipFill>
        </p:spPr>
        <p:txBody>
          <a:bodyPr wrap="square" lIns="0" tIns="0" rIns="0" bIns="0" rtlCol="0"/>
          <a:lstStyle/>
          <a:p>
            <a:endParaRPr/>
          </a:p>
        </p:txBody>
      </p:sp>
      <p:sp>
        <p:nvSpPr>
          <p:cNvPr id="7" name="object 7"/>
          <p:cNvSpPr/>
          <p:nvPr/>
        </p:nvSpPr>
        <p:spPr>
          <a:xfrm>
            <a:off x="7165847" y="1623060"/>
            <a:ext cx="3112007" cy="1813560"/>
          </a:xfrm>
          <a:prstGeom prst="rect">
            <a:avLst/>
          </a:prstGeom>
          <a:blipFill>
            <a:blip r:embed="rId7" cstate="print"/>
            <a:stretch>
              <a:fillRect/>
            </a:stretch>
          </a:blipFill>
        </p:spPr>
        <p:txBody>
          <a:bodyPr wrap="square" lIns="0" tIns="0" rIns="0" bIns="0" rtlCol="0"/>
          <a:lstStyle/>
          <a:p>
            <a:endParaRPr/>
          </a:p>
        </p:txBody>
      </p:sp>
      <p:sp>
        <p:nvSpPr>
          <p:cNvPr id="8" name="object 8"/>
          <p:cNvSpPr/>
          <p:nvPr/>
        </p:nvSpPr>
        <p:spPr>
          <a:xfrm>
            <a:off x="7203947" y="2016251"/>
            <a:ext cx="3670046" cy="2364232"/>
          </a:xfrm>
          <a:prstGeom prst="rect">
            <a:avLst/>
          </a:prstGeom>
          <a:blipFill>
            <a:blip r:embed="rId8" cstate="print"/>
            <a:stretch>
              <a:fillRect/>
            </a:stretch>
          </a:blipFill>
        </p:spPr>
        <p:txBody>
          <a:bodyPr wrap="square" lIns="0" tIns="0" rIns="0" bIns="0" rtlCol="0"/>
          <a:lstStyle/>
          <a:p>
            <a:endParaRPr/>
          </a:p>
        </p:txBody>
      </p:sp>
      <p:sp>
        <p:nvSpPr>
          <p:cNvPr id="9" name="object 9"/>
          <p:cNvSpPr/>
          <p:nvPr/>
        </p:nvSpPr>
        <p:spPr>
          <a:xfrm>
            <a:off x="7399019" y="2211323"/>
            <a:ext cx="3119628" cy="1813559"/>
          </a:xfrm>
          <a:prstGeom prst="rect">
            <a:avLst/>
          </a:prstGeom>
          <a:blipFill>
            <a:blip r:embed="rId9" cstate="print"/>
            <a:stretch>
              <a:fillRect/>
            </a:stretch>
          </a:blipFill>
        </p:spPr>
        <p:txBody>
          <a:bodyPr wrap="square" lIns="0" tIns="0" rIns="0" bIns="0" rtlCol="0"/>
          <a:lstStyle/>
          <a:p>
            <a:endParaRPr/>
          </a:p>
        </p:txBody>
      </p:sp>
      <p:sp>
        <p:nvSpPr>
          <p:cNvPr id="10" name="object 10"/>
          <p:cNvSpPr/>
          <p:nvPr/>
        </p:nvSpPr>
        <p:spPr>
          <a:xfrm>
            <a:off x="6417564" y="833500"/>
            <a:ext cx="3671570" cy="2364359"/>
          </a:xfrm>
          <a:prstGeom prst="rect">
            <a:avLst/>
          </a:prstGeom>
          <a:blipFill>
            <a:blip r:embed="rId6" cstate="print"/>
            <a:stretch>
              <a:fillRect/>
            </a:stretch>
          </a:blipFill>
        </p:spPr>
        <p:txBody>
          <a:bodyPr wrap="square" lIns="0" tIns="0" rIns="0" bIns="0" rtlCol="0"/>
          <a:lstStyle/>
          <a:p>
            <a:endParaRPr/>
          </a:p>
        </p:txBody>
      </p:sp>
      <p:sp>
        <p:nvSpPr>
          <p:cNvPr id="11" name="object 11"/>
          <p:cNvSpPr/>
          <p:nvPr/>
        </p:nvSpPr>
        <p:spPr>
          <a:xfrm>
            <a:off x="6612635" y="1028700"/>
            <a:ext cx="3121152" cy="1813560"/>
          </a:xfrm>
          <a:prstGeom prst="rect">
            <a:avLst/>
          </a:prstGeom>
          <a:blipFill>
            <a:blip r:embed="rId10" cstate="print"/>
            <a:stretch>
              <a:fillRect/>
            </a:stretch>
          </a:blipFill>
        </p:spPr>
        <p:txBody>
          <a:bodyPr wrap="square" lIns="0" tIns="0" rIns="0" bIns="0" rtlCol="0"/>
          <a:lstStyle/>
          <a:p>
            <a:endParaRPr/>
          </a:p>
        </p:txBody>
      </p:sp>
      <p:sp>
        <p:nvSpPr>
          <p:cNvPr id="12" name="object 12"/>
          <p:cNvSpPr/>
          <p:nvPr/>
        </p:nvSpPr>
        <p:spPr>
          <a:xfrm>
            <a:off x="7075931" y="1458341"/>
            <a:ext cx="3670046" cy="2364358"/>
          </a:xfrm>
          <a:prstGeom prst="rect">
            <a:avLst/>
          </a:prstGeom>
          <a:blipFill>
            <a:blip r:embed="rId6" cstate="print"/>
            <a:stretch>
              <a:fillRect/>
            </a:stretch>
          </a:blipFill>
        </p:spPr>
        <p:txBody>
          <a:bodyPr wrap="square" lIns="0" tIns="0" rIns="0" bIns="0" rtlCol="0"/>
          <a:lstStyle/>
          <a:p>
            <a:endParaRPr/>
          </a:p>
        </p:txBody>
      </p:sp>
      <p:sp>
        <p:nvSpPr>
          <p:cNvPr id="13" name="object 13"/>
          <p:cNvSpPr/>
          <p:nvPr/>
        </p:nvSpPr>
        <p:spPr>
          <a:xfrm>
            <a:off x="7271004" y="1653539"/>
            <a:ext cx="3119628" cy="1813560"/>
          </a:xfrm>
          <a:prstGeom prst="rect">
            <a:avLst/>
          </a:prstGeom>
          <a:blipFill>
            <a:blip r:embed="rId11" cstate="print"/>
            <a:stretch>
              <a:fillRect/>
            </a:stretch>
          </a:blipFill>
        </p:spPr>
        <p:txBody>
          <a:bodyPr wrap="square" lIns="0" tIns="0" rIns="0" bIns="0" rtlCol="0"/>
          <a:lstStyle/>
          <a:p>
            <a:endParaRPr/>
          </a:p>
        </p:txBody>
      </p:sp>
      <p:sp>
        <p:nvSpPr>
          <p:cNvPr id="14" name="object 14"/>
          <p:cNvSpPr/>
          <p:nvPr/>
        </p:nvSpPr>
        <p:spPr>
          <a:xfrm>
            <a:off x="7732776" y="2084704"/>
            <a:ext cx="3670046" cy="2364359"/>
          </a:xfrm>
          <a:prstGeom prst="rect">
            <a:avLst/>
          </a:prstGeom>
          <a:blipFill>
            <a:blip r:embed="rId6" cstate="print"/>
            <a:stretch>
              <a:fillRect/>
            </a:stretch>
          </a:blipFill>
        </p:spPr>
        <p:txBody>
          <a:bodyPr wrap="square" lIns="0" tIns="0" rIns="0" bIns="0" rtlCol="0"/>
          <a:lstStyle/>
          <a:p>
            <a:endParaRPr/>
          </a:p>
        </p:txBody>
      </p:sp>
      <p:sp>
        <p:nvSpPr>
          <p:cNvPr id="15" name="object 15"/>
          <p:cNvSpPr/>
          <p:nvPr/>
        </p:nvSpPr>
        <p:spPr>
          <a:xfrm>
            <a:off x="7927847" y="2279904"/>
            <a:ext cx="3119628" cy="1813560"/>
          </a:xfrm>
          <a:prstGeom prst="rect">
            <a:avLst/>
          </a:prstGeom>
          <a:blipFill>
            <a:blip r:embed="rId12" cstate="print"/>
            <a:stretch>
              <a:fillRect/>
            </a:stretch>
          </a:blipFill>
        </p:spPr>
        <p:txBody>
          <a:bodyPr wrap="square" lIns="0" tIns="0" rIns="0" bIns="0" rtlCol="0"/>
          <a:lstStyle/>
          <a:p>
            <a:endParaRPr/>
          </a:p>
        </p:txBody>
      </p:sp>
      <p:sp>
        <p:nvSpPr>
          <p:cNvPr id="16" name="object 16"/>
          <p:cNvSpPr txBox="1"/>
          <p:nvPr/>
        </p:nvSpPr>
        <p:spPr>
          <a:xfrm>
            <a:off x="6743445" y="4451984"/>
            <a:ext cx="2738120" cy="320601"/>
          </a:xfrm>
          <a:prstGeom prst="rect">
            <a:avLst/>
          </a:prstGeom>
        </p:spPr>
        <p:txBody>
          <a:bodyPr vert="horz" wrap="square" lIns="0" tIns="12700" rIns="0" bIns="0" rtlCol="0">
            <a:spAutoFit/>
          </a:bodyPr>
          <a:lstStyle/>
          <a:p>
            <a:pPr marL="12700">
              <a:lnSpc>
                <a:spcPct val="100000"/>
              </a:lnSpc>
              <a:spcBef>
                <a:spcPts val="100"/>
              </a:spcBef>
            </a:pPr>
            <a:r>
              <a:rPr sz="2000" b="1" dirty="0"/>
              <a:t>Model-driven apps</a:t>
            </a:r>
          </a:p>
        </p:txBody>
      </p:sp>
      <p:sp>
        <p:nvSpPr>
          <p:cNvPr id="17" name="object 17"/>
          <p:cNvSpPr txBox="1"/>
          <p:nvPr/>
        </p:nvSpPr>
        <p:spPr>
          <a:xfrm>
            <a:off x="6743445" y="4791836"/>
            <a:ext cx="4411345" cy="1040765"/>
          </a:xfrm>
          <a:prstGeom prst="rect">
            <a:avLst/>
          </a:prstGeom>
        </p:spPr>
        <p:txBody>
          <a:bodyPr vert="horz" wrap="square" lIns="0" tIns="43815" rIns="0" bIns="0" rtlCol="0">
            <a:spAutoFit/>
          </a:bodyPr>
          <a:lstStyle/>
          <a:p>
            <a:pPr marL="12700" marR="5080">
              <a:lnSpc>
                <a:spcPts val="1939"/>
              </a:lnSpc>
              <a:spcBef>
                <a:spcPts val="345"/>
              </a:spcBef>
            </a:pPr>
            <a:r>
              <a:rPr sz="2000" dirty="0"/>
              <a:t>Built on the Common Data Service for Apps  Start with a data model, relationships, and  business processes</a:t>
            </a:r>
          </a:p>
          <a:p>
            <a:pPr marL="12700" algn="just">
              <a:lnSpc>
                <a:spcPts val="1925"/>
              </a:lnSpc>
            </a:pPr>
            <a:r>
              <a:rPr sz="2000" dirty="0"/>
              <a:t>Build End-to-End business applications</a:t>
            </a:r>
          </a:p>
        </p:txBody>
      </p:sp>
      <p:sp>
        <p:nvSpPr>
          <p:cNvPr id="18" name="object 18"/>
          <p:cNvSpPr/>
          <p:nvPr/>
        </p:nvSpPr>
        <p:spPr>
          <a:xfrm>
            <a:off x="1057655" y="1179575"/>
            <a:ext cx="4523359" cy="2859024"/>
          </a:xfrm>
          <a:prstGeom prst="rect">
            <a:avLst/>
          </a:prstGeom>
          <a:blipFill>
            <a:blip r:embed="rId13" cstate="print"/>
            <a:stretch>
              <a:fillRect/>
            </a:stretch>
          </a:blipFill>
        </p:spPr>
        <p:txBody>
          <a:bodyPr wrap="square" lIns="0" tIns="0" rIns="0" bIns="0" rtlCol="0"/>
          <a:lstStyle/>
          <a:p>
            <a:endParaRPr/>
          </a:p>
        </p:txBody>
      </p:sp>
      <p:sp>
        <p:nvSpPr>
          <p:cNvPr id="19" name="object 19"/>
          <p:cNvSpPr/>
          <p:nvPr/>
        </p:nvSpPr>
        <p:spPr>
          <a:xfrm>
            <a:off x="1252727" y="1374647"/>
            <a:ext cx="3973067" cy="2308860"/>
          </a:xfrm>
          <a:prstGeom prst="rect">
            <a:avLst/>
          </a:prstGeom>
          <a:blipFill>
            <a:blip r:embed="rId14" cstate="print"/>
            <a:stretch>
              <a:fillRect/>
            </a:stretch>
          </a:blipFill>
        </p:spPr>
        <p:txBody>
          <a:bodyPr wrap="square" lIns="0" tIns="0" rIns="0" bIns="0" rtlCol="0"/>
          <a:lstStyle/>
          <a:p>
            <a:endParaRPr/>
          </a:p>
        </p:txBody>
      </p:sp>
      <p:sp>
        <p:nvSpPr>
          <p:cNvPr id="20" name="object 20"/>
          <p:cNvSpPr/>
          <p:nvPr/>
        </p:nvSpPr>
        <p:spPr>
          <a:xfrm>
            <a:off x="2226564" y="1755648"/>
            <a:ext cx="2062607" cy="2693035"/>
          </a:xfrm>
          <a:prstGeom prst="rect">
            <a:avLst/>
          </a:prstGeom>
          <a:blipFill>
            <a:blip r:embed="rId15" cstate="print"/>
            <a:stretch>
              <a:fillRect/>
            </a:stretch>
          </a:blipFill>
        </p:spPr>
        <p:txBody>
          <a:bodyPr wrap="square" lIns="0" tIns="0" rIns="0" bIns="0" rtlCol="0"/>
          <a:lstStyle/>
          <a:p>
            <a:endParaRPr/>
          </a:p>
        </p:txBody>
      </p:sp>
      <p:sp>
        <p:nvSpPr>
          <p:cNvPr id="21" name="object 21"/>
          <p:cNvSpPr/>
          <p:nvPr/>
        </p:nvSpPr>
        <p:spPr>
          <a:xfrm>
            <a:off x="2421635" y="1950720"/>
            <a:ext cx="1511808" cy="2142743"/>
          </a:xfrm>
          <a:prstGeom prst="rect">
            <a:avLst/>
          </a:prstGeom>
          <a:blipFill>
            <a:blip r:embed="rId16" cstate="print"/>
            <a:stretch>
              <a:fillRect/>
            </a:stretch>
          </a:blipFill>
        </p:spPr>
        <p:txBody>
          <a:bodyPr wrap="square" lIns="0" tIns="0" rIns="0" bIns="0" rtlCol="0"/>
          <a:lstStyle/>
          <a:p>
            <a:endParaRPr/>
          </a:p>
        </p:txBody>
      </p:sp>
      <p:sp>
        <p:nvSpPr>
          <p:cNvPr id="22" name="object 22"/>
          <p:cNvSpPr/>
          <p:nvPr/>
        </p:nvSpPr>
        <p:spPr>
          <a:xfrm>
            <a:off x="3738371" y="1755648"/>
            <a:ext cx="2070100" cy="2693035"/>
          </a:xfrm>
          <a:prstGeom prst="rect">
            <a:avLst/>
          </a:prstGeom>
          <a:blipFill>
            <a:blip r:embed="rId17" cstate="print"/>
            <a:stretch>
              <a:fillRect/>
            </a:stretch>
          </a:blipFill>
        </p:spPr>
        <p:txBody>
          <a:bodyPr wrap="square" lIns="0" tIns="0" rIns="0" bIns="0" rtlCol="0"/>
          <a:lstStyle/>
          <a:p>
            <a:endParaRPr/>
          </a:p>
        </p:txBody>
      </p:sp>
      <p:sp>
        <p:nvSpPr>
          <p:cNvPr id="23" name="object 23"/>
          <p:cNvSpPr/>
          <p:nvPr/>
        </p:nvSpPr>
        <p:spPr>
          <a:xfrm>
            <a:off x="3933444" y="1950720"/>
            <a:ext cx="1519427" cy="2142743"/>
          </a:xfrm>
          <a:prstGeom prst="rect">
            <a:avLst/>
          </a:prstGeom>
          <a:blipFill>
            <a:blip r:embed="rId18" cstate="print"/>
            <a:stretch>
              <a:fillRect/>
            </a:stretch>
          </a:blipFill>
        </p:spPr>
        <p:txBody>
          <a:bodyPr wrap="square" lIns="0" tIns="0" rIns="0" bIns="0" rtlCol="0"/>
          <a:lstStyle/>
          <a:p>
            <a:endParaRPr/>
          </a:p>
        </p:txBody>
      </p:sp>
      <p:sp>
        <p:nvSpPr>
          <p:cNvPr id="24" name="object 24"/>
          <p:cNvSpPr/>
          <p:nvPr/>
        </p:nvSpPr>
        <p:spPr>
          <a:xfrm>
            <a:off x="606551" y="1021080"/>
            <a:ext cx="4332732" cy="3176143"/>
          </a:xfrm>
          <a:prstGeom prst="rect">
            <a:avLst/>
          </a:prstGeom>
          <a:blipFill>
            <a:blip r:embed="rId19" cstate="print"/>
            <a:stretch>
              <a:fillRect/>
            </a:stretch>
          </a:blipFill>
        </p:spPr>
        <p:txBody>
          <a:bodyPr wrap="square" lIns="0" tIns="0" rIns="0" bIns="0" rtlCol="0"/>
          <a:lstStyle/>
          <a:p>
            <a:endParaRPr/>
          </a:p>
        </p:txBody>
      </p:sp>
      <p:sp>
        <p:nvSpPr>
          <p:cNvPr id="25" name="object 25"/>
          <p:cNvSpPr/>
          <p:nvPr/>
        </p:nvSpPr>
        <p:spPr>
          <a:xfrm>
            <a:off x="1117091" y="1531619"/>
            <a:ext cx="3345179" cy="2188463"/>
          </a:xfrm>
          <a:prstGeom prst="rect">
            <a:avLst/>
          </a:prstGeom>
          <a:blipFill>
            <a:blip r:embed="rId20" cstate="print"/>
            <a:stretch>
              <a:fillRect/>
            </a:stretch>
          </a:blipFill>
        </p:spPr>
        <p:txBody>
          <a:bodyPr wrap="square" lIns="0" tIns="0" rIns="0" bIns="0" rtlCol="0"/>
          <a:lstStyle/>
          <a:p>
            <a:endParaRPr/>
          </a:p>
        </p:txBody>
      </p:sp>
      <p:sp>
        <p:nvSpPr>
          <p:cNvPr id="26" name="object 26"/>
          <p:cNvSpPr/>
          <p:nvPr/>
        </p:nvSpPr>
        <p:spPr>
          <a:xfrm>
            <a:off x="1429511" y="1833372"/>
            <a:ext cx="2720340" cy="1586484"/>
          </a:xfrm>
          <a:prstGeom prst="rect">
            <a:avLst/>
          </a:prstGeom>
          <a:blipFill>
            <a:blip r:embed="rId21" cstate="print"/>
            <a:stretch>
              <a:fillRect/>
            </a:stretch>
          </a:blipFill>
        </p:spPr>
        <p:txBody>
          <a:bodyPr wrap="square" lIns="0" tIns="0" rIns="0" bIns="0" rtlCol="0"/>
          <a:lstStyle/>
          <a:p>
            <a:endParaRPr/>
          </a:p>
        </p:txBody>
      </p:sp>
      <p:sp>
        <p:nvSpPr>
          <p:cNvPr id="27" name="object 27"/>
          <p:cNvSpPr/>
          <p:nvPr/>
        </p:nvSpPr>
        <p:spPr>
          <a:xfrm>
            <a:off x="4015740" y="1406652"/>
            <a:ext cx="1392936" cy="2476500"/>
          </a:xfrm>
          <a:prstGeom prst="rect">
            <a:avLst/>
          </a:prstGeom>
          <a:blipFill>
            <a:blip r:embed="rId22" cstate="print"/>
            <a:stretch>
              <a:fillRect/>
            </a:stretch>
          </a:blipFill>
        </p:spPr>
        <p:txBody>
          <a:bodyPr wrap="square" lIns="0" tIns="0" rIns="0" bIns="0" rtlCol="0"/>
          <a:lstStyle/>
          <a:p>
            <a:endParaRPr/>
          </a:p>
        </p:txBody>
      </p:sp>
      <p:sp>
        <p:nvSpPr>
          <p:cNvPr id="28" name="object 28"/>
          <p:cNvSpPr/>
          <p:nvPr/>
        </p:nvSpPr>
        <p:spPr>
          <a:xfrm>
            <a:off x="3825240" y="883919"/>
            <a:ext cx="1783080" cy="3485387"/>
          </a:xfrm>
          <a:prstGeom prst="rect">
            <a:avLst/>
          </a:prstGeom>
          <a:blipFill>
            <a:blip r:embed="rId23" cstate="print"/>
            <a:stretch>
              <a:fillRect/>
            </a:stretch>
          </a:blipFill>
        </p:spPr>
        <p:txBody>
          <a:bodyPr wrap="square" lIns="0" tIns="0" rIns="0" bIns="0" rtlCol="0"/>
          <a:lstStyle/>
          <a:p>
            <a:endParaRPr/>
          </a:p>
        </p:txBody>
      </p:sp>
      <p:sp>
        <p:nvSpPr>
          <p:cNvPr id="29" name="object 29"/>
          <p:cNvSpPr txBox="1"/>
          <p:nvPr/>
        </p:nvSpPr>
        <p:spPr>
          <a:xfrm>
            <a:off x="680466" y="790194"/>
            <a:ext cx="5568950" cy="5435206"/>
          </a:xfrm>
          <a:prstGeom prst="rect">
            <a:avLst/>
          </a:prstGeom>
          <a:ln w="38100">
            <a:solidFill>
              <a:srgbClr val="2D75B6"/>
            </a:solidFill>
          </a:ln>
        </p:spPr>
        <p:txBody>
          <a:bodyPr vert="horz" wrap="square" lIns="0" tIns="0" rIns="0" bIns="0" rtlCol="0">
            <a:spAutoFit/>
          </a:bodyPr>
          <a:lstStyle/>
          <a:p>
            <a:pPr>
              <a:lnSpc>
                <a:spcPct val="100000"/>
              </a:lnSpc>
            </a:pPr>
            <a:endParaRPr sz="3200" dirty="0">
              <a:latin typeface="Times New Roman"/>
              <a:cs typeface="Times New Roman"/>
            </a:endParaRPr>
          </a:p>
          <a:p>
            <a:pPr>
              <a:lnSpc>
                <a:spcPct val="100000"/>
              </a:lnSpc>
            </a:pPr>
            <a:endParaRPr sz="3200" dirty="0">
              <a:latin typeface="Times New Roman"/>
              <a:cs typeface="Times New Roman"/>
            </a:endParaRPr>
          </a:p>
          <a:p>
            <a:pPr>
              <a:lnSpc>
                <a:spcPct val="100000"/>
              </a:lnSpc>
            </a:pPr>
            <a:endParaRPr sz="3200" dirty="0">
              <a:latin typeface="Times New Roman"/>
              <a:cs typeface="Times New Roman"/>
            </a:endParaRPr>
          </a:p>
          <a:p>
            <a:pPr>
              <a:lnSpc>
                <a:spcPct val="100000"/>
              </a:lnSpc>
            </a:pPr>
            <a:endParaRPr sz="3200" dirty="0">
              <a:latin typeface="Times New Roman"/>
              <a:cs typeface="Times New Roman"/>
            </a:endParaRPr>
          </a:p>
          <a:p>
            <a:pPr>
              <a:lnSpc>
                <a:spcPct val="100000"/>
              </a:lnSpc>
            </a:pPr>
            <a:endParaRPr sz="3200" dirty="0">
              <a:latin typeface="Times New Roman"/>
              <a:cs typeface="Times New Roman"/>
            </a:endParaRPr>
          </a:p>
          <a:p>
            <a:pPr>
              <a:lnSpc>
                <a:spcPct val="100000"/>
              </a:lnSpc>
            </a:pPr>
            <a:endParaRPr sz="3200" dirty="0">
              <a:latin typeface="Times New Roman"/>
              <a:cs typeface="Times New Roman"/>
            </a:endParaRPr>
          </a:p>
          <a:p>
            <a:pPr>
              <a:lnSpc>
                <a:spcPct val="100000"/>
              </a:lnSpc>
            </a:pPr>
            <a:endParaRPr sz="3200" dirty="0">
              <a:latin typeface="Times New Roman"/>
              <a:cs typeface="Times New Roman"/>
            </a:endParaRPr>
          </a:p>
          <a:p>
            <a:pPr marL="604520">
              <a:lnSpc>
                <a:spcPts val="2780"/>
              </a:lnSpc>
              <a:spcBef>
                <a:spcPts val="2855"/>
              </a:spcBef>
            </a:pPr>
            <a:r>
              <a:rPr sz="2000" b="1" dirty="0"/>
              <a:t>Canvas apps</a:t>
            </a:r>
          </a:p>
          <a:p>
            <a:pPr marL="604520" marR="2361565">
              <a:lnSpc>
                <a:spcPts val="1939"/>
              </a:lnSpc>
              <a:spcBef>
                <a:spcPts val="150"/>
              </a:spcBef>
            </a:pPr>
            <a:r>
              <a:rPr sz="2000" dirty="0"/>
              <a:t>Start with user</a:t>
            </a:r>
            <a:r>
              <a:rPr lang="en-GB" sz="2000" dirty="0"/>
              <a:t> </a:t>
            </a:r>
            <a:r>
              <a:rPr sz="2000" dirty="0"/>
              <a:t>experience  WYSIWYG</a:t>
            </a:r>
            <a:r>
              <a:rPr lang="en-GB" sz="2000" dirty="0"/>
              <a:t> </a:t>
            </a:r>
            <a:r>
              <a:rPr sz="2000" dirty="0"/>
              <a:t>designer</a:t>
            </a:r>
          </a:p>
          <a:p>
            <a:pPr marL="604520">
              <a:lnSpc>
                <a:spcPts val="1814"/>
              </a:lnSpc>
            </a:pPr>
            <a:r>
              <a:rPr lang="en-GB" sz="2000" dirty="0"/>
              <a:t>R</a:t>
            </a:r>
            <a:r>
              <a:rPr sz="2000" dirty="0"/>
              <a:t>ole-based apps</a:t>
            </a:r>
          </a:p>
          <a:p>
            <a:pPr marL="604520">
              <a:lnSpc>
                <a:spcPts val="2055"/>
              </a:lnSpc>
            </a:pPr>
            <a:r>
              <a:rPr sz="2000" dirty="0"/>
              <a:t>Mash up data from 200+ sources</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609588" y="0"/>
            <a:ext cx="5081270" cy="93345"/>
          </a:xfrm>
          <a:custGeom>
            <a:avLst/>
            <a:gdLst/>
            <a:ahLst/>
            <a:cxnLst/>
            <a:rect l="l" t="t" r="r" b="b"/>
            <a:pathLst>
              <a:path w="5081270" h="93345">
                <a:moveTo>
                  <a:pt x="0" y="92964"/>
                </a:moveTo>
                <a:lnTo>
                  <a:pt x="5081015" y="92964"/>
                </a:lnTo>
                <a:lnTo>
                  <a:pt x="5081015" y="0"/>
                </a:lnTo>
                <a:lnTo>
                  <a:pt x="0" y="0"/>
                </a:lnTo>
                <a:lnTo>
                  <a:pt x="0" y="92964"/>
                </a:lnTo>
                <a:close/>
              </a:path>
            </a:pathLst>
          </a:custGeom>
          <a:solidFill>
            <a:srgbClr val="D6122D"/>
          </a:solidFill>
        </p:spPr>
        <p:txBody>
          <a:bodyPr wrap="square" lIns="0" tIns="0" rIns="0" bIns="0" rtlCol="0"/>
          <a:lstStyle/>
          <a:p>
            <a:endParaRPr/>
          </a:p>
        </p:txBody>
      </p:sp>
      <p:sp>
        <p:nvSpPr>
          <p:cNvPr id="4" name="object 4"/>
          <p:cNvSpPr txBox="1"/>
          <p:nvPr/>
        </p:nvSpPr>
        <p:spPr>
          <a:xfrm>
            <a:off x="1277238" y="4950967"/>
            <a:ext cx="2364105" cy="935513"/>
          </a:xfrm>
          <a:prstGeom prst="rect">
            <a:avLst/>
          </a:prstGeom>
        </p:spPr>
        <p:txBody>
          <a:bodyPr vert="horz" wrap="square" lIns="0" tIns="12065" rIns="0" bIns="0" rtlCol="0">
            <a:spAutoFit/>
          </a:bodyPr>
          <a:lstStyle/>
          <a:p>
            <a:pPr marL="12700" marR="5080" indent="-635" algn="ctr">
              <a:lnSpc>
                <a:spcPct val="100499"/>
              </a:lnSpc>
              <a:spcBef>
                <a:spcPts val="95"/>
              </a:spcBef>
            </a:pPr>
            <a:r>
              <a:rPr sz="2000" b="1" dirty="0"/>
              <a:t>Connect</a:t>
            </a:r>
            <a:r>
              <a:rPr sz="2000" dirty="0"/>
              <a:t> to data &amp;  systems you’re already  using easily</a:t>
            </a:r>
          </a:p>
        </p:txBody>
      </p:sp>
      <p:sp>
        <p:nvSpPr>
          <p:cNvPr id="5" name="object 5"/>
          <p:cNvSpPr/>
          <p:nvPr/>
        </p:nvSpPr>
        <p:spPr>
          <a:xfrm>
            <a:off x="1539670" y="2916404"/>
            <a:ext cx="1994331" cy="1680038"/>
          </a:xfrm>
          <a:prstGeom prst="rect">
            <a:avLst/>
          </a:prstGeom>
          <a:blipFill>
            <a:blip r:embed="rId2" cstate="print"/>
            <a:stretch>
              <a:fillRect/>
            </a:stretch>
          </a:blipFill>
        </p:spPr>
        <p:txBody>
          <a:bodyPr wrap="square" lIns="0" tIns="0" rIns="0" bIns="0" rtlCol="0"/>
          <a:lstStyle/>
          <a:p>
            <a:endParaRPr/>
          </a:p>
        </p:txBody>
      </p:sp>
      <p:sp>
        <p:nvSpPr>
          <p:cNvPr id="6" name="object 6"/>
          <p:cNvSpPr txBox="1"/>
          <p:nvPr/>
        </p:nvSpPr>
        <p:spPr>
          <a:xfrm>
            <a:off x="4722621" y="4950967"/>
            <a:ext cx="2509520" cy="935513"/>
          </a:xfrm>
          <a:prstGeom prst="rect">
            <a:avLst/>
          </a:prstGeom>
        </p:spPr>
        <p:txBody>
          <a:bodyPr vert="horz" wrap="square" lIns="0" tIns="12065" rIns="0" bIns="0" rtlCol="0">
            <a:spAutoFit/>
          </a:bodyPr>
          <a:lstStyle/>
          <a:p>
            <a:pPr marL="12700" marR="5080" algn="ctr">
              <a:lnSpc>
                <a:spcPct val="100499"/>
              </a:lnSpc>
              <a:spcBef>
                <a:spcPts val="95"/>
              </a:spcBef>
            </a:pPr>
            <a:r>
              <a:rPr sz="2000" b="1" dirty="0"/>
              <a:t>Create apps, forms, and  workflows </a:t>
            </a:r>
            <a:r>
              <a:rPr sz="2000" dirty="0"/>
              <a:t>without  writing code</a:t>
            </a:r>
          </a:p>
        </p:txBody>
      </p:sp>
      <p:sp>
        <p:nvSpPr>
          <p:cNvPr id="7" name="object 7"/>
          <p:cNvSpPr/>
          <p:nvPr/>
        </p:nvSpPr>
        <p:spPr>
          <a:xfrm>
            <a:off x="4779540" y="2897313"/>
            <a:ext cx="2376022" cy="1765949"/>
          </a:xfrm>
          <a:prstGeom prst="rect">
            <a:avLst/>
          </a:prstGeom>
          <a:blipFill>
            <a:blip r:embed="rId3" cstate="print"/>
            <a:stretch>
              <a:fillRect/>
            </a:stretch>
          </a:blipFill>
        </p:spPr>
        <p:txBody>
          <a:bodyPr wrap="square" lIns="0" tIns="0" rIns="0" bIns="0" rtlCol="0"/>
          <a:lstStyle/>
          <a:p>
            <a:endParaRPr/>
          </a:p>
        </p:txBody>
      </p:sp>
      <p:sp>
        <p:nvSpPr>
          <p:cNvPr id="8" name="object 8"/>
          <p:cNvSpPr txBox="1"/>
          <p:nvPr/>
        </p:nvSpPr>
        <p:spPr>
          <a:xfrm>
            <a:off x="8575040" y="4950967"/>
            <a:ext cx="1902460" cy="935513"/>
          </a:xfrm>
          <a:prstGeom prst="rect">
            <a:avLst/>
          </a:prstGeom>
        </p:spPr>
        <p:txBody>
          <a:bodyPr vert="horz" wrap="square" lIns="0" tIns="12065" rIns="0" bIns="0" rtlCol="0">
            <a:spAutoFit/>
          </a:bodyPr>
          <a:lstStyle/>
          <a:p>
            <a:pPr marL="12700" marR="5080" indent="-3175" algn="ctr">
              <a:lnSpc>
                <a:spcPct val="100499"/>
              </a:lnSpc>
              <a:spcBef>
                <a:spcPts val="95"/>
              </a:spcBef>
            </a:pPr>
            <a:r>
              <a:rPr sz="2000" b="1" dirty="0"/>
              <a:t>Use apps </a:t>
            </a:r>
            <a:r>
              <a:rPr sz="2000" dirty="0"/>
              <a:t>on any  device – </a:t>
            </a:r>
            <a:r>
              <a:rPr sz="2000" b="1" dirty="0"/>
              <a:t>both web  and mobile</a:t>
            </a:r>
          </a:p>
        </p:txBody>
      </p:sp>
      <p:sp>
        <p:nvSpPr>
          <p:cNvPr id="9" name="object 9"/>
          <p:cNvSpPr/>
          <p:nvPr/>
        </p:nvSpPr>
        <p:spPr>
          <a:xfrm>
            <a:off x="8280497" y="2992769"/>
            <a:ext cx="2490529" cy="1479579"/>
          </a:xfrm>
          <a:prstGeom prst="rect">
            <a:avLst/>
          </a:prstGeom>
          <a:blipFill>
            <a:blip r:embed="rId4" cstate="print"/>
            <a:stretch>
              <a:fillRect/>
            </a:stretch>
          </a:blipFill>
        </p:spPr>
        <p:txBody>
          <a:bodyPr wrap="square" lIns="0" tIns="0" rIns="0" bIns="0" rtlCol="0"/>
          <a:lstStyle/>
          <a:p>
            <a:endParaRPr/>
          </a:p>
        </p:txBody>
      </p:sp>
      <p:sp>
        <p:nvSpPr>
          <p:cNvPr id="10" name="object 10"/>
          <p:cNvSpPr txBox="1">
            <a:spLocks noGrp="1"/>
          </p:cNvSpPr>
          <p:nvPr>
            <p:ph type="title"/>
          </p:nvPr>
        </p:nvSpPr>
        <p:spPr>
          <a:xfrm>
            <a:off x="483209" y="101538"/>
            <a:ext cx="11058525" cy="2720617"/>
          </a:xfrm>
          <a:prstGeom prst="rect">
            <a:avLst/>
          </a:prstGeom>
        </p:spPr>
        <p:txBody>
          <a:bodyPr vert="horz" wrap="square" lIns="0" tIns="12065" rIns="0" bIns="0" rtlCol="0">
            <a:spAutoFit/>
          </a:bodyPr>
          <a:lstStyle/>
          <a:p>
            <a:pPr marL="12700" marR="5080" algn="ctr">
              <a:lnSpc>
                <a:spcPct val="100000"/>
              </a:lnSpc>
              <a:spcBef>
                <a:spcPts val="95"/>
              </a:spcBef>
            </a:pPr>
            <a:r>
              <a:rPr dirty="0">
                <a:solidFill>
                  <a:schemeClr val="accent1"/>
                </a:solidFill>
              </a:rPr>
              <a:t>Canvas Apps help business-power-users to create and  use custom business apps across platforms</a:t>
            </a:r>
          </a:p>
          <a:p>
            <a:pPr marL="5715" algn="ctr">
              <a:lnSpc>
                <a:spcPct val="100000"/>
              </a:lnSpc>
              <a:spcBef>
                <a:spcPts val="5"/>
              </a:spcBef>
            </a:pPr>
            <a:r>
              <a:rPr dirty="0">
                <a:solidFill>
                  <a:schemeClr val="accent1"/>
                </a:solidFill>
              </a:rPr>
              <a:t>using Excel and PowerPoint skills</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525272" y="1857197"/>
            <a:ext cx="3503295" cy="2465705"/>
          </a:xfrm>
          <a:prstGeom prst="rect">
            <a:avLst/>
          </a:prstGeom>
        </p:spPr>
        <p:txBody>
          <a:bodyPr vert="horz" wrap="square" lIns="0" tIns="13335" rIns="0" bIns="0" rtlCol="0">
            <a:spAutoFit/>
          </a:bodyPr>
          <a:lstStyle/>
          <a:p>
            <a:pPr marL="299085" marR="5080" indent="-286385">
              <a:lnSpc>
                <a:spcPct val="100000"/>
              </a:lnSpc>
              <a:spcBef>
                <a:spcPts val="105"/>
              </a:spcBef>
              <a:buClr>
                <a:srgbClr val="0078D6"/>
              </a:buClr>
              <a:buFont typeface="Wingdings"/>
              <a:buChar char=""/>
              <a:tabLst>
                <a:tab pos="299085" algn="l"/>
                <a:tab pos="299720" algn="l"/>
              </a:tabLst>
            </a:pPr>
            <a:r>
              <a:rPr sz="2000" dirty="0"/>
              <a:t>Truly WYSIWYG – full control  over user experience, use it as  you build it</a:t>
            </a:r>
          </a:p>
          <a:p>
            <a:pPr marL="299085" marR="99695" indent="-286385">
              <a:lnSpc>
                <a:spcPct val="100000"/>
              </a:lnSpc>
              <a:spcBef>
                <a:spcPts val="1205"/>
              </a:spcBef>
              <a:buClr>
                <a:srgbClr val="0078D6"/>
              </a:buClr>
              <a:buFont typeface="Wingdings"/>
              <a:buChar char=""/>
              <a:tabLst>
                <a:tab pos="299085" algn="l"/>
                <a:tab pos="299720" algn="l"/>
              </a:tabLst>
            </a:pPr>
            <a:r>
              <a:rPr sz="2000" dirty="0"/>
              <a:t>Create app logic with familiar  Excel-like expressions</a:t>
            </a:r>
          </a:p>
          <a:p>
            <a:pPr marL="299085" indent="-286385">
              <a:lnSpc>
                <a:spcPct val="100000"/>
              </a:lnSpc>
              <a:spcBef>
                <a:spcPts val="1200"/>
              </a:spcBef>
              <a:buClr>
                <a:srgbClr val="0078D6"/>
              </a:buClr>
              <a:buFont typeface="Wingdings"/>
              <a:buChar char=""/>
              <a:tabLst>
                <a:tab pos="299085" algn="l"/>
                <a:tab pos="299720" algn="l"/>
              </a:tabLst>
            </a:pPr>
            <a:r>
              <a:rPr sz="2000" dirty="0"/>
              <a:t>Mash up data from multiple</a:t>
            </a:r>
          </a:p>
          <a:p>
            <a:pPr marL="299085">
              <a:lnSpc>
                <a:spcPct val="100000"/>
              </a:lnSpc>
            </a:pPr>
            <a:r>
              <a:rPr sz="2000" dirty="0"/>
              <a:t>sources right at the app level</a:t>
            </a:r>
          </a:p>
        </p:txBody>
      </p:sp>
      <p:sp>
        <p:nvSpPr>
          <p:cNvPr id="4" name="object 4"/>
          <p:cNvSpPr txBox="1">
            <a:spLocks noGrp="1"/>
          </p:cNvSpPr>
          <p:nvPr>
            <p:ph type="title"/>
          </p:nvPr>
        </p:nvSpPr>
        <p:spPr>
          <a:xfrm>
            <a:off x="371957" y="177146"/>
            <a:ext cx="6703757" cy="689291"/>
          </a:xfrm>
          <a:prstGeom prst="rect">
            <a:avLst/>
          </a:prstGeom>
        </p:spPr>
        <p:txBody>
          <a:bodyPr vert="horz" wrap="square" lIns="0" tIns="12065" rIns="0" bIns="0" rtlCol="0">
            <a:spAutoFit/>
          </a:bodyPr>
          <a:lstStyle/>
          <a:p>
            <a:pPr marL="12700">
              <a:lnSpc>
                <a:spcPct val="100000"/>
              </a:lnSpc>
              <a:spcBef>
                <a:spcPts val="95"/>
              </a:spcBef>
            </a:pPr>
            <a:r>
              <a:rPr dirty="0">
                <a:solidFill>
                  <a:schemeClr val="accent1"/>
                </a:solidFill>
              </a:rPr>
              <a:t>EASY AUTHORING</a:t>
            </a:r>
          </a:p>
        </p:txBody>
      </p:sp>
      <p:sp>
        <p:nvSpPr>
          <p:cNvPr id="5" name="object 5"/>
          <p:cNvSpPr/>
          <p:nvPr/>
        </p:nvSpPr>
        <p:spPr>
          <a:xfrm>
            <a:off x="4852415" y="1405127"/>
            <a:ext cx="7048500" cy="4047744"/>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371957" y="177146"/>
            <a:ext cx="11569671" cy="689291"/>
          </a:xfrm>
          <a:prstGeom prst="rect">
            <a:avLst/>
          </a:prstGeom>
        </p:spPr>
        <p:txBody>
          <a:bodyPr vert="horz" wrap="square" lIns="0" tIns="12065" rIns="0" bIns="0" rtlCol="0">
            <a:spAutoFit/>
          </a:bodyPr>
          <a:lstStyle/>
          <a:p>
            <a:pPr marL="12700">
              <a:lnSpc>
                <a:spcPct val="100000"/>
              </a:lnSpc>
              <a:spcBef>
                <a:spcPts val="95"/>
              </a:spcBef>
            </a:pPr>
            <a:r>
              <a:rPr dirty="0">
                <a:solidFill>
                  <a:schemeClr val="accent1"/>
                </a:solidFill>
              </a:rPr>
              <a:t>CLOUD AND ON-PREMISES CONNECTIVITY</a:t>
            </a:r>
          </a:p>
        </p:txBody>
      </p:sp>
      <p:sp>
        <p:nvSpPr>
          <p:cNvPr id="4" name="object 4"/>
          <p:cNvSpPr txBox="1"/>
          <p:nvPr/>
        </p:nvSpPr>
        <p:spPr>
          <a:xfrm>
            <a:off x="403047" y="2020951"/>
            <a:ext cx="4836795" cy="2475037"/>
          </a:xfrm>
          <a:prstGeom prst="rect">
            <a:avLst/>
          </a:prstGeom>
        </p:spPr>
        <p:txBody>
          <a:bodyPr vert="horz" wrap="square" lIns="0" tIns="12700" rIns="0" bIns="0" rtlCol="0">
            <a:spAutoFit/>
          </a:bodyPr>
          <a:lstStyle/>
          <a:p>
            <a:pPr marL="299085" marR="85090" indent="-286385" algn="just">
              <a:lnSpc>
                <a:spcPct val="100000"/>
              </a:lnSpc>
              <a:spcBef>
                <a:spcPts val="100"/>
              </a:spcBef>
              <a:buClr>
                <a:srgbClr val="0078D6"/>
              </a:buClr>
              <a:buFont typeface="Wingdings"/>
              <a:buChar char=""/>
              <a:tabLst>
                <a:tab pos="299720" algn="l"/>
              </a:tabLst>
            </a:pPr>
            <a:r>
              <a:rPr sz="2000" dirty="0"/>
              <a:t>Built-in connectivity to 200+ cloud  services, files, databases, web APIs,  etc.</a:t>
            </a:r>
          </a:p>
          <a:p>
            <a:pPr marL="299085" marR="5080" indent="-286385">
              <a:lnSpc>
                <a:spcPct val="100000"/>
              </a:lnSpc>
              <a:spcBef>
                <a:spcPts val="1200"/>
              </a:spcBef>
              <a:buClr>
                <a:srgbClr val="0078D6"/>
              </a:buClr>
              <a:buFont typeface="Wingdings"/>
              <a:buChar char=""/>
              <a:tabLst>
                <a:tab pos="299085" algn="l"/>
                <a:tab pos="299720" algn="l"/>
              </a:tabLst>
            </a:pPr>
            <a:r>
              <a:rPr sz="2000" dirty="0"/>
              <a:t>Seamless hybrid connectivity to on-  premises systems via the On-  Premises Data Gateway</a:t>
            </a:r>
          </a:p>
          <a:p>
            <a:pPr marL="299085" marR="962025" indent="-286385">
              <a:lnSpc>
                <a:spcPct val="100000"/>
              </a:lnSpc>
              <a:spcBef>
                <a:spcPts val="1205"/>
              </a:spcBef>
              <a:buClr>
                <a:srgbClr val="0078D6"/>
              </a:buClr>
              <a:buFont typeface="Wingdings"/>
              <a:buChar char=""/>
              <a:tabLst>
                <a:tab pos="299085" algn="l"/>
                <a:tab pos="299720" algn="l"/>
              </a:tabLst>
            </a:pPr>
            <a:r>
              <a:rPr sz="2000" dirty="0"/>
              <a:t>Build custom connectors for  everyone to leverage</a:t>
            </a:r>
          </a:p>
        </p:txBody>
      </p:sp>
      <p:sp>
        <p:nvSpPr>
          <p:cNvPr id="5" name="object 5"/>
          <p:cNvSpPr/>
          <p:nvPr/>
        </p:nvSpPr>
        <p:spPr>
          <a:xfrm>
            <a:off x="5751576" y="2020823"/>
            <a:ext cx="0" cy="3008630"/>
          </a:xfrm>
          <a:custGeom>
            <a:avLst/>
            <a:gdLst/>
            <a:ahLst/>
            <a:cxnLst/>
            <a:rect l="l" t="t" r="r" b="b"/>
            <a:pathLst>
              <a:path h="3008629">
                <a:moveTo>
                  <a:pt x="0" y="0"/>
                </a:moveTo>
                <a:lnTo>
                  <a:pt x="0" y="3008376"/>
                </a:lnTo>
              </a:path>
            </a:pathLst>
          </a:custGeom>
          <a:ln w="6096">
            <a:solidFill>
              <a:srgbClr val="D9D9D9"/>
            </a:solidFill>
          </a:ln>
        </p:spPr>
        <p:txBody>
          <a:bodyPr wrap="square" lIns="0" tIns="0" rIns="0" bIns="0" rtlCol="0"/>
          <a:lstStyle/>
          <a:p>
            <a:endParaRPr/>
          </a:p>
        </p:txBody>
      </p:sp>
      <p:sp>
        <p:nvSpPr>
          <p:cNvPr id="6" name="object 6"/>
          <p:cNvSpPr/>
          <p:nvPr/>
        </p:nvSpPr>
        <p:spPr>
          <a:xfrm>
            <a:off x="6952488" y="2020823"/>
            <a:ext cx="3776471" cy="3297936"/>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431088" y="2334006"/>
            <a:ext cx="4429125" cy="1550670"/>
          </a:xfrm>
          <a:prstGeom prst="rect">
            <a:avLst/>
          </a:prstGeom>
        </p:spPr>
        <p:txBody>
          <a:bodyPr vert="horz" wrap="square" lIns="0" tIns="13335" rIns="0" bIns="0" rtlCol="0">
            <a:spAutoFit/>
          </a:bodyPr>
          <a:lstStyle/>
          <a:p>
            <a:pPr marL="299085" indent="-286385">
              <a:lnSpc>
                <a:spcPct val="100000"/>
              </a:lnSpc>
              <a:spcBef>
                <a:spcPts val="105"/>
              </a:spcBef>
              <a:buClr>
                <a:srgbClr val="0078D6"/>
              </a:buClr>
              <a:buFont typeface="Wingdings"/>
              <a:buChar char=""/>
              <a:tabLst>
                <a:tab pos="299085" algn="l"/>
                <a:tab pos="299720" algn="l"/>
              </a:tabLst>
            </a:pPr>
            <a:r>
              <a:rPr sz="2000" dirty="0"/>
              <a:t>Publish instantly to iOS, Android,</a:t>
            </a:r>
          </a:p>
          <a:p>
            <a:pPr marL="299085">
              <a:lnSpc>
                <a:spcPct val="100000"/>
              </a:lnSpc>
            </a:pPr>
            <a:r>
              <a:rPr sz="2000" dirty="0"/>
              <a:t>Windows, and the web</a:t>
            </a:r>
          </a:p>
          <a:p>
            <a:pPr marL="299085" indent="-286385">
              <a:lnSpc>
                <a:spcPct val="100000"/>
              </a:lnSpc>
              <a:spcBef>
                <a:spcPts val="1200"/>
              </a:spcBef>
              <a:buClr>
                <a:srgbClr val="0078D6"/>
              </a:buClr>
              <a:buFont typeface="Wingdings"/>
              <a:buChar char=""/>
              <a:tabLst>
                <a:tab pos="299085" algn="l"/>
                <a:tab pos="299720" algn="l"/>
              </a:tabLst>
            </a:pPr>
            <a:r>
              <a:rPr sz="2000" dirty="0"/>
              <a:t>Sharing apps is like sharing documents</a:t>
            </a:r>
          </a:p>
          <a:p>
            <a:pPr marL="299085" indent="-286385">
              <a:lnSpc>
                <a:spcPct val="100000"/>
              </a:lnSpc>
              <a:spcBef>
                <a:spcPts val="1200"/>
              </a:spcBef>
              <a:buClr>
                <a:srgbClr val="0078D6"/>
              </a:buClr>
              <a:buFont typeface="Wingdings"/>
              <a:buChar char=""/>
              <a:tabLst>
                <a:tab pos="299085" algn="l"/>
                <a:tab pos="299720" algn="l"/>
              </a:tabLst>
            </a:pPr>
            <a:r>
              <a:rPr sz="2000" dirty="0"/>
              <a:t>Manage across environments</a:t>
            </a:r>
          </a:p>
        </p:txBody>
      </p:sp>
      <p:sp>
        <p:nvSpPr>
          <p:cNvPr id="4" name="object 4"/>
          <p:cNvSpPr/>
          <p:nvPr/>
        </p:nvSpPr>
        <p:spPr>
          <a:xfrm>
            <a:off x="6886956" y="647700"/>
            <a:ext cx="5209032" cy="5753100"/>
          </a:xfrm>
          <a:prstGeom prst="rect">
            <a:avLst/>
          </a:prstGeom>
          <a:blipFill>
            <a:blip r:embed="rId2" cstate="print"/>
            <a:stretch>
              <a:fillRect/>
            </a:stretch>
          </a:blipFill>
        </p:spPr>
        <p:txBody>
          <a:bodyPr wrap="square" lIns="0" tIns="0" rIns="0" bIns="0" rtlCol="0"/>
          <a:lstStyle/>
          <a:p>
            <a:endParaRPr/>
          </a:p>
        </p:txBody>
      </p:sp>
      <p:sp>
        <p:nvSpPr>
          <p:cNvPr id="5" name="object 5"/>
          <p:cNvSpPr txBox="1">
            <a:spLocks noGrp="1"/>
          </p:cNvSpPr>
          <p:nvPr>
            <p:ph type="title"/>
          </p:nvPr>
        </p:nvSpPr>
        <p:spPr>
          <a:xfrm>
            <a:off x="371957" y="177146"/>
            <a:ext cx="10829442" cy="689291"/>
          </a:xfrm>
          <a:prstGeom prst="rect">
            <a:avLst/>
          </a:prstGeom>
        </p:spPr>
        <p:txBody>
          <a:bodyPr vert="horz" wrap="square" lIns="0" tIns="12065" rIns="0" bIns="0" rtlCol="0">
            <a:spAutoFit/>
          </a:bodyPr>
          <a:lstStyle/>
          <a:p>
            <a:pPr marL="12700">
              <a:lnSpc>
                <a:spcPct val="100000"/>
              </a:lnSpc>
              <a:spcBef>
                <a:spcPts val="95"/>
              </a:spcBef>
            </a:pPr>
            <a:r>
              <a:rPr dirty="0">
                <a:solidFill>
                  <a:schemeClr val="accent1"/>
                </a:solidFill>
              </a:rPr>
              <a:t>CROSS-PLATFORM</a:t>
            </a:r>
          </a:p>
        </p:txBody>
      </p:sp>
      <p:sp>
        <p:nvSpPr>
          <p:cNvPr id="6" name="object 6"/>
          <p:cNvSpPr/>
          <p:nvPr/>
        </p:nvSpPr>
        <p:spPr>
          <a:xfrm>
            <a:off x="5751576" y="2020823"/>
            <a:ext cx="0" cy="3008630"/>
          </a:xfrm>
          <a:custGeom>
            <a:avLst/>
            <a:gdLst/>
            <a:ahLst/>
            <a:cxnLst/>
            <a:rect l="l" t="t" r="r" b="b"/>
            <a:pathLst>
              <a:path h="3008629">
                <a:moveTo>
                  <a:pt x="0" y="0"/>
                </a:moveTo>
                <a:lnTo>
                  <a:pt x="0" y="3008376"/>
                </a:lnTo>
              </a:path>
            </a:pathLst>
          </a:custGeom>
          <a:ln w="6096">
            <a:solidFill>
              <a:srgbClr val="D9D9D9"/>
            </a:solidFill>
          </a:ln>
        </p:spPr>
        <p:txBody>
          <a:bodyPr wrap="square" lIns="0" tIns="0" rIns="0" bIns="0" rtlCol="0"/>
          <a:lstStyle/>
          <a:p>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7051547" y="2138172"/>
            <a:ext cx="3246120" cy="2214372"/>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6885431" y="1868423"/>
            <a:ext cx="3541776" cy="3264407"/>
          </a:xfrm>
          <a:prstGeom prst="rect">
            <a:avLst/>
          </a:prstGeom>
          <a:blipFill>
            <a:blip r:embed="rId3" cstate="print"/>
            <a:stretch>
              <a:fillRect/>
            </a:stretch>
          </a:blipFill>
        </p:spPr>
        <p:txBody>
          <a:bodyPr wrap="square" lIns="0" tIns="0" rIns="0" bIns="0" rtlCol="0"/>
          <a:lstStyle/>
          <a:p>
            <a:endParaRPr/>
          </a:p>
        </p:txBody>
      </p:sp>
      <p:sp>
        <p:nvSpPr>
          <p:cNvPr id="5" name="object 5"/>
          <p:cNvSpPr txBox="1">
            <a:spLocks noGrp="1"/>
          </p:cNvSpPr>
          <p:nvPr>
            <p:ph type="title"/>
          </p:nvPr>
        </p:nvSpPr>
        <p:spPr>
          <a:xfrm>
            <a:off x="371956" y="177147"/>
            <a:ext cx="11820039" cy="689291"/>
          </a:xfrm>
          <a:prstGeom prst="rect">
            <a:avLst/>
          </a:prstGeom>
        </p:spPr>
        <p:txBody>
          <a:bodyPr vert="horz" wrap="square" lIns="0" tIns="12065" rIns="0" bIns="0" rtlCol="0">
            <a:spAutoFit/>
          </a:bodyPr>
          <a:lstStyle/>
          <a:p>
            <a:pPr marL="12700">
              <a:lnSpc>
                <a:spcPct val="100000"/>
              </a:lnSpc>
              <a:spcBef>
                <a:spcPts val="95"/>
              </a:spcBef>
            </a:pPr>
            <a:r>
              <a:rPr dirty="0">
                <a:solidFill>
                  <a:schemeClr val="accent1"/>
                </a:solidFill>
              </a:rPr>
              <a:t>ENTERPRISE-GRADE MANAGEMENT AND CONTROL</a:t>
            </a:r>
          </a:p>
        </p:txBody>
      </p:sp>
      <p:sp>
        <p:nvSpPr>
          <p:cNvPr id="6" name="object 6"/>
          <p:cNvSpPr txBox="1"/>
          <p:nvPr/>
        </p:nvSpPr>
        <p:spPr>
          <a:xfrm>
            <a:off x="403047" y="2016379"/>
            <a:ext cx="5144135" cy="2769870"/>
          </a:xfrm>
          <a:prstGeom prst="rect">
            <a:avLst/>
          </a:prstGeom>
        </p:spPr>
        <p:txBody>
          <a:bodyPr vert="horz" wrap="square" lIns="0" tIns="13335" rIns="0" bIns="0" rtlCol="0">
            <a:spAutoFit/>
          </a:bodyPr>
          <a:lstStyle/>
          <a:p>
            <a:pPr marL="299085" marR="95250" indent="-286385">
              <a:lnSpc>
                <a:spcPct val="100000"/>
              </a:lnSpc>
              <a:spcBef>
                <a:spcPts val="105"/>
              </a:spcBef>
              <a:buClr>
                <a:srgbClr val="0078D6"/>
              </a:buClr>
              <a:buFont typeface="Wingdings"/>
              <a:buChar char=""/>
              <a:tabLst>
                <a:tab pos="299085" algn="l"/>
                <a:tab pos="299720" algn="l"/>
              </a:tabLst>
            </a:pPr>
            <a:r>
              <a:rPr sz="2000" dirty="0"/>
              <a:t>All identity is managed through Azure Active  Directory, enabling rich policies and multi-  factor authentication</a:t>
            </a:r>
          </a:p>
          <a:p>
            <a:pPr marL="299085" marR="31115" indent="-286385">
              <a:lnSpc>
                <a:spcPct val="100000"/>
              </a:lnSpc>
              <a:spcBef>
                <a:spcPts val="1200"/>
              </a:spcBef>
              <a:buClr>
                <a:srgbClr val="0078D6"/>
              </a:buClr>
              <a:buFont typeface="Wingdings"/>
              <a:buChar char=""/>
              <a:tabLst>
                <a:tab pos="299085" algn="l"/>
                <a:tab pos="299720" algn="l"/>
              </a:tabLst>
            </a:pPr>
            <a:r>
              <a:rPr sz="2000" dirty="0"/>
              <a:t>Admin Center providing full audit logs, usage  analytics, data loss prevention, security and  data management</a:t>
            </a:r>
          </a:p>
          <a:p>
            <a:pPr marL="299085" marR="5080" indent="-286385">
              <a:lnSpc>
                <a:spcPct val="100000"/>
              </a:lnSpc>
              <a:spcBef>
                <a:spcPts val="1200"/>
              </a:spcBef>
              <a:buClr>
                <a:srgbClr val="0078D6"/>
              </a:buClr>
              <a:buFont typeface="Wingdings"/>
              <a:buChar char=""/>
              <a:tabLst>
                <a:tab pos="299085" algn="l"/>
                <a:tab pos="299720" algn="l"/>
              </a:tabLst>
            </a:pPr>
            <a:r>
              <a:rPr sz="2000" dirty="0"/>
              <a:t>Centrally manage all your apps, first and third  party, deployed across your organization</a:t>
            </a:r>
          </a:p>
        </p:txBody>
      </p:sp>
      <p:sp>
        <p:nvSpPr>
          <p:cNvPr id="7" name="object 7"/>
          <p:cNvSpPr/>
          <p:nvPr/>
        </p:nvSpPr>
        <p:spPr>
          <a:xfrm>
            <a:off x="5751576" y="2020823"/>
            <a:ext cx="0" cy="3008630"/>
          </a:xfrm>
          <a:custGeom>
            <a:avLst/>
            <a:gdLst/>
            <a:ahLst/>
            <a:cxnLst/>
            <a:rect l="l" t="t" r="r" b="b"/>
            <a:pathLst>
              <a:path h="3008629">
                <a:moveTo>
                  <a:pt x="0" y="0"/>
                </a:moveTo>
                <a:lnTo>
                  <a:pt x="0" y="3008376"/>
                </a:lnTo>
              </a:path>
            </a:pathLst>
          </a:custGeom>
          <a:ln w="6096">
            <a:solidFill>
              <a:srgbClr val="D9D9D9"/>
            </a:solidFill>
          </a:ln>
        </p:spPr>
        <p:txBody>
          <a:bodyPr wrap="square" lIns="0" tIns="0" rIns="0" bIns="0" rtlCol="0"/>
          <a:lstStyle/>
          <a:p>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4" name="Straight Connector 153">
            <a:extLst>
              <a:ext uri="{FF2B5EF4-FFF2-40B4-BE49-F238E27FC236}">
                <a16:creationId xmlns:a16="http://schemas.microsoft.com/office/drawing/2014/main" id="{0FD3C613-39F0-4B1F-8E34-604A7815DF6C}"/>
              </a:ext>
            </a:extLst>
          </p:cNvPr>
          <p:cNvCxnSpPr>
            <a:cxnSpLocks/>
          </p:cNvCxnSpPr>
          <p:nvPr/>
        </p:nvCxnSpPr>
        <p:spPr>
          <a:xfrm>
            <a:off x="2152574" y="2893861"/>
            <a:ext cx="8167900" cy="5342"/>
          </a:xfrm>
          <a:prstGeom prst="line">
            <a:avLst/>
          </a:prstGeom>
          <a:ln w="15875">
            <a:solidFill>
              <a:schemeClr val="bg1">
                <a:lumMod val="50000"/>
              </a:schemeClr>
            </a:solidFill>
            <a:miter lim="800000"/>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E40EE1D2-344B-468A-84C6-826E61169C69}"/>
              </a:ext>
            </a:extLst>
          </p:cNvPr>
          <p:cNvCxnSpPr>
            <a:cxnSpLocks/>
            <a:stCxn id="121" idx="2"/>
          </p:cNvCxnSpPr>
          <p:nvPr/>
        </p:nvCxnSpPr>
        <p:spPr>
          <a:xfrm>
            <a:off x="1821698" y="2954866"/>
            <a:ext cx="8167900" cy="5342"/>
          </a:xfrm>
          <a:prstGeom prst="line">
            <a:avLst/>
          </a:prstGeom>
          <a:ln w="15875">
            <a:solidFill>
              <a:schemeClr val="bg1">
                <a:lumMod val="50000"/>
                <a:lumOff val="50000"/>
              </a:schemeClr>
            </a:solidFill>
            <a:miter lim="800000"/>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sp>
        <p:nvSpPr>
          <p:cNvPr id="111" name="Title 1">
            <a:extLst>
              <a:ext uri="{FF2B5EF4-FFF2-40B4-BE49-F238E27FC236}">
                <a16:creationId xmlns:a16="http://schemas.microsoft.com/office/drawing/2014/main" id="{F3840F92-B8C7-403A-9211-6D467D7B0325}"/>
              </a:ext>
            </a:extLst>
          </p:cNvPr>
          <p:cNvSpPr txBox="1">
            <a:spLocks/>
          </p:cNvSpPr>
          <p:nvPr/>
        </p:nvSpPr>
        <p:spPr>
          <a:xfrm>
            <a:off x="561889" y="456230"/>
            <a:ext cx="8101656"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7051">
                      <a:schemeClr val="tx1"/>
                    </a:gs>
                    <a:gs pos="20000">
                      <a:schemeClr val="tx1"/>
                    </a:gs>
                  </a:gsLst>
                  <a:lin ang="5400000" scaled="1"/>
                </a:gradFill>
                <a:effectLst/>
                <a:latin typeface="+mj-lt"/>
                <a:ea typeface="+mn-ea"/>
                <a:cs typeface="Segoe UI" pitchFamily="34" charset="0"/>
              </a:defRPr>
            </a:lvl1pPr>
          </a:lstStyle>
          <a:p>
            <a:pPr marL="0" marR="0" lvl="0" indent="0" algn="l" defTabSz="932384"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a:ln w="3175">
                  <a:noFill/>
                </a:ln>
                <a:solidFill>
                  <a:srgbClr val="1A1A1A"/>
                </a:solidFill>
                <a:effectLst/>
                <a:uLnTx/>
                <a:uFillTx/>
                <a:latin typeface="Segoe UI Semibold"/>
                <a:ea typeface="+mn-ea"/>
                <a:cs typeface="Segoe UI" pitchFamily="34" charset="0"/>
              </a:rPr>
              <a:t>Microsoft Power Platform</a:t>
            </a:r>
          </a:p>
        </p:txBody>
      </p:sp>
      <p:grpSp>
        <p:nvGrpSpPr>
          <p:cNvPr id="112" name="Group 111">
            <a:extLst>
              <a:ext uri="{FF2B5EF4-FFF2-40B4-BE49-F238E27FC236}">
                <a16:creationId xmlns:a16="http://schemas.microsoft.com/office/drawing/2014/main" id="{F9129B00-76D1-4875-9575-A4DC2A63A4DD}"/>
              </a:ext>
            </a:extLst>
          </p:cNvPr>
          <p:cNvGrpSpPr>
            <a:grpSpLocks noChangeAspect="1"/>
          </p:cNvGrpSpPr>
          <p:nvPr/>
        </p:nvGrpSpPr>
        <p:grpSpPr>
          <a:xfrm>
            <a:off x="4302245" y="2429236"/>
            <a:ext cx="1051262" cy="1051262"/>
            <a:chOff x="5216175" y="2901971"/>
            <a:chExt cx="1715723" cy="1715723"/>
          </a:xfrm>
          <a:effectLst/>
        </p:grpSpPr>
        <p:sp>
          <p:nvSpPr>
            <p:cNvPr id="113" name="Oval 112">
              <a:extLst>
                <a:ext uri="{FF2B5EF4-FFF2-40B4-BE49-F238E27FC236}">
                  <a16:creationId xmlns:a16="http://schemas.microsoft.com/office/drawing/2014/main" id="{4E13A58D-189F-4D7D-85B3-24711DE4D44D}"/>
                </a:ext>
              </a:extLst>
            </p:cNvPr>
            <p:cNvSpPr/>
            <p:nvPr/>
          </p:nvSpPr>
          <p:spPr bwMode="auto">
            <a:xfrm>
              <a:off x="5216175" y="2901971"/>
              <a:ext cx="1715723" cy="1715723"/>
            </a:xfrm>
            <a:prstGeom prst="ellipse">
              <a:avLst/>
            </a:prstGeom>
            <a:solidFill>
              <a:srgbClr val="742774"/>
            </a:solidFill>
            <a:ln>
              <a:noFill/>
            </a:ln>
            <a:effectLst>
              <a:outerShdw blurRad="635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64502" tIns="131603" rIns="164502" bIns="131603" numCol="1" spcCol="0" rtlCol="0" fromWordArt="0" anchor="ctr" anchorCtr="0" forceAA="0" compatLnSpc="1">
              <a:prstTxWarp prst="textNoShape">
                <a:avLst/>
              </a:prstTxWarp>
              <a:noAutofit/>
            </a:bodyPr>
            <a:lstStyle/>
            <a:p>
              <a:pPr marL="0" marR="0" lvl="0" indent="0" algn="l" defTabSz="838651"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114" name="Group 4">
              <a:extLst>
                <a:ext uri="{FF2B5EF4-FFF2-40B4-BE49-F238E27FC236}">
                  <a16:creationId xmlns:a16="http://schemas.microsoft.com/office/drawing/2014/main" id="{B35A7FAB-9164-49EC-815A-3342B6E9C6D5}"/>
                </a:ext>
              </a:extLst>
            </p:cNvPr>
            <p:cNvGrpSpPr>
              <a:grpSpLocks noChangeAspect="1"/>
            </p:cNvGrpSpPr>
            <p:nvPr/>
          </p:nvGrpSpPr>
          <p:grpSpPr bwMode="auto">
            <a:xfrm>
              <a:off x="5681957" y="3458106"/>
              <a:ext cx="784088" cy="603380"/>
              <a:chOff x="2880" y="2176"/>
              <a:chExt cx="256" cy="197"/>
            </a:xfrm>
            <a:solidFill>
              <a:srgbClr val="D2D2D2"/>
            </a:solidFill>
          </p:grpSpPr>
          <p:sp>
            <p:nvSpPr>
              <p:cNvPr id="115" name="Freeform 5">
                <a:extLst>
                  <a:ext uri="{FF2B5EF4-FFF2-40B4-BE49-F238E27FC236}">
                    <a16:creationId xmlns:a16="http://schemas.microsoft.com/office/drawing/2014/main" id="{0A80F6D7-3606-4028-BBE5-DE38321F922F}"/>
                  </a:ext>
                </a:extLst>
              </p:cNvPr>
              <p:cNvSpPr>
                <a:spLocks/>
              </p:cNvSpPr>
              <p:nvPr/>
            </p:nvSpPr>
            <p:spPr bwMode="auto">
              <a:xfrm>
                <a:off x="3017" y="2320"/>
                <a:ext cx="52" cy="53"/>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16" name="Freeform 6">
                <a:extLst>
                  <a:ext uri="{FF2B5EF4-FFF2-40B4-BE49-F238E27FC236}">
                    <a16:creationId xmlns:a16="http://schemas.microsoft.com/office/drawing/2014/main" id="{ACD15FF6-BD35-465B-BFEC-1727354E45F5}"/>
                  </a:ext>
                </a:extLst>
              </p:cNvPr>
              <p:cNvSpPr>
                <a:spLocks/>
              </p:cNvSpPr>
              <p:nvPr/>
            </p:nvSpPr>
            <p:spPr bwMode="auto">
              <a:xfrm>
                <a:off x="3053" y="2283"/>
                <a:ext cx="52" cy="53"/>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17" name="Freeform 7">
                <a:extLst>
                  <a:ext uri="{FF2B5EF4-FFF2-40B4-BE49-F238E27FC236}">
                    <a16:creationId xmlns:a16="http://schemas.microsoft.com/office/drawing/2014/main" id="{71A3DBF3-A054-4882-9FD9-C24C4EC0ED64}"/>
                  </a:ext>
                </a:extLst>
              </p:cNvPr>
              <p:cNvSpPr>
                <a:spLocks noEditPoints="1"/>
              </p:cNvSpPr>
              <p:nvPr/>
            </p:nvSpPr>
            <p:spPr bwMode="auto">
              <a:xfrm>
                <a:off x="2909" y="2247"/>
                <a:ext cx="124" cy="126"/>
              </a:xfrm>
              <a:custGeom>
                <a:avLst/>
                <a:gdLst>
                  <a:gd name="T0" fmla="*/ 300 w 308"/>
                  <a:gd name="T1" fmla="*/ 139 h 307"/>
                  <a:gd name="T2" fmla="*/ 286 w 308"/>
                  <a:gd name="T3" fmla="*/ 125 h 307"/>
                  <a:gd name="T4" fmla="*/ 168 w 308"/>
                  <a:gd name="T5" fmla="*/ 8 h 307"/>
                  <a:gd name="T6" fmla="*/ 140 w 308"/>
                  <a:gd name="T7" fmla="*/ 8 h 307"/>
                  <a:gd name="T8" fmla="*/ 22 w 308"/>
                  <a:gd name="T9" fmla="*/ 125 h 307"/>
                  <a:gd name="T10" fmla="*/ 8 w 308"/>
                  <a:gd name="T11" fmla="*/ 139 h 307"/>
                  <a:gd name="T12" fmla="*/ 8 w 308"/>
                  <a:gd name="T13" fmla="*/ 168 h 307"/>
                  <a:gd name="T14" fmla="*/ 22 w 308"/>
                  <a:gd name="T15" fmla="*/ 182 h 307"/>
                  <a:gd name="T16" fmla="*/ 140 w 308"/>
                  <a:gd name="T17" fmla="*/ 299 h 307"/>
                  <a:gd name="T18" fmla="*/ 168 w 308"/>
                  <a:gd name="T19" fmla="*/ 299 h 307"/>
                  <a:gd name="T20" fmla="*/ 286 w 308"/>
                  <a:gd name="T21" fmla="*/ 182 h 307"/>
                  <a:gd name="T22" fmla="*/ 300 w 308"/>
                  <a:gd name="T23" fmla="*/ 168 h 307"/>
                  <a:gd name="T24" fmla="*/ 300 w 308"/>
                  <a:gd name="T25" fmla="*/ 139 h 307"/>
                  <a:gd name="T26" fmla="*/ 140 w 308"/>
                  <a:gd name="T27" fmla="*/ 210 h 307"/>
                  <a:gd name="T28" fmla="*/ 108 w 308"/>
                  <a:gd name="T29" fmla="*/ 179 h 307"/>
                  <a:gd name="T30" fmla="*/ 97 w 308"/>
                  <a:gd name="T31" fmla="*/ 168 h 307"/>
                  <a:gd name="T32" fmla="*/ 97 w 308"/>
                  <a:gd name="T33" fmla="*/ 139 h 307"/>
                  <a:gd name="T34" fmla="*/ 140 w 308"/>
                  <a:gd name="T35" fmla="*/ 97 h 307"/>
                  <a:gd name="T36" fmla="*/ 168 w 308"/>
                  <a:gd name="T37" fmla="*/ 97 h 307"/>
                  <a:gd name="T38" fmla="*/ 211 w 308"/>
                  <a:gd name="T39" fmla="*/ 139 h 307"/>
                  <a:gd name="T40" fmla="*/ 211 w 308"/>
                  <a:gd name="T41" fmla="*/ 168 h 307"/>
                  <a:gd name="T42" fmla="*/ 200 w 308"/>
                  <a:gd name="T43" fmla="*/ 179 h 307"/>
                  <a:gd name="T44" fmla="*/ 168 w 308"/>
                  <a:gd name="T45" fmla="*/ 210 h 307"/>
                  <a:gd name="T46" fmla="*/ 140 w 308"/>
                  <a:gd name="T47" fmla="*/ 21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8" h="307">
                    <a:moveTo>
                      <a:pt x="300" y="139"/>
                    </a:moveTo>
                    <a:cubicBezTo>
                      <a:pt x="286" y="125"/>
                      <a:pt x="286" y="125"/>
                      <a:pt x="286" y="125"/>
                    </a:cubicBezTo>
                    <a:cubicBezTo>
                      <a:pt x="168" y="8"/>
                      <a:pt x="168" y="8"/>
                      <a:pt x="168" y="8"/>
                    </a:cubicBezTo>
                    <a:cubicBezTo>
                      <a:pt x="161" y="0"/>
                      <a:pt x="148" y="0"/>
                      <a:pt x="140" y="8"/>
                    </a:cubicBezTo>
                    <a:cubicBezTo>
                      <a:pt x="22" y="125"/>
                      <a:pt x="22" y="125"/>
                      <a:pt x="22" y="125"/>
                    </a:cubicBezTo>
                    <a:cubicBezTo>
                      <a:pt x="8" y="139"/>
                      <a:pt x="8" y="139"/>
                      <a:pt x="8" y="139"/>
                    </a:cubicBezTo>
                    <a:cubicBezTo>
                      <a:pt x="0" y="147"/>
                      <a:pt x="0" y="160"/>
                      <a:pt x="8" y="168"/>
                    </a:cubicBezTo>
                    <a:cubicBezTo>
                      <a:pt x="22" y="182"/>
                      <a:pt x="22" y="182"/>
                      <a:pt x="22" y="182"/>
                    </a:cubicBezTo>
                    <a:cubicBezTo>
                      <a:pt x="140" y="299"/>
                      <a:pt x="140" y="299"/>
                      <a:pt x="140" y="299"/>
                    </a:cubicBezTo>
                    <a:cubicBezTo>
                      <a:pt x="148" y="307"/>
                      <a:pt x="161" y="307"/>
                      <a:pt x="168" y="299"/>
                    </a:cubicBezTo>
                    <a:cubicBezTo>
                      <a:pt x="286" y="182"/>
                      <a:pt x="286" y="182"/>
                      <a:pt x="286" y="182"/>
                    </a:cubicBezTo>
                    <a:cubicBezTo>
                      <a:pt x="300" y="168"/>
                      <a:pt x="300" y="168"/>
                      <a:pt x="300" y="168"/>
                    </a:cubicBezTo>
                    <a:cubicBezTo>
                      <a:pt x="308" y="160"/>
                      <a:pt x="308" y="147"/>
                      <a:pt x="300" y="139"/>
                    </a:cubicBezTo>
                    <a:moveTo>
                      <a:pt x="140" y="210"/>
                    </a:moveTo>
                    <a:cubicBezTo>
                      <a:pt x="108" y="179"/>
                      <a:pt x="108" y="179"/>
                      <a:pt x="108" y="179"/>
                    </a:cubicBezTo>
                    <a:cubicBezTo>
                      <a:pt x="97" y="168"/>
                      <a:pt x="97" y="168"/>
                      <a:pt x="97" y="168"/>
                    </a:cubicBezTo>
                    <a:cubicBezTo>
                      <a:pt x="89" y="160"/>
                      <a:pt x="89" y="147"/>
                      <a:pt x="97" y="139"/>
                    </a:cubicBezTo>
                    <a:cubicBezTo>
                      <a:pt x="140" y="97"/>
                      <a:pt x="140" y="97"/>
                      <a:pt x="140" y="97"/>
                    </a:cubicBezTo>
                    <a:cubicBezTo>
                      <a:pt x="148" y="89"/>
                      <a:pt x="161" y="89"/>
                      <a:pt x="168" y="97"/>
                    </a:cubicBezTo>
                    <a:cubicBezTo>
                      <a:pt x="211" y="139"/>
                      <a:pt x="211" y="139"/>
                      <a:pt x="211" y="139"/>
                    </a:cubicBezTo>
                    <a:cubicBezTo>
                      <a:pt x="219" y="147"/>
                      <a:pt x="219" y="160"/>
                      <a:pt x="211" y="168"/>
                    </a:cubicBezTo>
                    <a:cubicBezTo>
                      <a:pt x="200" y="179"/>
                      <a:pt x="200" y="179"/>
                      <a:pt x="200" y="179"/>
                    </a:cubicBezTo>
                    <a:cubicBezTo>
                      <a:pt x="168" y="210"/>
                      <a:pt x="168" y="210"/>
                      <a:pt x="168" y="210"/>
                    </a:cubicBezTo>
                    <a:cubicBezTo>
                      <a:pt x="161" y="218"/>
                      <a:pt x="148" y="218"/>
                      <a:pt x="140" y="21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18" name="Freeform 8">
                <a:extLst>
                  <a:ext uri="{FF2B5EF4-FFF2-40B4-BE49-F238E27FC236}">
                    <a16:creationId xmlns:a16="http://schemas.microsoft.com/office/drawing/2014/main" id="{2C489F88-B324-4566-86AC-3C5F14F34476}"/>
                  </a:ext>
                </a:extLst>
              </p:cNvPr>
              <p:cNvSpPr>
                <a:spLocks/>
              </p:cNvSpPr>
              <p:nvPr/>
            </p:nvSpPr>
            <p:spPr bwMode="auto">
              <a:xfrm>
                <a:off x="3017" y="2247"/>
                <a:ext cx="52" cy="53"/>
              </a:xfrm>
              <a:custGeom>
                <a:avLst/>
                <a:gdLst>
                  <a:gd name="T0" fmla="*/ 79 w 130"/>
                  <a:gd name="T1" fmla="*/ 122 h 129"/>
                  <a:gd name="T2" fmla="*/ 122 w 130"/>
                  <a:gd name="T3" fmla="*/ 79 h 129"/>
                  <a:gd name="T4" fmla="*/ 122 w 130"/>
                  <a:gd name="T5" fmla="*/ 50 h 129"/>
                  <a:gd name="T6" fmla="*/ 79 w 130"/>
                  <a:gd name="T7" fmla="*/ 8 h 129"/>
                  <a:gd name="T8" fmla="*/ 51 w 130"/>
                  <a:gd name="T9" fmla="*/ 8 h 129"/>
                  <a:gd name="T10" fmla="*/ 8 w 130"/>
                  <a:gd name="T11" fmla="*/ 50 h 129"/>
                  <a:gd name="T12" fmla="*/ 8 w 130"/>
                  <a:gd name="T13" fmla="*/ 79 h 129"/>
                  <a:gd name="T14" fmla="*/ 51 w 130"/>
                  <a:gd name="T15" fmla="*/ 122 h 129"/>
                  <a:gd name="T16" fmla="*/ 79 w 130"/>
                  <a:gd name="T17" fmla="*/ 1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122"/>
                    </a:moveTo>
                    <a:cubicBezTo>
                      <a:pt x="122" y="79"/>
                      <a:pt x="122" y="79"/>
                      <a:pt x="122" y="79"/>
                    </a:cubicBezTo>
                    <a:cubicBezTo>
                      <a:pt x="130" y="71"/>
                      <a:pt x="130" y="58"/>
                      <a:pt x="122" y="50"/>
                    </a:cubicBezTo>
                    <a:cubicBezTo>
                      <a:pt x="79" y="8"/>
                      <a:pt x="79" y="8"/>
                      <a:pt x="79" y="8"/>
                    </a:cubicBez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19" name="Freeform 9">
                <a:extLst>
                  <a:ext uri="{FF2B5EF4-FFF2-40B4-BE49-F238E27FC236}">
                    <a16:creationId xmlns:a16="http://schemas.microsoft.com/office/drawing/2014/main" id="{A2E25445-E4DB-4052-8A20-BD0810890350}"/>
                  </a:ext>
                </a:extLst>
              </p:cNvPr>
              <p:cNvSpPr>
                <a:spLocks/>
              </p:cNvSpPr>
              <p:nvPr/>
            </p:nvSpPr>
            <p:spPr bwMode="auto">
              <a:xfrm>
                <a:off x="2880" y="2176"/>
                <a:ext cx="256" cy="170"/>
              </a:xfrm>
              <a:custGeom>
                <a:avLst/>
                <a:gdLst>
                  <a:gd name="T0" fmla="*/ 562 w 638"/>
                  <a:gd name="T1" fmla="*/ 413 h 413"/>
                  <a:gd name="T2" fmla="*/ 549 w 638"/>
                  <a:gd name="T3" fmla="*/ 413 h 413"/>
                  <a:gd name="T4" fmla="*/ 549 w 638"/>
                  <a:gd name="T5" fmla="*/ 388 h 413"/>
                  <a:gd name="T6" fmla="*/ 562 w 638"/>
                  <a:gd name="T7" fmla="*/ 388 h 413"/>
                  <a:gd name="T8" fmla="*/ 612 w 638"/>
                  <a:gd name="T9" fmla="*/ 338 h 413"/>
                  <a:gd name="T10" fmla="*/ 612 w 638"/>
                  <a:gd name="T11" fmla="*/ 75 h 413"/>
                  <a:gd name="T12" fmla="*/ 562 w 638"/>
                  <a:gd name="T13" fmla="*/ 26 h 413"/>
                  <a:gd name="T14" fmla="*/ 75 w 638"/>
                  <a:gd name="T15" fmla="*/ 26 h 413"/>
                  <a:gd name="T16" fmla="*/ 25 w 638"/>
                  <a:gd name="T17" fmla="*/ 75 h 413"/>
                  <a:gd name="T18" fmla="*/ 25 w 638"/>
                  <a:gd name="T19" fmla="*/ 338 h 413"/>
                  <a:gd name="T20" fmla="*/ 75 w 638"/>
                  <a:gd name="T21" fmla="*/ 388 h 413"/>
                  <a:gd name="T22" fmla="*/ 88 w 638"/>
                  <a:gd name="T23" fmla="*/ 388 h 413"/>
                  <a:gd name="T24" fmla="*/ 88 w 638"/>
                  <a:gd name="T25" fmla="*/ 413 h 413"/>
                  <a:gd name="T26" fmla="*/ 75 w 638"/>
                  <a:gd name="T27" fmla="*/ 413 h 413"/>
                  <a:gd name="T28" fmla="*/ 0 w 638"/>
                  <a:gd name="T29" fmla="*/ 338 h 413"/>
                  <a:gd name="T30" fmla="*/ 0 w 638"/>
                  <a:gd name="T31" fmla="*/ 75 h 413"/>
                  <a:gd name="T32" fmla="*/ 75 w 638"/>
                  <a:gd name="T33" fmla="*/ 0 h 413"/>
                  <a:gd name="T34" fmla="*/ 562 w 638"/>
                  <a:gd name="T35" fmla="*/ 0 h 413"/>
                  <a:gd name="T36" fmla="*/ 638 w 638"/>
                  <a:gd name="T37" fmla="*/ 75 h 413"/>
                  <a:gd name="T38" fmla="*/ 638 w 638"/>
                  <a:gd name="T39" fmla="*/ 338 h 413"/>
                  <a:gd name="T40" fmla="*/ 562 w 638"/>
                  <a:gd name="T41" fmla="*/ 413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38" h="413">
                    <a:moveTo>
                      <a:pt x="562" y="413"/>
                    </a:moveTo>
                    <a:cubicBezTo>
                      <a:pt x="549" y="413"/>
                      <a:pt x="549" y="413"/>
                      <a:pt x="549" y="413"/>
                    </a:cubicBezTo>
                    <a:cubicBezTo>
                      <a:pt x="549" y="388"/>
                      <a:pt x="549" y="388"/>
                      <a:pt x="549" y="388"/>
                    </a:cubicBezTo>
                    <a:cubicBezTo>
                      <a:pt x="562" y="388"/>
                      <a:pt x="562" y="388"/>
                      <a:pt x="562" y="388"/>
                    </a:cubicBezTo>
                    <a:cubicBezTo>
                      <a:pt x="590" y="388"/>
                      <a:pt x="612" y="365"/>
                      <a:pt x="612" y="338"/>
                    </a:cubicBezTo>
                    <a:cubicBezTo>
                      <a:pt x="612" y="75"/>
                      <a:pt x="612" y="75"/>
                      <a:pt x="612" y="75"/>
                    </a:cubicBezTo>
                    <a:cubicBezTo>
                      <a:pt x="612" y="48"/>
                      <a:pt x="590" y="26"/>
                      <a:pt x="562" y="26"/>
                    </a:cubicBezTo>
                    <a:cubicBezTo>
                      <a:pt x="75" y="26"/>
                      <a:pt x="75" y="26"/>
                      <a:pt x="75" y="26"/>
                    </a:cubicBezTo>
                    <a:cubicBezTo>
                      <a:pt x="47" y="26"/>
                      <a:pt x="25" y="48"/>
                      <a:pt x="25" y="75"/>
                    </a:cubicBezTo>
                    <a:cubicBezTo>
                      <a:pt x="25" y="338"/>
                      <a:pt x="25" y="338"/>
                      <a:pt x="25" y="338"/>
                    </a:cubicBezTo>
                    <a:cubicBezTo>
                      <a:pt x="25" y="365"/>
                      <a:pt x="47" y="388"/>
                      <a:pt x="75" y="388"/>
                    </a:cubicBezTo>
                    <a:cubicBezTo>
                      <a:pt x="88" y="388"/>
                      <a:pt x="88" y="388"/>
                      <a:pt x="88" y="388"/>
                    </a:cubicBezTo>
                    <a:cubicBezTo>
                      <a:pt x="88" y="413"/>
                      <a:pt x="88" y="413"/>
                      <a:pt x="88" y="413"/>
                    </a:cubicBezTo>
                    <a:cubicBezTo>
                      <a:pt x="75" y="413"/>
                      <a:pt x="75" y="413"/>
                      <a:pt x="75" y="413"/>
                    </a:cubicBezTo>
                    <a:cubicBezTo>
                      <a:pt x="33" y="413"/>
                      <a:pt x="0" y="380"/>
                      <a:pt x="0" y="338"/>
                    </a:cubicBezTo>
                    <a:cubicBezTo>
                      <a:pt x="0" y="75"/>
                      <a:pt x="0" y="75"/>
                      <a:pt x="0" y="75"/>
                    </a:cubicBezTo>
                    <a:cubicBezTo>
                      <a:pt x="0" y="34"/>
                      <a:pt x="33" y="0"/>
                      <a:pt x="75" y="0"/>
                    </a:cubicBezTo>
                    <a:cubicBezTo>
                      <a:pt x="562" y="0"/>
                      <a:pt x="562" y="0"/>
                      <a:pt x="562" y="0"/>
                    </a:cubicBezTo>
                    <a:cubicBezTo>
                      <a:pt x="604" y="0"/>
                      <a:pt x="638" y="34"/>
                      <a:pt x="638" y="75"/>
                    </a:cubicBezTo>
                    <a:cubicBezTo>
                      <a:pt x="638" y="338"/>
                      <a:pt x="638" y="338"/>
                      <a:pt x="638" y="338"/>
                    </a:cubicBezTo>
                    <a:cubicBezTo>
                      <a:pt x="638" y="380"/>
                      <a:pt x="604" y="413"/>
                      <a:pt x="562" y="41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grpSp>
      <p:grpSp>
        <p:nvGrpSpPr>
          <p:cNvPr id="120" name="Group 119">
            <a:extLst>
              <a:ext uri="{FF2B5EF4-FFF2-40B4-BE49-F238E27FC236}">
                <a16:creationId xmlns:a16="http://schemas.microsoft.com/office/drawing/2014/main" id="{45B18515-38F1-4348-8C09-74F5B81CB0AB}"/>
              </a:ext>
            </a:extLst>
          </p:cNvPr>
          <p:cNvGrpSpPr/>
          <p:nvPr/>
        </p:nvGrpSpPr>
        <p:grpSpPr>
          <a:xfrm>
            <a:off x="1821698" y="2429235"/>
            <a:ext cx="1051262" cy="1496906"/>
            <a:chOff x="3652520" y="2333616"/>
            <a:chExt cx="1051560" cy="1497330"/>
          </a:xfrm>
          <a:effectLst/>
        </p:grpSpPr>
        <p:sp>
          <p:nvSpPr>
            <p:cNvPr id="121" name="Oval 120">
              <a:extLst>
                <a:ext uri="{FF2B5EF4-FFF2-40B4-BE49-F238E27FC236}">
                  <a16:creationId xmlns:a16="http://schemas.microsoft.com/office/drawing/2014/main" id="{CEA990ED-6C09-4508-A2DA-1D5AD28DC904}"/>
                </a:ext>
              </a:extLst>
            </p:cNvPr>
            <p:cNvSpPr/>
            <p:nvPr/>
          </p:nvSpPr>
          <p:spPr bwMode="auto">
            <a:xfrm>
              <a:off x="3652520" y="2333616"/>
              <a:ext cx="1051560" cy="1051560"/>
            </a:xfrm>
            <a:prstGeom prst="ellipse">
              <a:avLst/>
            </a:prstGeom>
            <a:solidFill>
              <a:srgbClr val="FFC000"/>
            </a:solidFill>
            <a:ln>
              <a:noFill/>
            </a:ln>
            <a:effectLst>
              <a:outerShdw blurRad="635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64502" tIns="131603" rIns="164502" bIns="131603" numCol="1" spcCol="0" rtlCol="0" fromWordArt="0" anchor="ctr" anchorCtr="0" forceAA="0" compatLnSpc="1">
              <a:prstTxWarp prst="textNoShape">
                <a:avLst/>
              </a:prstTxWarp>
              <a:noAutofit/>
            </a:bodyPr>
            <a:lstStyle/>
            <a:p>
              <a:pPr marL="0" marR="0" lvl="0" indent="0" algn="l" defTabSz="838651"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1A1A1A"/>
                </a:solidFill>
                <a:effectLst/>
                <a:uLnTx/>
                <a:uFillTx/>
                <a:latin typeface="Segoe UI"/>
                <a:ea typeface="+mn-ea"/>
                <a:cs typeface="Segoe UI" pitchFamily="34" charset="0"/>
              </a:endParaRPr>
            </a:p>
          </p:txBody>
        </p:sp>
        <p:grpSp>
          <p:nvGrpSpPr>
            <p:cNvPr id="122" name="Group 12">
              <a:extLst>
                <a:ext uri="{FF2B5EF4-FFF2-40B4-BE49-F238E27FC236}">
                  <a16:creationId xmlns:a16="http://schemas.microsoft.com/office/drawing/2014/main" id="{85F91AD9-F34C-4147-A921-C2A760D79AA9}"/>
                </a:ext>
              </a:extLst>
            </p:cNvPr>
            <p:cNvGrpSpPr>
              <a:grpSpLocks noChangeAspect="1"/>
            </p:cNvGrpSpPr>
            <p:nvPr/>
          </p:nvGrpSpPr>
          <p:grpSpPr bwMode="auto">
            <a:xfrm>
              <a:off x="3936139" y="2675429"/>
              <a:ext cx="484321" cy="367935"/>
              <a:chOff x="4543" y="2176"/>
              <a:chExt cx="258" cy="196"/>
            </a:xfrm>
            <a:solidFill>
              <a:schemeClr val="bg1"/>
            </a:solidFill>
          </p:grpSpPr>
          <p:sp>
            <p:nvSpPr>
              <p:cNvPr id="124" name="Freeform 13">
                <a:extLst>
                  <a:ext uri="{FF2B5EF4-FFF2-40B4-BE49-F238E27FC236}">
                    <a16:creationId xmlns:a16="http://schemas.microsoft.com/office/drawing/2014/main" id="{5D12DE8B-72BE-4B51-9DF9-7B5749C67A5A}"/>
                  </a:ext>
                </a:extLst>
              </p:cNvPr>
              <p:cNvSpPr>
                <a:spLocks/>
              </p:cNvSpPr>
              <p:nvPr/>
            </p:nvSpPr>
            <p:spPr bwMode="auto">
              <a:xfrm>
                <a:off x="4543" y="2176"/>
                <a:ext cx="258" cy="170"/>
              </a:xfrm>
              <a:custGeom>
                <a:avLst/>
                <a:gdLst>
                  <a:gd name="T0" fmla="*/ 635 w 720"/>
                  <a:gd name="T1" fmla="*/ 467 h 467"/>
                  <a:gd name="T2" fmla="*/ 620 w 720"/>
                  <a:gd name="T3" fmla="*/ 467 h 467"/>
                  <a:gd name="T4" fmla="*/ 620 w 720"/>
                  <a:gd name="T5" fmla="*/ 438 h 467"/>
                  <a:gd name="T6" fmla="*/ 635 w 720"/>
                  <a:gd name="T7" fmla="*/ 438 h 467"/>
                  <a:gd name="T8" fmla="*/ 691 w 720"/>
                  <a:gd name="T9" fmla="*/ 382 h 467"/>
                  <a:gd name="T10" fmla="*/ 691 w 720"/>
                  <a:gd name="T11" fmla="*/ 85 h 467"/>
                  <a:gd name="T12" fmla="*/ 635 w 720"/>
                  <a:gd name="T13" fmla="*/ 29 h 467"/>
                  <a:gd name="T14" fmla="*/ 85 w 720"/>
                  <a:gd name="T15" fmla="*/ 29 h 467"/>
                  <a:gd name="T16" fmla="*/ 29 w 720"/>
                  <a:gd name="T17" fmla="*/ 85 h 467"/>
                  <a:gd name="T18" fmla="*/ 29 w 720"/>
                  <a:gd name="T19" fmla="*/ 382 h 467"/>
                  <a:gd name="T20" fmla="*/ 85 w 720"/>
                  <a:gd name="T21" fmla="*/ 438 h 467"/>
                  <a:gd name="T22" fmla="*/ 99 w 720"/>
                  <a:gd name="T23" fmla="*/ 438 h 467"/>
                  <a:gd name="T24" fmla="*/ 99 w 720"/>
                  <a:gd name="T25" fmla="*/ 467 h 467"/>
                  <a:gd name="T26" fmla="*/ 85 w 720"/>
                  <a:gd name="T27" fmla="*/ 467 h 467"/>
                  <a:gd name="T28" fmla="*/ 0 w 720"/>
                  <a:gd name="T29" fmla="*/ 382 h 467"/>
                  <a:gd name="T30" fmla="*/ 0 w 720"/>
                  <a:gd name="T31" fmla="*/ 85 h 467"/>
                  <a:gd name="T32" fmla="*/ 85 w 720"/>
                  <a:gd name="T33" fmla="*/ 0 h 467"/>
                  <a:gd name="T34" fmla="*/ 635 w 720"/>
                  <a:gd name="T35" fmla="*/ 0 h 467"/>
                  <a:gd name="T36" fmla="*/ 720 w 720"/>
                  <a:gd name="T37" fmla="*/ 85 h 467"/>
                  <a:gd name="T38" fmla="*/ 720 w 720"/>
                  <a:gd name="T39" fmla="*/ 382 h 467"/>
                  <a:gd name="T40" fmla="*/ 635 w 720"/>
                  <a:gd name="T41" fmla="*/ 467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20" h="467">
                    <a:moveTo>
                      <a:pt x="635" y="467"/>
                    </a:moveTo>
                    <a:cubicBezTo>
                      <a:pt x="620" y="467"/>
                      <a:pt x="620" y="467"/>
                      <a:pt x="620" y="467"/>
                    </a:cubicBezTo>
                    <a:cubicBezTo>
                      <a:pt x="620" y="438"/>
                      <a:pt x="620" y="438"/>
                      <a:pt x="620" y="438"/>
                    </a:cubicBezTo>
                    <a:cubicBezTo>
                      <a:pt x="635" y="438"/>
                      <a:pt x="635" y="438"/>
                      <a:pt x="635" y="438"/>
                    </a:cubicBezTo>
                    <a:cubicBezTo>
                      <a:pt x="666" y="438"/>
                      <a:pt x="691" y="413"/>
                      <a:pt x="691" y="382"/>
                    </a:cubicBezTo>
                    <a:cubicBezTo>
                      <a:pt x="691" y="85"/>
                      <a:pt x="691" y="85"/>
                      <a:pt x="691" y="85"/>
                    </a:cubicBezTo>
                    <a:cubicBezTo>
                      <a:pt x="691" y="54"/>
                      <a:pt x="666" y="29"/>
                      <a:pt x="635" y="29"/>
                    </a:cubicBezTo>
                    <a:cubicBezTo>
                      <a:pt x="85" y="29"/>
                      <a:pt x="85" y="29"/>
                      <a:pt x="85" y="29"/>
                    </a:cubicBezTo>
                    <a:cubicBezTo>
                      <a:pt x="54" y="29"/>
                      <a:pt x="29" y="54"/>
                      <a:pt x="29" y="85"/>
                    </a:cubicBezTo>
                    <a:cubicBezTo>
                      <a:pt x="29" y="382"/>
                      <a:pt x="29" y="382"/>
                      <a:pt x="29" y="382"/>
                    </a:cubicBezTo>
                    <a:cubicBezTo>
                      <a:pt x="29" y="413"/>
                      <a:pt x="54" y="438"/>
                      <a:pt x="85" y="438"/>
                    </a:cubicBezTo>
                    <a:cubicBezTo>
                      <a:pt x="99" y="438"/>
                      <a:pt x="99" y="438"/>
                      <a:pt x="99" y="438"/>
                    </a:cubicBezTo>
                    <a:cubicBezTo>
                      <a:pt x="99" y="467"/>
                      <a:pt x="99" y="467"/>
                      <a:pt x="99" y="467"/>
                    </a:cubicBezTo>
                    <a:cubicBezTo>
                      <a:pt x="85" y="467"/>
                      <a:pt x="85" y="467"/>
                      <a:pt x="85" y="467"/>
                    </a:cubicBezTo>
                    <a:cubicBezTo>
                      <a:pt x="38" y="467"/>
                      <a:pt x="0" y="429"/>
                      <a:pt x="0" y="382"/>
                    </a:cubicBezTo>
                    <a:cubicBezTo>
                      <a:pt x="0" y="85"/>
                      <a:pt x="0" y="85"/>
                      <a:pt x="0" y="85"/>
                    </a:cubicBezTo>
                    <a:cubicBezTo>
                      <a:pt x="0" y="38"/>
                      <a:pt x="38" y="0"/>
                      <a:pt x="85" y="0"/>
                    </a:cubicBezTo>
                    <a:cubicBezTo>
                      <a:pt x="635" y="0"/>
                      <a:pt x="635" y="0"/>
                      <a:pt x="635" y="0"/>
                    </a:cubicBezTo>
                    <a:cubicBezTo>
                      <a:pt x="682" y="0"/>
                      <a:pt x="720" y="38"/>
                      <a:pt x="720" y="85"/>
                    </a:cubicBezTo>
                    <a:cubicBezTo>
                      <a:pt x="720" y="382"/>
                      <a:pt x="720" y="382"/>
                      <a:pt x="720" y="382"/>
                    </a:cubicBezTo>
                    <a:cubicBezTo>
                      <a:pt x="720" y="429"/>
                      <a:pt x="682" y="467"/>
                      <a:pt x="635" y="46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sp>
            <p:nvSpPr>
              <p:cNvPr id="125" name="Freeform 14">
                <a:extLst>
                  <a:ext uri="{FF2B5EF4-FFF2-40B4-BE49-F238E27FC236}">
                    <a16:creationId xmlns:a16="http://schemas.microsoft.com/office/drawing/2014/main" id="{5561A932-9682-4D25-ABB8-DC2B58AED3E4}"/>
                  </a:ext>
                </a:extLst>
              </p:cNvPr>
              <p:cNvSpPr>
                <a:spLocks/>
              </p:cNvSpPr>
              <p:nvPr/>
            </p:nvSpPr>
            <p:spPr bwMode="auto">
              <a:xfrm>
                <a:off x="4591" y="2311"/>
                <a:ext cx="28" cy="61"/>
              </a:xfrm>
              <a:custGeom>
                <a:avLst/>
                <a:gdLst>
                  <a:gd name="T0" fmla="*/ 40 w 79"/>
                  <a:gd name="T1" fmla="*/ 169 h 169"/>
                  <a:gd name="T2" fmla="*/ 0 w 79"/>
                  <a:gd name="T3" fmla="*/ 130 h 169"/>
                  <a:gd name="T4" fmla="*/ 0 w 79"/>
                  <a:gd name="T5" fmla="*/ 39 h 169"/>
                  <a:gd name="T6" fmla="*/ 40 w 79"/>
                  <a:gd name="T7" fmla="*/ 0 h 169"/>
                  <a:gd name="T8" fmla="*/ 40 w 79"/>
                  <a:gd name="T9" fmla="*/ 0 h 169"/>
                  <a:gd name="T10" fmla="*/ 79 w 79"/>
                  <a:gd name="T11" fmla="*/ 39 h 169"/>
                  <a:gd name="T12" fmla="*/ 79 w 79"/>
                  <a:gd name="T13" fmla="*/ 130 h 169"/>
                  <a:gd name="T14" fmla="*/ 40 w 79"/>
                  <a:gd name="T15" fmla="*/ 169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169">
                    <a:moveTo>
                      <a:pt x="40" y="169"/>
                    </a:moveTo>
                    <a:cubicBezTo>
                      <a:pt x="18" y="169"/>
                      <a:pt x="0" y="152"/>
                      <a:pt x="0" y="130"/>
                    </a:cubicBezTo>
                    <a:cubicBezTo>
                      <a:pt x="0" y="39"/>
                      <a:pt x="0" y="39"/>
                      <a:pt x="0" y="39"/>
                    </a:cubicBezTo>
                    <a:cubicBezTo>
                      <a:pt x="0" y="17"/>
                      <a:pt x="18" y="0"/>
                      <a:pt x="40" y="0"/>
                    </a:cubicBezTo>
                    <a:cubicBezTo>
                      <a:pt x="40" y="0"/>
                      <a:pt x="40" y="0"/>
                      <a:pt x="40" y="0"/>
                    </a:cubicBezTo>
                    <a:cubicBezTo>
                      <a:pt x="62" y="0"/>
                      <a:pt x="79" y="17"/>
                      <a:pt x="79" y="39"/>
                    </a:cubicBezTo>
                    <a:cubicBezTo>
                      <a:pt x="79" y="130"/>
                      <a:pt x="79" y="130"/>
                      <a:pt x="79" y="130"/>
                    </a:cubicBezTo>
                    <a:cubicBezTo>
                      <a:pt x="79" y="152"/>
                      <a:pt x="62" y="169"/>
                      <a:pt x="4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sp>
            <p:nvSpPr>
              <p:cNvPr id="126" name="Freeform 15">
                <a:extLst>
                  <a:ext uri="{FF2B5EF4-FFF2-40B4-BE49-F238E27FC236}">
                    <a16:creationId xmlns:a16="http://schemas.microsoft.com/office/drawing/2014/main" id="{E9F46C45-3EFF-49FC-B410-02BBD9CC2CCC}"/>
                  </a:ext>
                </a:extLst>
              </p:cNvPr>
              <p:cNvSpPr>
                <a:spLocks/>
              </p:cNvSpPr>
              <p:nvPr/>
            </p:nvSpPr>
            <p:spPr bwMode="auto">
              <a:xfrm>
                <a:off x="4635" y="2259"/>
                <a:ext cx="29" cy="113"/>
              </a:xfrm>
              <a:custGeom>
                <a:avLst/>
                <a:gdLst>
                  <a:gd name="T0" fmla="*/ 40 w 79"/>
                  <a:gd name="T1" fmla="*/ 312 h 312"/>
                  <a:gd name="T2" fmla="*/ 0 w 79"/>
                  <a:gd name="T3" fmla="*/ 273 h 312"/>
                  <a:gd name="T4" fmla="*/ 0 w 79"/>
                  <a:gd name="T5" fmla="*/ 40 h 312"/>
                  <a:gd name="T6" fmla="*/ 40 w 79"/>
                  <a:gd name="T7" fmla="*/ 0 h 312"/>
                  <a:gd name="T8" fmla="*/ 79 w 79"/>
                  <a:gd name="T9" fmla="*/ 40 h 312"/>
                  <a:gd name="T10" fmla="*/ 79 w 79"/>
                  <a:gd name="T11" fmla="*/ 273 h 312"/>
                  <a:gd name="T12" fmla="*/ 40 w 79"/>
                  <a:gd name="T13" fmla="*/ 312 h 312"/>
                </a:gdLst>
                <a:ahLst/>
                <a:cxnLst>
                  <a:cxn ang="0">
                    <a:pos x="T0" y="T1"/>
                  </a:cxn>
                  <a:cxn ang="0">
                    <a:pos x="T2" y="T3"/>
                  </a:cxn>
                  <a:cxn ang="0">
                    <a:pos x="T4" y="T5"/>
                  </a:cxn>
                  <a:cxn ang="0">
                    <a:pos x="T6" y="T7"/>
                  </a:cxn>
                  <a:cxn ang="0">
                    <a:pos x="T8" y="T9"/>
                  </a:cxn>
                  <a:cxn ang="0">
                    <a:pos x="T10" y="T11"/>
                  </a:cxn>
                  <a:cxn ang="0">
                    <a:pos x="T12" y="T13"/>
                  </a:cxn>
                </a:cxnLst>
                <a:rect l="0" t="0" r="r" b="b"/>
                <a:pathLst>
                  <a:path w="79" h="312">
                    <a:moveTo>
                      <a:pt x="40" y="312"/>
                    </a:moveTo>
                    <a:cubicBezTo>
                      <a:pt x="18" y="312"/>
                      <a:pt x="0" y="295"/>
                      <a:pt x="0" y="273"/>
                    </a:cubicBezTo>
                    <a:cubicBezTo>
                      <a:pt x="0" y="40"/>
                      <a:pt x="0" y="40"/>
                      <a:pt x="0" y="40"/>
                    </a:cubicBezTo>
                    <a:cubicBezTo>
                      <a:pt x="0" y="18"/>
                      <a:pt x="18" y="0"/>
                      <a:pt x="40" y="0"/>
                    </a:cubicBezTo>
                    <a:cubicBezTo>
                      <a:pt x="62" y="0"/>
                      <a:pt x="79" y="18"/>
                      <a:pt x="79" y="40"/>
                    </a:cubicBezTo>
                    <a:cubicBezTo>
                      <a:pt x="79" y="273"/>
                      <a:pt x="79" y="273"/>
                      <a:pt x="79" y="273"/>
                    </a:cubicBezTo>
                    <a:cubicBezTo>
                      <a:pt x="79" y="295"/>
                      <a:pt x="62" y="312"/>
                      <a:pt x="40" y="3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sp>
            <p:nvSpPr>
              <p:cNvPr id="127" name="Freeform 16">
                <a:extLst>
                  <a:ext uri="{FF2B5EF4-FFF2-40B4-BE49-F238E27FC236}">
                    <a16:creationId xmlns:a16="http://schemas.microsoft.com/office/drawing/2014/main" id="{5994678B-5DF1-4357-BFAC-946BA6DB7768}"/>
                  </a:ext>
                </a:extLst>
              </p:cNvPr>
              <p:cNvSpPr>
                <a:spLocks/>
              </p:cNvSpPr>
              <p:nvPr/>
            </p:nvSpPr>
            <p:spPr bwMode="auto">
              <a:xfrm>
                <a:off x="4724" y="2223"/>
                <a:ext cx="29" cy="149"/>
              </a:xfrm>
              <a:custGeom>
                <a:avLst/>
                <a:gdLst>
                  <a:gd name="T0" fmla="*/ 40 w 79"/>
                  <a:gd name="T1" fmla="*/ 409 h 409"/>
                  <a:gd name="T2" fmla="*/ 0 w 79"/>
                  <a:gd name="T3" fmla="*/ 370 h 409"/>
                  <a:gd name="T4" fmla="*/ 0 w 79"/>
                  <a:gd name="T5" fmla="*/ 39 h 409"/>
                  <a:gd name="T6" fmla="*/ 40 w 79"/>
                  <a:gd name="T7" fmla="*/ 0 h 409"/>
                  <a:gd name="T8" fmla="*/ 79 w 79"/>
                  <a:gd name="T9" fmla="*/ 39 h 409"/>
                  <a:gd name="T10" fmla="*/ 79 w 79"/>
                  <a:gd name="T11" fmla="*/ 370 h 409"/>
                  <a:gd name="T12" fmla="*/ 40 w 79"/>
                  <a:gd name="T13" fmla="*/ 409 h 409"/>
                </a:gdLst>
                <a:ahLst/>
                <a:cxnLst>
                  <a:cxn ang="0">
                    <a:pos x="T0" y="T1"/>
                  </a:cxn>
                  <a:cxn ang="0">
                    <a:pos x="T2" y="T3"/>
                  </a:cxn>
                  <a:cxn ang="0">
                    <a:pos x="T4" y="T5"/>
                  </a:cxn>
                  <a:cxn ang="0">
                    <a:pos x="T6" y="T7"/>
                  </a:cxn>
                  <a:cxn ang="0">
                    <a:pos x="T8" y="T9"/>
                  </a:cxn>
                  <a:cxn ang="0">
                    <a:pos x="T10" y="T11"/>
                  </a:cxn>
                  <a:cxn ang="0">
                    <a:pos x="T12" y="T13"/>
                  </a:cxn>
                </a:cxnLst>
                <a:rect l="0" t="0" r="r" b="b"/>
                <a:pathLst>
                  <a:path w="79" h="409">
                    <a:moveTo>
                      <a:pt x="40" y="409"/>
                    </a:moveTo>
                    <a:cubicBezTo>
                      <a:pt x="18" y="409"/>
                      <a:pt x="0" y="392"/>
                      <a:pt x="0" y="370"/>
                    </a:cubicBezTo>
                    <a:cubicBezTo>
                      <a:pt x="0" y="39"/>
                      <a:pt x="0" y="39"/>
                      <a:pt x="0" y="39"/>
                    </a:cubicBezTo>
                    <a:cubicBezTo>
                      <a:pt x="0" y="18"/>
                      <a:pt x="18" y="0"/>
                      <a:pt x="40" y="0"/>
                    </a:cubicBezTo>
                    <a:cubicBezTo>
                      <a:pt x="61" y="0"/>
                      <a:pt x="79" y="18"/>
                      <a:pt x="79" y="39"/>
                    </a:cubicBezTo>
                    <a:cubicBezTo>
                      <a:pt x="79" y="370"/>
                      <a:pt x="79" y="370"/>
                      <a:pt x="79" y="370"/>
                    </a:cubicBezTo>
                    <a:cubicBezTo>
                      <a:pt x="79" y="392"/>
                      <a:pt x="61" y="409"/>
                      <a:pt x="40" y="40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sp>
            <p:nvSpPr>
              <p:cNvPr id="128" name="Freeform 17">
                <a:extLst>
                  <a:ext uri="{FF2B5EF4-FFF2-40B4-BE49-F238E27FC236}">
                    <a16:creationId xmlns:a16="http://schemas.microsoft.com/office/drawing/2014/main" id="{BAAC6CCF-A0AD-4A38-959D-077F34FD0D84}"/>
                  </a:ext>
                </a:extLst>
              </p:cNvPr>
              <p:cNvSpPr>
                <a:spLocks/>
              </p:cNvSpPr>
              <p:nvPr/>
            </p:nvSpPr>
            <p:spPr bwMode="auto">
              <a:xfrm>
                <a:off x="4680" y="2280"/>
                <a:ext cx="28" cy="92"/>
              </a:xfrm>
              <a:custGeom>
                <a:avLst/>
                <a:gdLst>
                  <a:gd name="T0" fmla="*/ 40 w 79"/>
                  <a:gd name="T1" fmla="*/ 252 h 252"/>
                  <a:gd name="T2" fmla="*/ 0 w 79"/>
                  <a:gd name="T3" fmla="*/ 213 h 252"/>
                  <a:gd name="T4" fmla="*/ 0 w 79"/>
                  <a:gd name="T5" fmla="*/ 40 h 252"/>
                  <a:gd name="T6" fmla="*/ 40 w 79"/>
                  <a:gd name="T7" fmla="*/ 0 h 252"/>
                  <a:gd name="T8" fmla="*/ 79 w 79"/>
                  <a:gd name="T9" fmla="*/ 40 h 252"/>
                  <a:gd name="T10" fmla="*/ 79 w 79"/>
                  <a:gd name="T11" fmla="*/ 213 h 252"/>
                  <a:gd name="T12" fmla="*/ 40 w 79"/>
                  <a:gd name="T13" fmla="*/ 252 h 252"/>
                </a:gdLst>
                <a:ahLst/>
                <a:cxnLst>
                  <a:cxn ang="0">
                    <a:pos x="T0" y="T1"/>
                  </a:cxn>
                  <a:cxn ang="0">
                    <a:pos x="T2" y="T3"/>
                  </a:cxn>
                  <a:cxn ang="0">
                    <a:pos x="T4" y="T5"/>
                  </a:cxn>
                  <a:cxn ang="0">
                    <a:pos x="T6" y="T7"/>
                  </a:cxn>
                  <a:cxn ang="0">
                    <a:pos x="T8" y="T9"/>
                  </a:cxn>
                  <a:cxn ang="0">
                    <a:pos x="T10" y="T11"/>
                  </a:cxn>
                  <a:cxn ang="0">
                    <a:pos x="T12" y="T13"/>
                  </a:cxn>
                </a:cxnLst>
                <a:rect l="0" t="0" r="r" b="b"/>
                <a:pathLst>
                  <a:path w="79" h="252">
                    <a:moveTo>
                      <a:pt x="40" y="252"/>
                    </a:moveTo>
                    <a:cubicBezTo>
                      <a:pt x="18" y="252"/>
                      <a:pt x="0" y="235"/>
                      <a:pt x="0" y="213"/>
                    </a:cubicBezTo>
                    <a:cubicBezTo>
                      <a:pt x="0" y="40"/>
                      <a:pt x="0" y="40"/>
                      <a:pt x="0" y="40"/>
                    </a:cubicBezTo>
                    <a:cubicBezTo>
                      <a:pt x="0" y="18"/>
                      <a:pt x="18" y="0"/>
                      <a:pt x="40" y="0"/>
                    </a:cubicBezTo>
                    <a:cubicBezTo>
                      <a:pt x="61" y="0"/>
                      <a:pt x="79" y="18"/>
                      <a:pt x="79" y="40"/>
                    </a:cubicBezTo>
                    <a:cubicBezTo>
                      <a:pt x="79" y="213"/>
                      <a:pt x="79" y="213"/>
                      <a:pt x="79" y="213"/>
                    </a:cubicBezTo>
                    <a:cubicBezTo>
                      <a:pt x="79" y="235"/>
                      <a:pt x="62" y="252"/>
                      <a:pt x="40" y="25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grpSp>
        <p:sp>
          <p:nvSpPr>
            <p:cNvPr id="123" name="Rectangle 122">
              <a:extLst>
                <a:ext uri="{FF2B5EF4-FFF2-40B4-BE49-F238E27FC236}">
                  <a16:creationId xmlns:a16="http://schemas.microsoft.com/office/drawing/2014/main" id="{7E7836BF-CE77-499F-9F83-5F9A76F4E99C}"/>
                </a:ext>
              </a:extLst>
            </p:cNvPr>
            <p:cNvSpPr/>
            <p:nvPr/>
          </p:nvSpPr>
          <p:spPr bwMode="auto">
            <a:xfrm>
              <a:off x="3902202" y="3634096"/>
              <a:ext cx="552196" cy="1968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800" b="1"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Power BI</a:t>
              </a:r>
            </a:p>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Business analytics</a:t>
              </a:r>
            </a:p>
          </p:txBody>
        </p:sp>
      </p:grpSp>
      <p:sp>
        <p:nvSpPr>
          <p:cNvPr id="129" name="Rectangle 128">
            <a:extLst>
              <a:ext uri="{FF2B5EF4-FFF2-40B4-BE49-F238E27FC236}">
                <a16:creationId xmlns:a16="http://schemas.microsoft.com/office/drawing/2014/main" id="{5C5469AA-9181-4147-B4E6-AB2F34BA43D0}"/>
              </a:ext>
            </a:extLst>
          </p:cNvPr>
          <p:cNvSpPr/>
          <p:nvPr/>
        </p:nvSpPr>
        <p:spPr bwMode="auto">
          <a:xfrm>
            <a:off x="4551857" y="3729348"/>
            <a:ext cx="552039" cy="10366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800" b="1" i="0" u="none" strike="noStrike" kern="1200" cap="none" spc="0" normalizeH="0" baseline="0" noProof="0">
                <a:ln>
                  <a:noFill/>
                </a:ln>
                <a:solidFill>
                  <a:srgbClr val="1A1A1A"/>
                </a:solidFill>
                <a:effectLst/>
                <a:uLnTx/>
                <a:uFillTx/>
                <a:latin typeface="Segoe UI"/>
                <a:ea typeface="+mn-ea"/>
                <a:cs typeface="Segoe UI" pitchFamily="34" charset="0"/>
              </a:rPr>
              <a:t>Power Apps</a:t>
            </a:r>
          </a:p>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Application development</a:t>
            </a:r>
          </a:p>
        </p:txBody>
      </p:sp>
      <p:grpSp>
        <p:nvGrpSpPr>
          <p:cNvPr id="130" name="Group 129">
            <a:extLst>
              <a:ext uri="{FF2B5EF4-FFF2-40B4-BE49-F238E27FC236}">
                <a16:creationId xmlns:a16="http://schemas.microsoft.com/office/drawing/2014/main" id="{65A6D67D-86FC-49E4-B181-CA03178824A5}"/>
              </a:ext>
            </a:extLst>
          </p:cNvPr>
          <p:cNvGrpSpPr/>
          <p:nvPr/>
        </p:nvGrpSpPr>
        <p:grpSpPr>
          <a:xfrm>
            <a:off x="6528258" y="2417400"/>
            <a:ext cx="1555241" cy="2351956"/>
            <a:chOff x="7233314" y="2333616"/>
            <a:chExt cx="1555682" cy="2352623"/>
          </a:xfrm>
          <a:effectLst/>
        </p:grpSpPr>
        <p:grpSp>
          <p:nvGrpSpPr>
            <p:cNvPr id="131" name="Group 130">
              <a:extLst>
                <a:ext uri="{FF2B5EF4-FFF2-40B4-BE49-F238E27FC236}">
                  <a16:creationId xmlns:a16="http://schemas.microsoft.com/office/drawing/2014/main" id="{32976204-1683-4548-A3B6-9C6F9D4ECC98}"/>
                </a:ext>
              </a:extLst>
            </p:cNvPr>
            <p:cNvGrpSpPr/>
            <p:nvPr/>
          </p:nvGrpSpPr>
          <p:grpSpPr>
            <a:xfrm>
              <a:off x="7487920" y="2333616"/>
              <a:ext cx="1051560" cy="1051560"/>
              <a:chOff x="4726930" y="4471473"/>
              <a:chExt cx="703088" cy="703088"/>
            </a:xfrm>
            <a:effectLst>
              <a:outerShdw blurRad="177800" dist="177800" dir="5400000" algn="t" rotWithShape="0">
                <a:prstClr val="black">
                  <a:alpha val="10000"/>
                </a:prstClr>
              </a:outerShdw>
            </a:effectLst>
          </p:grpSpPr>
          <p:sp>
            <p:nvSpPr>
              <p:cNvPr id="133" name="Oval 132">
                <a:extLst>
                  <a:ext uri="{FF2B5EF4-FFF2-40B4-BE49-F238E27FC236}">
                    <a16:creationId xmlns:a16="http://schemas.microsoft.com/office/drawing/2014/main" id="{3EF73D61-7BF0-4F71-8062-EFAB5D4B65E4}"/>
                  </a:ext>
                </a:extLst>
              </p:cNvPr>
              <p:cNvSpPr/>
              <p:nvPr/>
            </p:nvSpPr>
            <p:spPr bwMode="auto">
              <a:xfrm>
                <a:off x="4726930" y="4471473"/>
                <a:ext cx="703088" cy="703088"/>
              </a:xfrm>
              <a:prstGeom prst="ellipse">
                <a:avLst/>
              </a:prstGeom>
              <a:solidFill>
                <a:srgbClr val="287EFF"/>
              </a:solidFill>
              <a:ln>
                <a:noFill/>
              </a:ln>
              <a:effectLst>
                <a:outerShdw blurRad="635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64502" tIns="131603" rIns="164502" bIns="131603" numCol="1" spcCol="0" rtlCol="0" fromWordArt="0" anchor="ctr" anchorCtr="0" forceAA="0" compatLnSpc="1">
                <a:prstTxWarp prst="textNoShape">
                  <a:avLst/>
                </a:prstTxWarp>
                <a:noAutofit/>
              </a:bodyPr>
              <a:lstStyle/>
              <a:p>
                <a:pPr marL="0" marR="0" lvl="0" indent="0" algn="l" defTabSz="838651"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1A1A1A"/>
                  </a:solidFill>
                  <a:effectLst/>
                  <a:uLnTx/>
                  <a:uFillTx/>
                  <a:latin typeface="Segoe UI"/>
                  <a:ea typeface="+mn-ea"/>
                  <a:cs typeface="Segoe UI" pitchFamily="34" charset="0"/>
                </a:endParaRPr>
              </a:p>
            </p:txBody>
          </p:sp>
          <p:grpSp>
            <p:nvGrpSpPr>
              <p:cNvPr id="134" name="Group 133">
                <a:extLst>
                  <a:ext uri="{FF2B5EF4-FFF2-40B4-BE49-F238E27FC236}">
                    <a16:creationId xmlns:a16="http://schemas.microsoft.com/office/drawing/2014/main" id="{ED355785-46FC-42B3-BC46-24537821273F}"/>
                  </a:ext>
                </a:extLst>
              </p:cNvPr>
              <p:cNvGrpSpPr/>
              <p:nvPr/>
            </p:nvGrpSpPr>
            <p:grpSpPr>
              <a:xfrm>
                <a:off x="4902990" y="4689695"/>
                <a:ext cx="350968" cy="266644"/>
                <a:chOff x="-1146792" y="678443"/>
                <a:chExt cx="1017587" cy="773113"/>
              </a:xfrm>
              <a:solidFill>
                <a:srgbClr val="D2D2D2"/>
              </a:solidFill>
            </p:grpSpPr>
            <p:sp>
              <p:nvSpPr>
                <p:cNvPr id="135" name="Freeform 5">
                  <a:extLst>
                    <a:ext uri="{FF2B5EF4-FFF2-40B4-BE49-F238E27FC236}">
                      <a16:creationId xmlns:a16="http://schemas.microsoft.com/office/drawing/2014/main" id="{3EFD99D5-3767-421B-B223-DCE77D7998BD}"/>
                    </a:ext>
                  </a:extLst>
                </p:cNvPr>
                <p:cNvSpPr>
                  <a:spLocks/>
                </p:cNvSpPr>
                <p:nvPr/>
              </p:nvSpPr>
              <p:spPr bwMode="auto">
                <a:xfrm>
                  <a:off x="-1146792" y="678443"/>
                  <a:ext cx="1017587" cy="669925"/>
                </a:xfrm>
                <a:custGeom>
                  <a:avLst/>
                  <a:gdLst>
                    <a:gd name="T0" fmla="*/ 30 w 737"/>
                    <a:gd name="T1" fmla="*/ 326 h 478"/>
                    <a:gd name="T2" fmla="*/ 30 w 737"/>
                    <a:gd name="T3" fmla="*/ 87 h 478"/>
                    <a:gd name="T4" fmla="*/ 87 w 737"/>
                    <a:gd name="T5" fmla="*/ 30 h 478"/>
                    <a:gd name="T6" fmla="*/ 650 w 737"/>
                    <a:gd name="T7" fmla="*/ 30 h 478"/>
                    <a:gd name="T8" fmla="*/ 707 w 737"/>
                    <a:gd name="T9" fmla="*/ 87 h 478"/>
                    <a:gd name="T10" fmla="*/ 707 w 737"/>
                    <a:gd name="T11" fmla="*/ 391 h 478"/>
                    <a:gd name="T12" fmla="*/ 650 w 737"/>
                    <a:gd name="T13" fmla="*/ 448 h 478"/>
                    <a:gd name="T14" fmla="*/ 390 w 737"/>
                    <a:gd name="T15" fmla="*/ 448 h 478"/>
                    <a:gd name="T16" fmla="*/ 390 w 737"/>
                    <a:gd name="T17" fmla="*/ 478 h 478"/>
                    <a:gd name="T18" fmla="*/ 650 w 737"/>
                    <a:gd name="T19" fmla="*/ 478 h 478"/>
                    <a:gd name="T20" fmla="*/ 737 w 737"/>
                    <a:gd name="T21" fmla="*/ 391 h 478"/>
                    <a:gd name="T22" fmla="*/ 737 w 737"/>
                    <a:gd name="T23" fmla="*/ 87 h 478"/>
                    <a:gd name="T24" fmla="*/ 650 w 737"/>
                    <a:gd name="T25" fmla="*/ 0 h 478"/>
                    <a:gd name="T26" fmla="*/ 87 w 737"/>
                    <a:gd name="T27" fmla="*/ 0 h 478"/>
                    <a:gd name="T28" fmla="*/ 0 w 737"/>
                    <a:gd name="T29" fmla="*/ 87 h 478"/>
                    <a:gd name="T30" fmla="*/ 0 w 737"/>
                    <a:gd name="T31" fmla="*/ 326 h 478"/>
                    <a:gd name="T32" fmla="*/ 30 w 737"/>
                    <a:gd name="T33" fmla="*/ 326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7" h="478">
                      <a:moveTo>
                        <a:pt x="30" y="326"/>
                      </a:moveTo>
                      <a:cubicBezTo>
                        <a:pt x="30" y="87"/>
                        <a:pt x="30" y="87"/>
                        <a:pt x="30" y="87"/>
                      </a:cubicBezTo>
                      <a:cubicBezTo>
                        <a:pt x="30" y="56"/>
                        <a:pt x="55" y="30"/>
                        <a:pt x="87" y="30"/>
                      </a:cubicBezTo>
                      <a:cubicBezTo>
                        <a:pt x="650" y="30"/>
                        <a:pt x="650" y="30"/>
                        <a:pt x="650" y="30"/>
                      </a:cubicBezTo>
                      <a:cubicBezTo>
                        <a:pt x="682" y="30"/>
                        <a:pt x="707" y="56"/>
                        <a:pt x="707" y="87"/>
                      </a:cubicBezTo>
                      <a:cubicBezTo>
                        <a:pt x="707" y="391"/>
                        <a:pt x="707" y="391"/>
                        <a:pt x="707" y="391"/>
                      </a:cubicBezTo>
                      <a:cubicBezTo>
                        <a:pt x="707" y="423"/>
                        <a:pt x="682" y="448"/>
                        <a:pt x="650" y="448"/>
                      </a:cubicBezTo>
                      <a:cubicBezTo>
                        <a:pt x="390" y="448"/>
                        <a:pt x="390" y="448"/>
                        <a:pt x="390" y="448"/>
                      </a:cubicBezTo>
                      <a:cubicBezTo>
                        <a:pt x="390" y="478"/>
                        <a:pt x="390" y="478"/>
                        <a:pt x="390" y="478"/>
                      </a:cubicBezTo>
                      <a:cubicBezTo>
                        <a:pt x="650" y="478"/>
                        <a:pt x="650" y="478"/>
                        <a:pt x="650" y="478"/>
                      </a:cubicBezTo>
                      <a:cubicBezTo>
                        <a:pt x="698" y="478"/>
                        <a:pt x="737" y="439"/>
                        <a:pt x="737" y="391"/>
                      </a:cubicBezTo>
                      <a:cubicBezTo>
                        <a:pt x="737" y="87"/>
                        <a:pt x="737" y="87"/>
                        <a:pt x="737" y="87"/>
                      </a:cubicBezTo>
                      <a:cubicBezTo>
                        <a:pt x="737" y="39"/>
                        <a:pt x="698" y="0"/>
                        <a:pt x="650" y="0"/>
                      </a:cubicBezTo>
                      <a:cubicBezTo>
                        <a:pt x="87" y="0"/>
                        <a:pt x="87" y="0"/>
                        <a:pt x="87" y="0"/>
                      </a:cubicBezTo>
                      <a:cubicBezTo>
                        <a:pt x="39" y="0"/>
                        <a:pt x="0" y="39"/>
                        <a:pt x="0" y="87"/>
                      </a:cubicBezTo>
                      <a:cubicBezTo>
                        <a:pt x="0" y="326"/>
                        <a:pt x="0" y="326"/>
                        <a:pt x="0" y="326"/>
                      </a:cubicBezTo>
                      <a:lnTo>
                        <a:pt x="30" y="3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4" tIns="43928" rIns="87854" bIns="43928"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78390" rtl="0" eaLnBrk="1" fontAlgn="auto" latinLnBrk="0" hangingPunct="1">
                    <a:lnSpc>
                      <a:spcPct val="100000"/>
                    </a:lnSpc>
                    <a:spcBef>
                      <a:spcPts val="0"/>
                    </a:spcBef>
                    <a:spcAft>
                      <a:spcPts val="0"/>
                    </a:spcAft>
                    <a:buClrTx/>
                    <a:buSzTx/>
                    <a:buFontTx/>
                    <a:buNone/>
                    <a:tabLst/>
                    <a:defRPr/>
                  </a:pPr>
                  <a:endParaRPr kumimoji="0" lang="en-US" sz="1920" b="0" i="0" u="none" strike="noStrike" kern="1200" cap="none" spc="0" normalizeH="0" baseline="0" noProof="0">
                    <a:ln>
                      <a:noFill/>
                    </a:ln>
                    <a:solidFill>
                      <a:srgbClr val="1A1A1A"/>
                    </a:solidFill>
                    <a:effectLst/>
                    <a:uLnTx/>
                    <a:uFillTx/>
                    <a:latin typeface="Segoe UI"/>
                    <a:ea typeface="+mn-ea"/>
                    <a:cs typeface="+mn-cs"/>
                  </a:endParaRPr>
                </a:p>
              </p:txBody>
            </p:sp>
            <p:sp>
              <p:nvSpPr>
                <p:cNvPr id="136" name="Freeform 6">
                  <a:extLst>
                    <a:ext uri="{FF2B5EF4-FFF2-40B4-BE49-F238E27FC236}">
                      <a16:creationId xmlns:a16="http://schemas.microsoft.com/office/drawing/2014/main" id="{01EBEC19-A992-43B5-B724-95CA9BDFAFFA}"/>
                    </a:ext>
                  </a:extLst>
                </p:cNvPr>
                <p:cNvSpPr>
                  <a:spLocks noEditPoints="1"/>
                </p:cNvSpPr>
                <p:nvPr/>
              </p:nvSpPr>
              <p:spPr bwMode="auto">
                <a:xfrm>
                  <a:off x="-1146792" y="845131"/>
                  <a:ext cx="777875" cy="606425"/>
                </a:xfrm>
                <a:custGeom>
                  <a:avLst/>
                  <a:gdLst>
                    <a:gd name="T0" fmla="*/ 391 w 564"/>
                    <a:gd name="T1" fmla="*/ 147 h 433"/>
                    <a:gd name="T2" fmla="*/ 417 w 564"/>
                    <a:gd name="T3" fmla="*/ 173 h 433"/>
                    <a:gd name="T4" fmla="*/ 538 w 564"/>
                    <a:gd name="T5" fmla="*/ 173 h 433"/>
                    <a:gd name="T6" fmla="*/ 564 w 564"/>
                    <a:gd name="T7" fmla="*/ 147 h 433"/>
                    <a:gd name="T8" fmla="*/ 564 w 564"/>
                    <a:gd name="T9" fmla="*/ 26 h 433"/>
                    <a:gd name="T10" fmla="*/ 538 w 564"/>
                    <a:gd name="T11" fmla="*/ 0 h 433"/>
                    <a:gd name="T12" fmla="*/ 417 w 564"/>
                    <a:gd name="T13" fmla="*/ 0 h 433"/>
                    <a:gd name="T14" fmla="*/ 391 w 564"/>
                    <a:gd name="T15" fmla="*/ 26 h 433"/>
                    <a:gd name="T16" fmla="*/ 391 w 564"/>
                    <a:gd name="T17" fmla="*/ 65 h 433"/>
                    <a:gd name="T18" fmla="*/ 342 w 564"/>
                    <a:gd name="T19" fmla="*/ 65 h 433"/>
                    <a:gd name="T20" fmla="*/ 297 w 564"/>
                    <a:gd name="T21" fmla="*/ 97 h 433"/>
                    <a:gd name="T22" fmla="*/ 223 w 564"/>
                    <a:gd name="T23" fmla="*/ 322 h 433"/>
                    <a:gd name="T24" fmla="*/ 219 w 564"/>
                    <a:gd name="T25" fmla="*/ 325 h 433"/>
                    <a:gd name="T26" fmla="*/ 173 w 564"/>
                    <a:gd name="T27" fmla="*/ 325 h 433"/>
                    <a:gd name="T28" fmla="*/ 173 w 564"/>
                    <a:gd name="T29" fmla="*/ 286 h 433"/>
                    <a:gd name="T30" fmla="*/ 147 w 564"/>
                    <a:gd name="T31" fmla="*/ 260 h 433"/>
                    <a:gd name="T32" fmla="*/ 26 w 564"/>
                    <a:gd name="T33" fmla="*/ 260 h 433"/>
                    <a:gd name="T34" fmla="*/ 0 w 564"/>
                    <a:gd name="T35" fmla="*/ 286 h 433"/>
                    <a:gd name="T36" fmla="*/ 0 w 564"/>
                    <a:gd name="T37" fmla="*/ 407 h 433"/>
                    <a:gd name="T38" fmla="*/ 26 w 564"/>
                    <a:gd name="T39" fmla="*/ 433 h 433"/>
                    <a:gd name="T40" fmla="*/ 147 w 564"/>
                    <a:gd name="T41" fmla="*/ 433 h 433"/>
                    <a:gd name="T42" fmla="*/ 173 w 564"/>
                    <a:gd name="T43" fmla="*/ 407 h 433"/>
                    <a:gd name="T44" fmla="*/ 173 w 564"/>
                    <a:gd name="T45" fmla="*/ 368 h 433"/>
                    <a:gd name="T46" fmla="*/ 219 w 564"/>
                    <a:gd name="T47" fmla="*/ 368 h 433"/>
                    <a:gd name="T48" fmla="*/ 264 w 564"/>
                    <a:gd name="T49" fmla="*/ 336 h 433"/>
                    <a:gd name="T50" fmla="*/ 338 w 564"/>
                    <a:gd name="T51" fmla="*/ 111 h 433"/>
                    <a:gd name="T52" fmla="*/ 342 w 564"/>
                    <a:gd name="T53" fmla="*/ 108 h 433"/>
                    <a:gd name="T54" fmla="*/ 391 w 564"/>
                    <a:gd name="T55" fmla="*/ 108 h 433"/>
                    <a:gd name="T56" fmla="*/ 391 w 564"/>
                    <a:gd name="T57" fmla="*/ 147 h 433"/>
                    <a:gd name="T58" fmla="*/ 129 w 564"/>
                    <a:gd name="T59" fmla="*/ 390 h 433"/>
                    <a:gd name="T60" fmla="*/ 43 w 564"/>
                    <a:gd name="T61" fmla="*/ 390 h 433"/>
                    <a:gd name="T62" fmla="*/ 43 w 564"/>
                    <a:gd name="T63" fmla="*/ 303 h 433"/>
                    <a:gd name="T64" fmla="*/ 129 w 564"/>
                    <a:gd name="T65" fmla="*/ 303 h 433"/>
                    <a:gd name="T66" fmla="*/ 129 w 564"/>
                    <a:gd name="T67" fmla="*/ 390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64" h="433">
                      <a:moveTo>
                        <a:pt x="391" y="147"/>
                      </a:moveTo>
                      <a:cubicBezTo>
                        <a:pt x="391" y="162"/>
                        <a:pt x="403" y="173"/>
                        <a:pt x="417" y="173"/>
                      </a:cubicBezTo>
                      <a:cubicBezTo>
                        <a:pt x="538" y="173"/>
                        <a:pt x="538" y="173"/>
                        <a:pt x="538" y="173"/>
                      </a:cubicBezTo>
                      <a:cubicBezTo>
                        <a:pt x="552" y="173"/>
                        <a:pt x="564" y="162"/>
                        <a:pt x="564" y="147"/>
                      </a:cubicBezTo>
                      <a:cubicBezTo>
                        <a:pt x="564" y="26"/>
                        <a:pt x="564" y="26"/>
                        <a:pt x="564" y="26"/>
                      </a:cubicBezTo>
                      <a:cubicBezTo>
                        <a:pt x="564" y="11"/>
                        <a:pt x="552" y="0"/>
                        <a:pt x="538" y="0"/>
                      </a:cubicBezTo>
                      <a:cubicBezTo>
                        <a:pt x="417" y="0"/>
                        <a:pt x="417" y="0"/>
                        <a:pt x="417" y="0"/>
                      </a:cubicBezTo>
                      <a:cubicBezTo>
                        <a:pt x="403" y="0"/>
                        <a:pt x="391" y="11"/>
                        <a:pt x="391" y="26"/>
                      </a:cubicBezTo>
                      <a:cubicBezTo>
                        <a:pt x="391" y="65"/>
                        <a:pt x="391" y="65"/>
                        <a:pt x="391" y="65"/>
                      </a:cubicBezTo>
                      <a:cubicBezTo>
                        <a:pt x="342" y="65"/>
                        <a:pt x="342" y="65"/>
                        <a:pt x="342" y="65"/>
                      </a:cubicBezTo>
                      <a:cubicBezTo>
                        <a:pt x="322" y="65"/>
                        <a:pt x="304" y="78"/>
                        <a:pt x="297" y="97"/>
                      </a:cubicBezTo>
                      <a:cubicBezTo>
                        <a:pt x="223" y="322"/>
                        <a:pt x="223" y="322"/>
                        <a:pt x="223" y="322"/>
                      </a:cubicBezTo>
                      <a:cubicBezTo>
                        <a:pt x="222" y="324"/>
                        <a:pt x="221" y="325"/>
                        <a:pt x="219" y="325"/>
                      </a:cubicBezTo>
                      <a:cubicBezTo>
                        <a:pt x="173" y="325"/>
                        <a:pt x="173" y="325"/>
                        <a:pt x="173" y="325"/>
                      </a:cubicBezTo>
                      <a:cubicBezTo>
                        <a:pt x="173" y="286"/>
                        <a:pt x="173" y="286"/>
                        <a:pt x="173" y="286"/>
                      </a:cubicBezTo>
                      <a:cubicBezTo>
                        <a:pt x="173" y="272"/>
                        <a:pt x="161" y="260"/>
                        <a:pt x="147" y="260"/>
                      </a:cubicBezTo>
                      <a:cubicBezTo>
                        <a:pt x="26" y="260"/>
                        <a:pt x="26" y="260"/>
                        <a:pt x="26" y="260"/>
                      </a:cubicBezTo>
                      <a:cubicBezTo>
                        <a:pt x="11" y="260"/>
                        <a:pt x="0" y="272"/>
                        <a:pt x="0" y="286"/>
                      </a:cubicBezTo>
                      <a:cubicBezTo>
                        <a:pt x="0" y="407"/>
                        <a:pt x="0" y="407"/>
                        <a:pt x="0" y="407"/>
                      </a:cubicBezTo>
                      <a:cubicBezTo>
                        <a:pt x="0" y="422"/>
                        <a:pt x="11" y="433"/>
                        <a:pt x="26" y="433"/>
                      </a:cubicBezTo>
                      <a:cubicBezTo>
                        <a:pt x="147" y="433"/>
                        <a:pt x="147" y="433"/>
                        <a:pt x="147" y="433"/>
                      </a:cubicBezTo>
                      <a:cubicBezTo>
                        <a:pt x="161" y="433"/>
                        <a:pt x="173" y="422"/>
                        <a:pt x="173" y="407"/>
                      </a:cubicBezTo>
                      <a:cubicBezTo>
                        <a:pt x="173" y="368"/>
                        <a:pt x="173" y="368"/>
                        <a:pt x="173" y="368"/>
                      </a:cubicBezTo>
                      <a:cubicBezTo>
                        <a:pt x="219" y="368"/>
                        <a:pt x="219" y="368"/>
                        <a:pt x="219" y="368"/>
                      </a:cubicBezTo>
                      <a:cubicBezTo>
                        <a:pt x="239" y="368"/>
                        <a:pt x="257" y="355"/>
                        <a:pt x="264" y="336"/>
                      </a:cubicBezTo>
                      <a:cubicBezTo>
                        <a:pt x="338" y="111"/>
                        <a:pt x="338" y="111"/>
                        <a:pt x="338" y="111"/>
                      </a:cubicBezTo>
                      <a:cubicBezTo>
                        <a:pt x="339" y="109"/>
                        <a:pt x="340" y="108"/>
                        <a:pt x="342" y="108"/>
                      </a:cubicBezTo>
                      <a:cubicBezTo>
                        <a:pt x="391" y="108"/>
                        <a:pt x="391" y="108"/>
                        <a:pt x="391" y="108"/>
                      </a:cubicBezTo>
                      <a:lnTo>
                        <a:pt x="391" y="147"/>
                      </a:lnTo>
                      <a:close/>
                      <a:moveTo>
                        <a:pt x="129" y="390"/>
                      </a:moveTo>
                      <a:cubicBezTo>
                        <a:pt x="43" y="390"/>
                        <a:pt x="43" y="390"/>
                        <a:pt x="43" y="390"/>
                      </a:cubicBezTo>
                      <a:cubicBezTo>
                        <a:pt x="43" y="303"/>
                        <a:pt x="43" y="303"/>
                        <a:pt x="43" y="303"/>
                      </a:cubicBezTo>
                      <a:cubicBezTo>
                        <a:pt x="129" y="303"/>
                        <a:pt x="129" y="303"/>
                        <a:pt x="129" y="303"/>
                      </a:cubicBezTo>
                      <a:lnTo>
                        <a:pt x="129" y="39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4" tIns="43928" rIns="87854" bIns="43928"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78390" rtl="0" eaLnBrk="1" fontAlgn="auto" latinLnBrk="0" hangingPunct="1">
                    <a:lnSpc>
                      <a:spcPct val="100000"/>
                    </a:lnSpc>
                    <a:spcBef>
                      <a:spcPts val="0"/>
                    </a:spcBef>
                    <a:spcAft>
                      <a:spcPts val="0"/>
                    </a:spcAft>
                    <a:buClrTx/>
                    <a:buSzTx/>
                    <a:buFontTx/>
                    <a:buNone/>
                    <a:tabLst/>
                    <a:defRPr/>
                  </a:pPr>
                  <a:endParaRPr kumimoji="0" lang="en-US" sz="1920" b="0" i="0" u="none" strike="noStrike" kern="1200" cap="none" spc="0" normalizeH="0" baseline="0" noProof="0">
                    <a:ln>
                      <a:noFill/>
                    </a:ln>
                    <a:solidFill>
                      <a:srgbClr val="1A1A1A"/>
                    </a:solidFill>
                    <a:effectLst/>
                    <a:uLnTx/>
                    <a:uFillTx/>
                    <a:latin typeface="Segoe UI"/>
                    <a:ea typeface="+mn-ea"/>
                    <a:cs typeface="+mn-cs"/>
                  </a:endParaRPr>
                </a:p>
              </p:txBody>
            </p:sp>
          </p:grpSp>
        </p:grpSp>
        <p:sp>
          <p:nvSpPr>
            <p:cNvPr id="132" name="Rectangle 131">
              <a:extLst>
                <a:ext uri="{FF2B5EF4-FFF2-40B4-BE49-F238E27FC236}">
                  <a16:creationId xmlns:a16="http://schemas.microsoft.com/office/drawing/2014/main" id="{EFB6E837-3676-40ED-8D00-05D5E7F07745}"/>
                </a:ext>
              </a:extLst>
            </p:cNvPr>
            <p:cNvSpPr/>
            <p:nvPr/>
          </p:nvSpPr>
          <p:spPr bwMode="auto">
            <a:xfrm>
              <a:off x="7233314" y="3637428"/>
              <a:ext cx="1555682" cy="104881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800" b="1" i="0" u="none" strike="noStrike" kern="1200" cap="none" spc="0" normalizeH="0" baseline="0" noProof="0">
                  <a:ln>
                    <a:noFill/>
                  </a:ln>
                  <a:solidFill>
                    <a:srgbClr val="1A1A1A"/>
                  </a:solidFill>
                  <a:effectLst/>
                  <a:uLnTx/>
                  <a:uFillTx/>
                  <a:latin typeface="Segoe UI"/>
                  <a:ea typeface="+mn-ea"/>
                  <a:cs typeface="Segoe UI" pitchFamily="34" charset="0"/>
                </a:rPr>
                <a:t>Power Automate</a:t>
              </a:r>
            </a:p>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Process automation</a:t>
              </a:r>
            </a:p>
          </p:txBody>
        </p:sp>
      </p:grpSp>
      <p:grpSp>
        <p:nvGrpSpPr>
          <p:cNvPr id="137" name="Group 136">
            <a:extLst>
              <a:ext uri="{FF2B5EF4-FFF2-40B4-BE49-F238E27FC236}">
                <a16:creationId xmlns:a16="http://schemas.microsoft.com/office/drawing/2014/main" id="{952F44B6-2907-4C40-B32E-D29DD8538803}"/>
              </a:ext>
            </a:extLst>
          </p:cNvPr>
          <p:cNvGrpSpPr/>
          <p:nvPr/>
        </p:nvGrpSpPr>
        <p:grpSpPr>
          <a:xfrm>
            <a:off x="9007564" y="2429235"/>
            <a:ext cx="1555241" cy="2351956"/>
            <a:chOff x="7233314" y="2333616"/>
            <a:chExt cx="1555682" cy="2352623"/>
          </a:xfrm>
          <a:effectLst/>
        </p:grpSpPr>
        <p:sp>
          <p:nvSpPr>
            <p:cNvPr id="138" name="Oval 137">
              <a:extLst>
                <a:ext uri="{FF2B5EF4-FFF2-40B4-BE49-F238E27FC236}">
                  <a16:creationId xmlns:a16="http://schemas.microsoft.com/office/drawing/2014/main" id="{5FE543A9-CD85-470D-9F84-53828EE2A56C}"/>
                </a:ext>
              </a:extLst>
            </p:cNvPr>
            <p:cNvSpPr/>
            <p:nvPr/>
          </p:nvSpPr>
          <p:spPr bwMode="auto">
            <a:xfrm>
              <a:off x="7487920" y="2333616"/>
              <a:ext cx="1051560" cy="1051560"/>
            </a:xfrm>
            <a:prstGeom prst="ellipse">
              <a:avLst/>
            </a:prstGeom>
            <a:solidFill>
              <a:srgbClr val="14848F"/>
            </a:solidFill>
            <a:ln>
              <a:noFill/>
            </a:ln>
            <a:effectLst>
              <a:outerShdw blurRad="635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64502" tIns="131603" rIns="164502" bIns="131603" numCol="1" spcCol="0" rtlCol="0" fromWordArt="0" anchor="ctr" anchorCtr="0" forceAA="0" compatLnSpc="1">
              <a:prstTxWarp prst="textNoShape">
                <a:avLst/>
              </a:prstTxWarp>
              <a:noAutofit/>
            </a:bodyPr>
            <a:lstStyle/>
            <a:p>
              <a:pPr marL="0" marR="0" lvl="0" indent="0" algn="l" defTabSz="838651"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1A1A1A"/>
                </a:solidFill>
                <a:effectLst/>
                <a:uLnTx/>
                <a:uFillTx/>
                <a:latin typeface="Segoe UI"/>
                <a:ea typeface="+mn-ea"/>
                <a:cs typeface="Segoe UI" pitchFamily="34" charset="0"/>
              </a:endParaRPr>
            </a:p>
          </p:txBody>
        </p:sp>
        <p:sp>
          <p:nvSpPr>
            <p:cNvPr id="139" name="Rectangle 138">
              <a:extLst>
                <a:ext uri="{FF2B5EF4-FFF2-40B4-BE49-F238E27FC236}">
                  <a16:creationId xmlns:a16="http://schemas.microsoft.com/office/drawing/2014/main" id="{DBD4D9CA-290E-4F3F-ACC4-DA9E6F1668C9}"/>
                </a:ext>
              </a:extLst>
            </p:cNvPr>
            <p:cNvSpPr/>
            <p:nvPr/>
          </p:nvSpPr>
          <p:spPr bwMode="auto">
            <a:xfrm>
              <a:off x="7233314" y="3637428"/>
              <a:ext cx="1555682" cy="104881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800" b="1" i="0" u="none" strike="noStrike" kern="1200" cap="none" spc="0" normalizeH="0" baseline="0" noProof="0">
                  <a:ln>
                    <a:noFill/>
                  </a:ln>
                  <a:solidFill>
                    <a:srgbClr val="1A1A1A"/>
                  </a:solidFill>
                  <a:effectLst/>
                  <a:uLnTx/>
                  <a:uFillTx/>
                  <a:latin typeface="Segoe UI"/>
                  <a:ea typeface="+mn-ea"/>
                  <a:cs typeface="Segoe UI" pitchFamily="34" charset="0"/>
                </a:rPr>
                <a:t>Power Virtual Agents</a:t>
              </a:r>
            </a:p>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Intelligent virtual agents</a:t>
              </a:r>
            </a:p>
          </p:txBody>
        </p:sp>
      </p:grpSp>
      <p:pic>
        <p:nvPicPr>
          <p:cNvPr id="140" name="Picture 139" descr="A picture containing drawing&#10;&#10;Description automatically generated">
            <a:extLst>
              <a:ext uri="{FF2B5EF4-FFF2-40B4-BE49-F238E27FC236}">
                <a16:creationId xmlns:a16="http://schemas.microsoft.com/office/drawing/2014/main" id="{8BA86A9A-DE4E-46C1-AC0F-A057316777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10394" y="2694177"/>
            <a:ext cx="553237" cy="553237"/>
          </a:xfrm>
          <a:prstGeom prst="rect">
            <a:avLst/>
          </a:prstGeom>
        </p:spPr>
      </p:pic>
      <p:sp>
        <p:nvSpPr>
          <p:cNvPr id="141" name="Rectangle 140">
            <a:extLst>
              <a:ext uri="{FF2B5EF4-FFF2-40B4-BE49-F238E27FC236}">
                <a16:creationId xmlns:a16="http://schemas.microsoft.com/office/drawing/2014/main" id="{1D7FB5B5-474D-4B1D-A6D3-5974852B0FAE}"/>
              </a:ext>
            </a:extLst>
          </p:cNvPr>
          <p:cNvSpPr/>
          <p:nvPr/>
        </p:nvSpPr>
        <p:spPr>
          <a:xfrm>
            <a:off x="561888" y="1093569"/>
            <a:ext cx="10992076" cy="307777"/>
          </a:xfrm>
          <a:prstGeom prst="rect">
            <a:avLst/>
          </a:prstGeom>
          <a:noFill/>
          <a:ln w="9525" cap="flat" cmpd="sng" algn="ctr">
            <a:noFill/>
            <a:prstDash val="dash"/>
          </a:ln>
          <a:effectLst/>
        </p:spPr>
        <p:txBody>
          <a:bodyPr wrap="square" lIns="0" tIns="0" rIns="0" bIns="0" rtlCol="0" anchor="ctr" anchorCtr="0">
            <a:spAutoFit/>
          </a:bodyPr>
          <a:lstStyle/>
          <a:p>
            <a:pPr marL="0" marR="0" lvl="0" indent="0" algn="l" defTabSz="913523"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1A1A1A"/>
                </a:solidFill>
                <a:effectLst/>
                <a:uLnTx/>
                <a:uFillTx/>
                <a:latin typeface="Segoe UI Semilight"/>
                <a:ea typeface="+mn-ea"/>
                <a:cs typeface="Segoe UI Semilight"/>
              </a:rPr>
              <a:t>The low-code platform that spans Office 365, Azure, Dynamics 365, and standalone applications</a:t>
            </a:r>
          </a:p>
        </p:txBody>
      </p:sp>
      <p:grpSp>
        <p:nvGrpSpPr>
          <p:cNvPr id="142" name="Group 141">
            <a:extLst>
              <a:ext uri="{FF2B5EF4-FFF2-40B4-BE49-F238E27FC236}">
                <a16:creationId xmlns:a16="http://schemas.microsoft.com/office/drawing/2014/main" id="{7D35970A-25A0-4B41-96E8-7D03C9936943}"/>
              </a:ext>
            </a:extLst>
          </p:cNvPr>
          <p:cNvGrpSpPr/>
          <p:nvPr/>
        </p:nvGrpSpPr>
        <p:grpSpPr>
          <a:xfrm>
            <a:off x="3598846" y="4686064"/>
            <a:ext cx="5053602" cy="1607164"/>
            <a:chOff x="3598846" y="4686064"/>
            <a:chExt cx="5053602" cy="1607164"/>
          </a:xfrm>
        </p:grpSpPr>
        <p:sp>
          <p:nvSpPr>
            <p:cNvPr id="143" name="Rectangle 42">
              <a:extLst>
                <a:ext uri="{FF2B5EF4-FFF2-40B4-BE49-F238E27FC236}">
                  <a16:creationId xmlns:a16="http://schemas.microsoft.com/office/drawing/2014/main" id="{0C356F69-8126-47EA-83CD-43CBCF0556FD}"/>
                </a:ext>
              </a:extLst>
            </p:cNvPr>
            <p:cNvSpPr/>
            <p:nvPr/>
          </p:nvSpPr>
          <p:spPr bwMode="auto">
            <a:xfrm flipV="1">
              <a:off x="3918861" y="4686070"/>
              <a:ext cx="4405735" cy="329847"/>
            </a:xfrm>
            <a:custGeom>
              <a:avLst/>
              <a:gdLst>
                <a:gd name="connsiteX0" fmla="*/ 0 w 3416203"/>
                <a:gd name="connsiteY0" fmla="*/ 0 h 765279"/>
                <a:gd name="connsiteX1" fmla="*/ 3416203 w 3416203"/>
                <a:gd name="connsiteY1" fmla="*/ 0 h 765279"/>
                <a:gd name="connsiteX2" fmla="*/ 3416203 w 3416203"/>
                <a:gd name="connsiteY2" fmla="*/ 765279 h 765279"/>
                <a:gd name="connsiteX3" fmla="*/ 0 w 3416203"/>
                <a:gd name="connsiteY3" fmla="*/ 765279 h 765279"/>
                <a:gd name="connsiteX4" fmla="*/ 0 w 3416203"/>
                <a:gd name="connsiteY4" fmla="*/ 0 h 765279"/>
                <a:gd name="connsiteX0" fmla="*/ 3416203 w 3507643"/>
                <a:gd name="connsiteY0" fmla="*/ 0 h 765279"/>
                <a:gd name="connsiteX1" fmla="*/ 3416203 w 3507643"/>
                <a:gd name="connsiteY1" fmla="*/ 765279 h 765279"/>
                <a:gd name="connsiteX2" fmla="*/ 0 w 3507643"/>
                <a:gd name="connsiteY2" fmla="*/ 765279 h 765279"/>
                <a:gd name="connsiteX3" fmla="*/ 0 w 3507643"/>
                <a:gd name="connsiteY3" fmla="*/ 0 h 765279"/>
                <a:gd name="connsiteX4" fmla="*/ 3507643 w 3507643"/>
                <a:gd name="connsiteY4" fmla="*/ 91440 h 765279"/>
                <a:gd name="connsiteX0" fmla="*/ 3416203 w 3416203"/>
                <a:gd name="connsiteY0" fmla="*/ 0 h 765279"/>
                <a:gd name="connsiteX1" fmla="*/ 3416203 w 3416203"/>
                <a:gd name="connsiteY1" fmla="*/ 765279 h 765279"/>
                <a:gd name="connsiteX2" fmla="*/ 0 w 3416203"/>
                <a:gd name="connsiteY2" fmla="*/ 765279 h 765279"/>
                <a:gd name="connsiteX3" fmla="*/ 0 w 3416203"/>
                <a:gd name="connsiteY3" fmla="*/ 0 h 765279"/>
              </a:gdLst>
              <a:ahLst/>
              <a:cxnLst>
                <a:cxn ang="0">
                  <a:pos x="connsiteX0" y="connsiteY0"/>
                </a:cxn>
                <a:cxn ang="0">
                  <a:pos x="connsiteX1" y="connsiteY1"/>
                </a:cxn>
                <a:cxn ang="0">
                  <a:pos x="connsiteX2" y="connsiteY2"/>
                </a:cxn>
                <a:cxn ang="0">
                  <a:pos x="connsiteX3" y="connsiteY3"/>
                </a:cxn>
              </a:cxnLst>
              <a:rect l="l" t="t" r="r" b="b"/>
              <a:pathLst>
                <a:path w="3416203" h="765279">
                  <a:moveTo>
                    <a:pt x="3416203" y="0"/>
                  </a:moveTo>
                  <a:lnTo>
                    <a:pt x="3416203" y="765279"/>
                  </a:lnTo>
                  <a:lnTo>
                    <a:pt x="0" y="765279"/>
                  </a:lnTo>
                  <a:lnTo>
                    <a:pt x="0" y="0"/>
                  </a:lnTo>
                </a:path>
              </a:pathLst>
            </a:custGeom>
            <a:ln w="15875">
              <a:solidFill>
                <a:schemeClr val="bg1">
                  <a:lumMod val="50000"/>
                  <a:lumOff val="50000"/>
                </a:schemeClr>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l"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4" name="Rectangle 143">
              <a:extLst>
                <a:ext uri="{FF2B5EF4-FFF2-40B4-BE49-F238E27FC236}">
                  <a16:creationId xmlns:a16="http://schemas.microsoft.com/office/drawing/2014/main" id="{D60A23CC-29D1-4373-9A94-4A0F57B39E6C}"/>
                </a:ext>
              </a:extLst>
            </p:cNvPr>
            <p:cNvSpPr/>
            <p:nvPr/>
          </p:nvSpPr>
          <p:spPr bwMode="auto">
            <a:xfrm>
              <a:off x="8048575" y="5882748"/>
              <a:ext cx="552039" cy="19679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a:ea typeface="+mn-ea"/>
                  <a:cs typeface="Segoe UI" pitchFamily="34" charset="0"/>
                </a:rPr>
                <a:t>Common</a:t>
              </a:r>
              <a:br>
                <a:rPr kumimoji="0" lang="en-US" sz="1600" b="1" i="0" u="none" strike="noStrike" kern="1200" cap="none" spc="0" normalizeH="0" baseline="0" noProof="0">
                  <a:ln>
                    <a:noFill/>
                  </a:ln>
                  <a:solidFill>
                    <a:srgbClr val="1A1A1A"/>
                  </a:solidFill>
                  <a:effectLst/>
                  <a:uLnTx/>
                  <a:uFillTx/>
                  <a:latin typeface="Segoe UI"/>
                  <a:ea typeface="+mn-ea"/>
                  <a:cs typeface="Segoe UI" pitchFamily="34" charset="0"/>
                </a:rPr>
              </a:br>
              <a:r>
                <a:rPr kumimoji="0" lang="en-US" sz="1600" b="1" i="0" u="none" strike="noStrike" kern="1200" cap="none" spc="0" normalizeH="0" baseline="0" noProof="0">
                  <a:ln>
                    <a:noFill/>
                  </a:ln>
                  <a:solidFill>
                    <a:srgbClr val="1A1A1A"/>
                  </a:solidFill>
                  <a:effectLst/>
                  <a:uLnTx/>
                  <a:uFillTx/>
                  <a:latin typeface="Segoe UI"/>
                  <a:ea typeface="+mn-ea"/>
                  <a:cs typeface="Segoe UI" pitchFamily="34" charset="0"/>
                </a:rPr>
                <a:t>Data Service</a:t>
              </a:r>
            </a:p>
          </p:txBody>
        </p:sp>
        <p:sp>
          <p:nvSpPr>
            <p:cNvPr id="145" name="Rectangle 144">
              <a:extLst>
                <a:ext uri="{FF2B5EF4-FFF2-40B4-BE49-F238E27FC236}">
                  <a16:creationId xmlns:a16="http://schemas.microsoft.com/office/drawing/2014/main" id="{0BEE4AA7-FF29-4D81-8D3F-E190D5C21F08}"/>
                </a:ext>
              </a:extLst>
            </p:cNvPr>
            <p:cNvSpPr/>
            <p:nvPr/>
          </p:nvSpPr>
          <p:spPr bwMode="auto">
            <a:xfrm>
              <a:off x="3598846" y="5847584"/>
              <a:ext cx="552039" cy="44564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a:ea typeface="+mn-ea"/>
                  <a:cs typeface="Segoe UI" pitchFamily="34" charset="0"/>
                </a:rPr>
                <a:t>Data</a:t>
              </a:r>
              <a:br>
                <a:rPr kumimoji="0" lang="en-US" sz="1600" b="1" i="0" u="none" strike="noStrike" kern="1200" cap="none" spc="0" normalizeH="0" baseline="0" noProof="0">
                  <a:ln>
                    <a:noFill/>
                  </a:ln>
                  <a:solidFill>
                    <a:srgbClr val="1A1A1A"/>
                  </a:solidFill>
                  <a:effectLst/>
                  <a:uLnTx/>
                  <a:uFillTx/>
                  <a:latin typeface="Segoe UI"/>
                  <a:ea typeface="+mn-ea"/>
                  <a:cs typeface="Segoe UI" pitchFamily="34" charset="0"/>
                </a:rPr>
              </a:br>
              <a:r>
                <a:rPr kumimoji="0" lang="en-US" sz="1600" b="1" i="0" u="none" strike="noStrike" kern="1200" cap="none" spc="0" normalizeH="0" baseline="0" noProof="0">
                  <a:ln>
                    <a:noFill/>
                  </a:ln>
                  <a:solidFill>
                    <a:srgbClr val="1A1A1A"/>
                  </a:solidFill>
                  <a:effectLst/>
                  <a:uLnTx/>
                  <a:uFillTx/>
                  <a:latin typeface="Segoe UI"/>
                  <a:ea typeface="+mn-ea"/>
                  <a:cs typeface="Segoe UI" pitchFamily="34" charset="0"/>
                </a:rPr>
                <a:t>connectors</a:t>
              </a:r>
            </a:p>
          </p:txBody>
        </p:sp>
        <p:pic>
          <p:nvPicPr>
            <p:cNvPr id="146" name="Graphic 145">
              <a:extLst>
                <a:ext uri="{FF2B5EF4-FFF2-40B4-BE49-F238E27FC236}">
                  <a16:creationId xmlns:a16="http://schemas.microsoft.com/office/drawing/2014/main" id="{83602327-6638-4E1F-B665-22410A2D9B0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996743" y="5118868"/>
              <a:ext cx="655705" cy="655705"/>
            </a:xfrm>
            <a:prstGeom prst="rect">
              <a:avLst/>
            </a:prstGeom>
          </p:spPr>
        </p:pic>
        <p:sp>
          <p:nvSpPr>
            <p:cNvPr id="147" name="plug" title="Icon of a power plug showing an A to B connection">
              <a:extLst>
                <a:ext uri="{FF2B5EF4-FFF2-40B4-BE49-F238E27FC236}">
                  <a16:creationId xmlns:a16="http://schemas.microsoft.com/office/drawing/2014/main" id="{1106CC85-8E5A-49F3-982D-8323C7584424}"/>
                </a:ext>
              </a:extLst>
            </p:cNvPr>
            <p:cNvSpPr>
              <a:spLocks noChangeAspect="1" noEditPoints="1"/>
            </p:cNvSpPr>
            <p:nvPr/>
          </p:nvSpPr>
          <p:spPr bwMode="auto">
            <a:xfrm>
              <a:off x="3611119" y="5029808"/>
              <a:ext cx="615483" cy="583406"/>
            </a:xfrm>
            <a:custGeom>
              <a:avLst/>
              <a:gdLst>
                <a:gd name="T0" fmla="*/ 169 w 346"/>
                <a:gd name="T1" fmla="*/ 90 h 328"/>
                <a:gd name="T2" fmla="*/ 199 w 346"/>
                <a:gd name="T3" fmla="*/ 61 h 328"/>
                <a:gd name="T4" fmla="*/ 279 w 346"/>
                <a:gd name="T5" fmla="*/ 63 h 328"/>
                <a:gd name="T6" fmla="*/ 279 w 346"/>
                <a:gd name="T7" fmla="*/ 63 h 328"/>
                <a:gd name="T8" fmla="*/ 277 w 346"/>
                <a:gd name="T9" fmla="*/ 143 h 328"/>
                <a:gd name="T10" fmla="*/ 247 w 346"/>
                <a:gd name="T11" fmla="*/ 172 h 328"/>
                <a:gd name="T12" fmla="*/ 169 w 346"/>
                <a:gd name="T13" fmla="*/ 90 h 328"/>
                <a:gd name="T14" fmla="*/ 279 w 346"/>
                <a:gd name="T15" fmla="*/ 63 h 328"/>
                <a:gd name="T16" fmla="*/ 346 w 346"/>
                <a:gd name="T17" fmla="*/ 0 h 328"/>
                <a:gd name="T18" fmla="*/ 99 w 346"/>
                <a:gd name="T19" fmla="*/ 156 h 328"/>
                <a:gd name="T20" fmla="*/ 69 w 346"/>
                <a:gd name="T21" fmla="*/ 185 h 328"/>
                <a:gd name="T22" fmla="*/ 67 w 346"/>
                <a:gd name="T23" fmla="*/ 265 h 328"/>
                <a:gd name="T24" fmla="*/ 67 w 346"/>
                <a:gd name="T25" fmla="*/ 265 h 328"/>
                <a:gd name="T26" fmla="*/ 147 w 346"/>
                <a:gd name="T27" fmla="*/ 267 h 328"/>
                <a:gd name="T28" fmla="*/ 177 w 346"/>
                <a:gd name="T29" fmla="*/ 238 h 328"/>
                <a:gd name="T30" fmla="*/ 99 w 346"/>
                <a:gd name="T31" fmla="*/ 156 h 328"/>
                <a:gd name="T32" fmla="*/ 67 w 346"/>
                <a:gd name="T33" fmla="*/ 265 h 328"/>
                <a:gd name="T34" fmla="*/ 0 w 346"/>
                <a:gd name="T35" fmla="*/ 328 h 328"/>
                <a:gd name="T36" fmla="*/ 157 w 346"/>
                <a:gd name="T37" fmla="*/ 143 h 328"/>
                <a:gd name="T38" fmla="*/ 120 w 346"/>
                <a:gd name="T39" fmla="*/ 178 h 328"/>
                <a:gd name="T40" fmla="*/ 193 w 346"/>
                <a:gd name="T41" fmla="*/ 181 h 328"/>
                <a:gd name="T42" fmla="*/ 156 w 346"/>
                <a:gd name="T43" fmla="*/ 216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6" h="328">
                  <a:moveTo>
                    <a:pt x="169" y="90"/>
                  </a:moveTo>
                  <a:cubicBezTo>
                    <a:pt x="199" y="61"/>
                    <a:pt x="199" y="61"/>
                    <a:pt x="199" y="61"/>
                  </a:cubicBezTo>
                  <a:cubicBezTo>
                    <a:pt x="222" y="40"/>
                    <a:pt x="258" y="41"/>
                    <a:pt x="279" y="63"/>
                  </a:cubicBezTo>
                  <a:cubicBezTo>
                    <a:pt x="279" y="63"/>
                    <a:pt x="279" y="63"/>
                    <a:pt x="279" y="63"/>
                  </a:cubicBezTo>
                  <a:cubicBezTo>
                    <a:pt x="300" y="86"/>
                    <a:pt x="300" y="122"/>
                    <a:pt x="277" y="143"/>
                  </a:cubicBezTo>
                  <a:cubicBezTo>
                    <a:pt x="247" y="172"/>
                    <a:pt x="247" y="172"/>
                    <a:pt x="247" y="172"/>
                  </a:cubicBezTo>
                  <a:lnTo>
                    <a:pt x="169" y="90"/>
                  </a:lnTo>
                  <a:close/>
                  <a:moveTo>
                    <a:pt x="279" y="63"/>
                  </a:moveTo>
                  <a:cubicBezTo>
                    <a:pt x="346" y="0"/>
                    <a:pt x="346" y="0"/>
                    <a:pt x="346" y="0"/>
                  </a:cubicBezTo>
                  <a:moveTo>
                    <a:pt x="99" y="156"/>
                  </a:moveTo>
                  <a:cubicBezTo>
                    <a:pt x="69" y="185"/>
                    <a:pt x="69" y="185"/>
                    <a:pt x="69" y="185"/>
                  </a:cubicBezTo>
                  <a:cubicBezTo>
                    <a:pt x="46" y="206"/>
                    <a:pt x="46" y="242"/>
                    <a:pt x="67" y="265"/>
                  </a:cubicBezTo>
                  <a:cubicBezTo>
                    <a:pt x="67" y="265"/>
                    <a:pt x="67" y="265"/>
                    <a:pt x="67" y="265"/>
                  </a:cubicBezTo>
                  <a:cubicBezTo>
                    <a:pt x="88" y="287"/>
                    <a:pt x="124" y="288"/>
                    <a:pt x="147" y="267"/>
                  </a:cubicBezTo>
                  <a:cubicBezTo>
                    <a:pt x="177" y="238"/>
                    <a:pt x="177" y="238"/>
                    <a:pt x="177" y="238"/>
                  </a:cubicBezTo>
                  <a:lnTo>
                    <a:pt x="99" y="156"/>
                  </a:lnTo>
                  <a:close/>
                  <a:moveTo>
                    <a:pt x="67" y="265"/>
                  </a:moveTo>
                  <a:cubicBezTo>
                    <a:pt x="0" y="328"/>
                    <a:pt x="0" y="328"/>
                    <a:pt x="0" y="328"/>
                  </a:cubicBezTo>
                  <a:moveTo>
                    <a:pt x="157" y="143"/>
                  </a:moveTo>
                  <a:cubicBezTo>
                    <a:pt x="120" y="178"/>
                    <a:pt x="120" y="178"/>
                    <a:pt x="120" y="178"/>
                  </a:cubicBezTo>
                  <a:moveTo>
                    <a:pt x="193" y="181"/>
                  </a:moveTo>
                  <a:cubicBezTo>
                    <a:pt x="156" y="216"/>
                    <a:pt x="156" y="216"/>
                    <a:pt x="156" y="216"/>
                  </a:cubicBezTo>
                </a:path>
              </a:pathLst>
            </a:custGeom>
            <a:noFill/>
            <a:ln w="19050">
              <a:solidFill>
                <a:schemeClr val="bg1">
                  <a:lumMod val="50000"/>
                </a:schemeClr>
              </a:solidFill>
              <a:headEnd/>
              <a:tailEnd/>
            </a:ln>
          </p:spPr>
          <p:style>
            <a:lnRef idx="1">
              <a:schemeClr val="dk1"/>
            </a:lnRef>
            <a:fillRef idx="0">
              <a:schemeClr val="dk1"/>
            </a:fillRef>
            <a:effectRef idx="0">
              <a:schemeClr val="dk1"/>
            </a:effectRef>
            <a:fontRef idx="minor">
              <a:schemeClr val="tx1"/>
            </a:fontRef>
          </p:style>
          <p:txBody>
            <a:bodyPr vert="horz" wrap="square" lIns="91414" tIns="45706" rIns="91414" bIns="45706"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049" rtl="0" eaLnBrk="1" fontAlgn="base"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pic>
          <p:nvPicPr>
            <p:cNvPr id="148" name="Graphic 147">
              <a:extLst>
                <a:ext uri="{FF2B5EF4-FFF2-40B4-BE49-F238E27FC236}">
                  <a16:creationId xmlns:a16="http://schemas.microsoft.com/office/drawing/2014/main" id="{A352CAB7-6EA7-4BA6-B81F-E7220C8DD26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33072" y="5118868"/>
              <a:ext cx="700873" cy="719646"/>
            </a:xfrm>
            <a:prstGeom prst="rect">
              <a:avLst/>
            </a:prstGeom>
          </p:spPr>
        </p:pic>
        <p:grpSp>
          <p:nvGrpSpPr>
            <p:cNvPr id="149" name="Group 148">
              <a:extLst>
                <a:ext uri="{FF2B5EF4-FFF2-40B4-BE49-F238E27FC236}">
                  <a16:creationId xmlns:a16="http://schemas.microsoft.com/office/drawing/2014/main" id="{2F42D084-83B2-4106-8065-DBF9CDD38A7E}"/>
                </a:ext>
              </a:extLst>
            </p:cNvPr>
            <p:cNvGrpSpPr/>
            <p:nvPr/>
          </p:nvGrpSpPr>
          <p:grpSpPr>
            <a:xfrm>
              <a:off x="5879090" y="4686064"/>
              <a:ext cx="552039" cy="1542599"/>
              <a:chOff x="5784065" y="4859576"/>
              <a:chExt cx="552196" cy="1543038"/>
            </a:xfrm>
          </p:grpSpPr>
          <p:sp>
            <p:nvSpPr>
              <p:cNvPr id="150" name="Rectangle 149">
                <a:extLst>
                  <a:ext uri="{FF2B5EF4-FFF2-40B4-BE49-F238E27FC236}">
                    <a16:creationId xmlns:a16="http://schemas.microsoft.com/office/drawing/2014/main" id="{847DD69D-A360-463F-A12E-3CFF8166650C}"/>
                  </a:ext>
                </a:extLst>
              </p:cNvPr>
              <p:cNvSpPr/>
              <p:nvPr/>
            </p:nvSpPr>
            <p:spPr bwMode="auto">
              <a:xfrm>
                <a:off x="5784065" y="6205764"/>
                <a:ext cx="552196" cy="1968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a:ea typeface="+mn-ea"/>
                    <a:cs typeface="Segoe UI" pitchFamily="34" charset="0"/>
                  </a:rPr>
                  <a:t>AI Builder</a:t>
                </a:r>
              </a:p>
            </p:txBody>
          </p:sp>
          <p:cxnSp>
            <p:nvCxnSpPr>
              <p:cNvPr id="151" name="Straight Connector 150">
                <a:extLst>
                  <a:ext uri="{FF2B5EF4-FFF2-40B4-BE49-F238E27FC236}">
                    <a16:creationId xmlns:a16="http://schemas.microsoft.com/office/drawing/2014/main" id="{8F39E473-0606-4381-A131-153C1FDEDEFE}"/>
                  </a:ext>
                </a:extLst>
              </p:cNvPr>
              <p:cNvCxnSpPr>
                <a:cxnSpLocks/>
              </p:cNvCxnSpPr>
              <p:nvPr/>
            </p:nvCxnSpPr>
            <p:spPr>
              <a:xfrm>
                <a:off x="6080623" y="4859576"/>
                <a:ext cx="0" cy="329941"/>
              </a:xfrm>
              <a:prstGeom prst="line">
                <a:avLst/>
              </a:prstGeom>
              <a:ln w="15875">
                <a:solidFill>
                  <a:schemeClr val="bg1">
                    <a:lumMod val="50000"/>
                    <a:lumOff val="50000"/>
                  </a:schemeClr>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sp>
        <p:nvSpPr>
          <p:cNvPr id="152" name="Rectangle 42">
            <a:extLst>
              <a:ext uri="{FF2B5EF4-FFF2-40B4-BE49-F238E27FC236}">
                <a16:creationId xmlns:a16="http://schemas.microsoft.com/office/drawing/2014/main" id="{73965AFB-535A-4491-8F13-BF46B76E8378}"/>
              </a:ext>
            </a:extLst>
          </p:cNvPr>
          <p:cNvSpPr/>
          <p:nvPr/>
        </p:nvSpPr>
        <p:spPr bwMode="auto">
          <a:xfrm flipV="1">
            <a:off x="3979821" y="4762270"/>
            <a:ext cx="4405735" cy="329847"/>
          </a:xfrm>
          <a:custGeom>
            <a:avLst/>
            <a:gdLst>
              <a:gd name="connsiteX0" fmla="*/ 0 w 3416203"/>
              <a:gd name="connsiteY0" fmla="*/ 0 h 765279"/>
              <a:gd name="connsiteX1" fmla="*/ 3416203 w 3416203"/>
              <a:gd name="connsiteY1" fmla="*/ 0 h 765279"/>
              <a:gd name="connsiteX2" fmla="*/ 3416203 w 3416203"/>
              <a:gd name="connsiteY2" fmla="*/ 765279 h 765279"/>
              <a:gd name="connsiteX3" fmla="*/ 0 w 3416203"/>
              <a:gd name="connsiteY3" fmla="*/ 765279 h 765279"/>
              <a:gd name="connsiteX4" fmla="*/ 0 w 3416203"/>
              <a:gd name="connsiteY4" fmla="*/ 0 h 765279"/>
              <a:gd name="connsiteX0" fmla="*/ 3416203 w 3507643"/>
              <a:gd name="connsiteY0" fmla="*/ 0 h 765279"/>
              <a:gd name="connsiteX1" fmla="*/ 3416203 w 3507643"/>
              <a:gd name="connsiteY1" fmla="*/ 765279 h 765279"/>
              <a:gd name="connsiteX2" fmla="*/ 0 w 3507643"/>
              <a:gd name="connsiteY2" fmla="*/ 765279 h 765279"/>
              <a:gd name="connsiteX3" fmla="*/ 0 w 3507643"/>
              <a:gd name="connsiteY3" fmla="*/ 0 h 765279"/>
              <a:gd name="connsiteX4" fmla="*/ 3507643 w 3507643"/>
              <a:gd name="connsiteY4" fmla="*/ 91440 h 765279"/>
              <a:gd name="connsiteX0" fmla="*/ 3416203 w 3416203"/>
              <a:gd name="connsiteY0" fmla="*/ 0 h 765279"/>
              <a:gd name="connsiteX1" fmla="*/ 3416203 w 3416203"/>
              <a:gd name="connsiteY1" fmla="*/ 765279 h 765279"/>
              <a:gd name="connsiteX2" fmla="*/ 0 w 3416203"/>
              <a:gd name="connsiteY2" fmla="*/ 765279 h 765279"/>
              <a:gd name="connsiteX3" fmla="*/ 0 w 3416203"/>
              <a:gd name="connsiteY3" fmla="*/ 0 h 765279"/>
            </a:gdLst>
            <a:ahLst/>
            <a:cxnLst>
              <a:cxn ang="0">
                <a:pos x="connsiteX0" y="connsiteY0"/>
              </a:cxn>
              <a:cxn ang="0">
                <a:pos x="connsiteX1" y="connsiteY1"/>
              </a:cxn>
              <a:cxn ang="0">
                <a:pos x="connsiteX2" y="connsiteY2"/>
              </a:cxn>
              <a:cxn ang="0">
                <a:pos x="connsiteX3" y="connsiteY3"/>
              </a:cxn>
            </a:cxnLst>
            <a:rect l="l" t="t" r="r" b="b"/>
            <a:pathLst>
              <a:path w="3416203" h="765279">
                <a:moveTo>
                  <a:pt x="3416203" y="0"/>
                </a:moveTo>
                <a:lnTo>
                  <a:pt x="3416203" y="765279"/>
                </a:lnTo>
                <a:lnTo>
                  <a:pt x="0" y="765279"/>
                </a:lnTo>
                <a:lnTo>
                  <a:pt x="0" y="0"/>
                </a:lnTo>
              </a:path>
            </a:pathLst>
          </a:custGeom>
          <a:ln w="15875">
            <a:solidFill>
              <a:schemeClr val="tx1"/>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l"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53" name="Straight Connector 152">
            <a:extLst>
              <a:ext uri="{FF2B5EF4-FFF2-40B4-BE49-F238E27FC236}">
                <a16:creationId xmlns:a16="http://schemas.microsoft.com/office/drawing/2014/main" id="{698527C1-3A76-48A5-BB62-B58C97318A33}"/>
              </a:ext>
            </a:extLst>
          </p:cNvPr>
          <p:cNvCxnSpPr>
            <a:cxnSpLocks/>
          </p:cNvCxnSpPr>
          <p:nvPr/>
        </p:nvCxnSpPr>
        <p:spPr>
          <a:xfrm>
            <a:off x="6236524" y="4762264"/>
            <a:ext cx="0" cy="329847"/>
          </a:xfrm>
          <a:prstGeom prst="line">
            <a:avLst/>
          </a:prstGeom>
          <a:ln w="15875">
            <a:solidFill>
              <a:schemeClr val="tx1"/>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3269971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7075931" y="2141220"/>
            <a:ext cx="3211068" cy="1839766"/>
          </a:xfrm>
          <a:prstGeom prst="rect">
            <a:avLst/>
          </a:prstGeom>
          <a:blipFill>
            <a:blip r:embed="rId2" cstate="print"/>
            <a:stretch>
              <a:fillRect/>
            </a:stretch>
          </a:blipFill>
        </p:spPr>
        <p:txBody>
          <a:bodyPr wrap="square" lIns="0" tIns="0" rIns="0" bIns="0" rtlCol="0"/>
          <a:lstStyle/>
          <a:p>
            <a:endParaRPr/>
          </a:p>
        </p:txBody>
      </p:sp>
      <p:sp>
        <p:nvSpPr>
          <p:cNvPr id="4" name="object 4"/>
          <p:cNvSpPr txBox="1"/>
          <p:nvPr/>
        </p:nvSpPr>
        <p:spPr>
          <a:xfrm>
            <a:off x="257657" y="1271371"/>
            <a:ext cx="5247640" cy="2616835"/>
          </a:xfrm>
          <a:prstGeom prst="rect">
            <a:avLst/>
          </a:prstGeom>
        </p:spPr>
        <p:txBody>
          <a:bodyPr vert="horz" wrap="square" lIns="0" tIns="165100" rIns="0" bIns="0" rtlCol="0">
            <a:spAutoFit/>
          </a:bodyPr>
          <a:lstStyle/>
          <a:p>
            <a:pPr marL="299085" indent="-286385">
              <a:lnSpc>
                <a:spcPct val="100000"/>
              </a:lnSpc>
              <a:spcBef>
                <a:spcPts val="1300"/>
              </a:spcBef>
              <a:buClr>
                <a:srgbClr val="000000"/>
              </a:buClr>
              <a:buFont typeface="Arial"/>
              <a:buChar char="•"/>
              <a:tabLst>
                <a:tab pos="299085" algn="l"/>
                <a:tab pos="299720" algn="l"/>
              </a:tabLst>
            </a:pPr>
            <a:r>
              <a:rPr sz="2000" dirty="0"/>
              <a:t>Extend applications using custom code</a:t>
            </a:r>
          </a:p>
          <a:p>
            <a:pPr marL="299085" marR="29209" indent="-286385">
              <a:lnSpc>
                <a:spcPct val="100000"/>
              </a:lnSpc>
              <a:spcBef>
                <a:spcPts val="1200"/>
              </a:spcBef>
              <a:buClr>
                <a:srgbClr val="000000"/>
              </a:buClr>
              <a:buFont typeface="Arial"/>
              <a:buChar char="•"/>
              <a:tabLst>
                <a:tab pos="299085" algn="l"/>
                <a:tab pos="299720" algn="l"/>
              </a:tabLst>
            </a:pPr>
            <a:r>
              <a:rPr sz="2000" dirty="0"/>
              <a:t>Build custom connectors that everyone can  use</a:t>
            </a:r>
          </a:p>
          <a:p>
            <a:pPr marL="299085" marR="5080" indent="-286385">
              <a:lnSpc>
                <a:spcPct val="100000"/>
              </a:lnSpc>
              <a:spcBef>
                <a:spcPts val="1200"/>
              </a:spcBef>
              <a:buClr>
                <a:srgbClr val="000000"/>
              </a:buClr>
              <a:buFont typeface="Arial"/>
              <a:buChar char="•"/>
              <a:tabLst>
                <a:tab pos="299085" algn="l"/>
                <a:tab pos="299720" algn="l"/>
              </a:tabLst>
            </a:pPr>
            <a:r>
              <a:rPr sz="2000" dirty="0"/>
              <a:t>Write advanced client or server-side logic  leveraging Azure Machine Learning,  Cognitive Services, Bing APIs, custom code,  or any service of your choice</a:t>
            </a:r>
          </a:p>
        </p:txBody>
      </p:sp>
      <p:sp>
        <p:nvSpPr>
          <p:cNvPr id="5" name="object 5"/>
          <p:cNvSpPr txBox="1">
            <a:spLocks noGrp="1"/>
          </p:cNvSpPr>
          <p:nvPr>
            <p:ph type="title"/>
          </p:nvPr>
        </p:nvSpPr>
        <p:spPr>
          <a:xfrm>
            <a:off x="361289" y="183239"/>
            <a:ext cx="11743622" cy="689932"/>
          </a:xfrm>
          <a:prstGeom prst="rect">
            <a:avLst/>
          </a:prstGeom>
        </p:spPr>
        <p:txBody>
          <a:bodyPr vert="horz" wrap="square" lIns="0" tIns="12700" rIns="0" bIns="0" rtlCol="0">
            <a:spAutoFit/>
          </a:bodyPr>
          <a:lstStyle/>
          <a:p>
            <a:pPr marL="12700">
              <a:lnSpc>
                <a:spcPct val="100000"/>
              </a:lnSpc>
              <a:spcBef>
                <a:spcPts val="95"/>
              </a:spcBef>
            </a:pPr>
            <a:r>
              <a:rPr dirty="0">
                <a:solidFill>
                  <a:schemeClr val="accent1"/>
                </a:solidFill>
              </a:rPr>
              <a:t>AMPLIFY PROFESSIONAL DEVELOPER PRODUCTIVITY</a:t>
            </a:r>
          </a:p>
        </p:txBody>
      </p:sp>
      <p:sp>
        <p:nvSpPr>
          <p:cNvPr id="6" name="object 6"/>
          <p:cNvSpPr/>
          <p:nvPr/>
        </p:nvSpPr>
        <p:spPr>
          <a:xfrm>
            <a:off x="5751576" y="2020823"/>
            <a:ext cx="0" cy="3008630"/>
          </a:xfrm>
          <a:custGeom>
            <a:avLst/>
            <a:gdLst/>
            <a:ahLst/>
            <a:cxnLst/>
            <a:rect l="l" t="t" r="r" b="b"/>
            <a:pathLst>
              <a:path h="3008629">
                <a:moveTo>
                  <a:pt x="0" y="0"/>
                </a:moveTo>
                <a:lnTo>
                  <a:pt x="0" y="3008376"/>
                </a:lnTo>
              </a:path>
            </a:pathLst>
          </a:custGeom>
          <a:ln w="6096">
            <a:solidFill>
              <a:srgbClr val="D9D9D9"/>
            </a:solidFill>
          </a:ln>
        </p:spPr>
        <p:txBody>
          <a:bodyPr wrap="square" lIns="0" tIns="0" rIns="0" bIns="0" rtlCol="0"/>
          <a:lstStyle/>
          <a:p>
            <a:endParaRPr/>
          </a:p>
        </p:txBody>
      </p:sp>
      <p:sp>
        <p:nvSpPr>
          <p:cNvPr id="7" name="object 7"/>
          <p:cNvSpPr/>
          <p:nvPr/>
        </p:nvSpPr>
        <p:spPr>
          <a:xfrm>
            <a:off x="6885431" y="1868423"/>
            <a:ext cx="3541776" cy="3264407"/>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257657" y="1296060"/>
            <a:ext cx="9220835" cy="5144357"/>
          </a:xfrm>
          <a:prstGeom prst="rect">
            <a:avLst/>
          </a:prstGeom>
        </p:spPr>
        <p:txBody>
          <a:bodyPr vert="horz" wrap="square" lIns="0" tIns="116205" rIns="0" bIns="0" rtlCol="0">
            <a:spAutoFit/>
          </a:bodyPr>
          <a:lstStyle/>
          <a:p>
            <a:pPr marL="299085" indent="-286385">
              <a:spcBef>
                <a:spcPts val="915"/>
              </a:spcBef>
              <a:buClr>
                <a:srgbClr val="000000"/>
              </a:buClr>
              <a:buFont typeface="Wingdings" panose="05000000000000000000" pitchFamily="2" charset="2"/>
              <a:buChar char="§"/>
              <a:tabLst>
                <a:tab pos="299085" algn="l"/>
                <a:tab pos="299720" algn="l"/>
              </a:tabLst>
            </a:pPr>
            <a:r>
              <a:rPr dirty="0"/>
              <a:t>Home page for Makers</a:t>
            </a:r>
          </a:p>
          <a:p>
            <a:pPr marL="299085" indent="-286385">
              <a:spcBef>
                <a:spcPts val="815"/>
              </a:spcBef>
              <a:buClr>
                <a:srgbClr val="000000"/>
              </a:buClr>
              <a:buFont typeface="Wingdings" panose="05000000000000000000" pitchFamily="2" charset="2"/>
              <a:buChar char="§"/>
              <a:tabLst>
                <a:tab pos="299085" algn="l"/>
                <a:tab pos="299720" algn="l"/>
              </a:tabLst>
            </a:pPr>
            <a:r>
              <a:rPr dirty="0"/>
              <a:t>Learn</a:t>
            </a:r>
          </a:p>
          <a:p>
            <a:pPr marL="756285" lvl="2" indent="-286385">
              <a:spcBef>
                <a:spcPts val="300"/>
              </a:spcBef>
              <a:buClr>
                <a:srgbClr val="000000"/>
              </a:buClr>
              <a:buFont typeface="Wingdings" panose="05000000000000000000" pitchFamily="2" charset="2"/>
              <a:buChar char="ü"/>
              <a:tabLst>
                <a:tab pos="299085" algn="l"/>
                <a:tab pos="299720" algn="l"/>
              </a:tabLst>
            </a:pPr>
            <a:r>
              <a:rPr dirty="0"/>
              <a:t>Guided learning, documentation, community, what’s new</a:t>
            </a:r>
          </a:p>
          <a:p>
            <a:pPr marL="299085" indent="-286385">
              <a:spcBef>
                <a:spcPts val="815"/>
              </a:spcBef>
              <a:buClr>
                <a:srgbClr val="000000"/>
              </a:buClr>
              <a:buFont typeface="Wingdings" panose="05000000000000000000" pitchFamily="2" charset="2"/>
              <a:buChar char="§"/>
              <a:tabLst>
                <a:tab pos="299085" algn="l"/>
                <a:tab pos="299720" algn="l"/>
              </a:tabLst>
            </a:pPr>
            <a:r>
              <a:rPr dirty="0"/>
              <a:t>Apps</a:t>
            </a:r>
          </a:p>
          <a:p>
            <a:pPr marL="755650" lvl="2" indent="-285750">
              <a:spcBef>
                <a:spcPts val="300"/>
              </a:spcBef>
              <a:buClr>
                <a:srgbClr val="000000"/>
              </a:buClr>
              <a:buFont typeface="Wingdings" panose="05000000000000000000" pitchFamily="2" charset="2"/>
              <a:buChar char="ü"/>
              <a:tabLst>
                <a:tab pos="299085" algn="l"/>
                <a:tab pos="299720" algn="l"/>
              </a:tabLst>
            </a:pPr>
            <a:r>
              <a:rPr dirty="0"/>
              <a:t>View apps, open apps, create new apps, run sample apps, create apps from sample apps</a:t>
            </a:r>
          </a:p>
          <a:p>
            <a:pPr marL="299085" indent="-286385">
              <a:spcBef>
                <a:spcPts val="819"/>
              </a:spcBef>
              <a:buClr>
                <a:srgbClr val="000000"/>
              </a:buClr>
              <a:buFont typeface="Wingdings" panose="05000000000000000000" pitchFamily="2" charset="2"/>
              <a:buChar char="§"/>
              <a:tabLst>
                <a:tab pos="299085" algn="l"/>
                <a:tab pos="299720" algn="l"/>
              </a:tabLst>
            </a:pPr>
            <a:r>
              <a:rPr dirty="0"/>
              <a:t>Create</a:t>
            </a:r>
          </a:p>
          <a:p>
            <a:pPr marL="756285" lvl="2" indent="-286385">
              <a:spcBef>
                <a:spcPts val="300"/>
              </a:spcBef>
              <a:buClr>
                <a:srgbClr val="000000"/>
              </a:buClr>
              <a:buFont typeface="Wingdings" panose="05000000000000000000" pitchFamily="2" charset="2"/>
              <a:buChar char="ü"/>
              <a:tabLst>
                <a:tab pos="299085" algn="l"/>
                <a:tab pos="299720" algn="l"/>
              </a:tabLst>
            </a:pPr>
            <a:r>
              <a:rPr dirty="0"/>
              <a:t>Create new apps from blank or from sample apps</a:t>
            </a:r>
          </a:p>
          <a:p>
            <a:pPr marL="299085" indent="-286385">
              <a:spcBef>
                <a:spcPts val="815"/>
              </a:spcBef>
              <a:buClr>
                <a:srgbClr val="000000"/>
              </a:buClr>
              <a:buFont typeface="Wingdings" panose="05000000000000000000" pitchFamily="2" charset="2"/>
              <a:buChar char="§"/>
              <a:tabLst>
                <a:tab pos="299085" algn="l"/>
                <a:tab pos="299720" algn="l"/>
              </a:tabLst>
            </a:pPr>
            <a:r>
              <a:rPr dirty="0"/>
              <a:t>Data</a:t>
            </a:r>
          </a:p>
          <a:p>
            <a:pPr marL="756285" lvl="2" indent="-286385">
              <a:spcBef>
                <a:spcPts val="300"/>
              </a:spcBef>
              <a:buClr>
                <a:srgbClr val="000000"/>
              </a:buClr>
              <a:buFont typeface="Wingdings" panose="05000000000000000000" pitchFamily="2" charset="2"/>
              <a:buChar char="ü"/>
              <a:tabLst>
                <a:tab pos="299085" algn="l"/>
                <a:tab pos="299720" algn="l"/>
              </a:tabLst>
            </a:pPr>
            <a:r>
              <a:rPr dirty="0"/>
              <a:t>Manage Entities, option sets, data integration, connections, custom connections &amp; gateways</a:t>
            </a:r>
          </a:p>
          <a:p>
            <a:pPr marL="299085" indent="-286385">
              <a:spcBef>
                <a:spcPts val="820"/>
              </a:spcBef>
              <a:buClr>
                <a:srgbClr val="000000"/>
              </a:buClr>
              <a:buFont typeface="Wingdings" panose="05000000000000000000" pitchFamily="2" charset="2"/>
              <a:buChar char="§"/>
              <a:tabLst>
                <a:tab pos="299085" algn="l"/>
                <a:tab pos="299720" algn="l"/>
              </a:tabLst>
            </a:pPr>
            <a:r>
              <a:rPr dirty="0"/>
              <a:t>Business Logic</a:t>
            </a:r>
          </a:p>
          <a:p>
            <a:pPr marL="756285" lvl="2" indent="-286385">
              <a:spcBef>
                <a:spcPts val="300"/>
              </a:spcBef>
              <a:buClr>
                <a:srgbClr val="000000"/>
              </a:buClr>
              <a:buFont typeface="Wingdings" panose="05000000000000000000" pitchFamily="2" charset="2"/>
              <a:buChar char="ü"/>
              <a:tabLst>
                <a:tab pos="299085" algn="l"/>
                <a:tab pos="299720" algn="l"/>
              </a:tabLst>
            </a:pPr>
            <a:r>
              <a:rPr dirty="0"/>
              <a:t>Add Flows to your apps</a:t>
            </a:r>
          </a:p>
          <a:p>
            <a:pPr marL="299085" indent="-286385">
              <a:spcBef>
                <a:spcPts val="815"/>
              </a:spcBef>
              <a:buClr>
                <a:srgbClr val="000000"/>
              </a:buClr>
              <a:buFont typeface="Wingdings" panose="05000000000000000000" pitchFamily="2" charset="2"/>
              <a:buChar char="§"/>
              <a:tabLst>
                <a:tab pos="299085" algn="l"/>
                <a:tab pos="299720" algn="l"/>
              </a:tabLst>
            </a:pPr>
            <a:r>
              <a:rPr dirty="0"/>
              <a:t>Solutions</a:t>
            </a:r>
          </a:p>
          <a:p>
            <a:pPr marL="756285" marR="167005" lvl="2" indent="-286385">
              <a:spcBef>
                <a:spcPts val="515"/>
              </a:spcBef>
              <a:buClr>
                <a:srgbClr val="000000"/>
              </a:buClr>
              <a:buFont typeface="Wingdings" panose="05000000000000000000" pitchFamily="2" charset="2"/>
              <a:buChar char="ü"/>
              <a:tabLst>
                <a:tab pos="299085" algn="l"/>
                <a:tab pos="299720" algn="l"/>
              </a:tabLst>
            </a:pPr>
            <a:r>
              <a:rPr dirty="0"/>
              <a:t>Create packages of PowerApps, Flows and CDS Entities (Solutions), distribute them to your  customers or move them across environments</a:t>
            </a:r>
          </a:p>
        </p:txBody>
      </p:sp>
      <p:sp>
        <p:nvSpPr>
          <p:cNvPr id="4" name="object 4"/>
          <p:cNvSpPr txBox="1">
            <a:spLocks noGrp="1"/>
          </p:cNvSpPr>
          <p:nvPr>
            <p:ph type="title"/>
          </p:nvPr>
        </p:nvSpPr>
        <p:spPr>
          <a:xfrm>
            <a:off x="371957" y="177147"/>
            <a:ext cx="10428605" cy="689291"/>
          </a:xfrm>
          <a:prstGeom prst="rect">
            <a:avLst/>
          </a:prstGeom>
        </p:spPr>
        <p:txBody>
          <a:bodyPr vert="horz" wrap="square" lIns="0" tIns="12065" rIns="0" bIns="0" rtlCol="0">
            <a:spAutoFit/>
          </a:bodyPr>
          <a:lstStyle/>
          <a:p>
            <a:pPr marL="12700">
              <a:lnSpc>
                <a:spcPct val="100000"/>
              </a:lnSpc>
              <a:spcBef>
                <a:spcPts val="95"/>
              </a:spcBef>
            </a:pPr>
            <a:r>
              <a:rPr dirty="0">
                <a:solidFill>
                  <a:schemeClr val="accent1"/>
                </a:solidFill>
              </a:rPr>
              <a:t>POWERAPPS MAKER PORTAL </a:t>
            </a:r>
            <a:r>
              <a:rPr sz="2400" spc="-204" dirty="0"/>
              <a:t>[</a:t>
            </a:r>
            <a:r>
              <a:rPr sz="2400" u="heavy" spc="-204" dirty="0">
                <a:solidFill>
                  <a:srgbClr val="0462C1"/>
                </a:solidFill>
                <a:uFill>
                  <a:solidFill>
                    <a:srgbClr val="0462C1"/>
                  </a:solidFill>
                </a:uFill>
                <a:hlinkClick r:id="rId2"/>
              </a:rPr>
              <a:t>HTTPS://WEB.POWERAPPS.COM/</a:t>
            </a:r>
            <a:r>
              <a:rPr sz="2400" spc="-204" dirty="0"/>
              <a:t>]</a:t>
            </a:r>
            <a:endParaRPr sz="2400" dirty="0"/>
          </a:p>
        </p:txBody>
      </p:sp>
      <p:sp>
        <p:nvSpPr>
          <p:cNvPr id="5" name="object 5"/>
          <p:cNvSpPr/>
          <p:nvPr/>
        </p:nvSpPr>
        <p:spPr>
          <a:xfrm>
            <a:off x="10334243" y="1397507"/>
            <a:ext cx="1272539" cy="4596384"/>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257657" y="1296060"/>
            <a:ext cx="4466743" cy="1656223"/>
          </a:xfrm>
          <a:prstGeom prst="rect">
            <a:avLst/>
          </a:prstGeom>
        </p:spPr>
        <p:txBody>
          <a:bodyPr vert="horz" wrap="square" lIns="0" tIns="116205" rIns="0" bIns="0" rtlCol="0">
            <a:spAutoFit/>
          </a:bodyPr>
          <a:lstStyle/>
          <a:p>
            <a:pPr marL="299085" indent="-286385">
              <a:lnSpc>
                <a:spcPct val="100000"/>
              </a:lnSpc>
              <a:spcBef>
                <a:spcPts val="915"/>
              </a:spcBef>
              <a:buFont typeface="Arial"/>
              <a:buChar char="•"/>
              <a:tabLst>
                <a:tab pos="299085" algn="l"/>
                <a:tab pos="299720" algn="l"/>
              </a:tabLst>
            </a:pPr>
            <a:r>
              <a:rPr sz="2000" dirty="0"/>
              <a:t>Canvas apps authoring experience</a:t>
            </a:r>
          </a:p>
          <a:p>
            <a:pPr marL="299085" indent="-286385">
              <a:lnSpc>
                <a:spcPct val="100000"/>
              </a:lnSpc>
              <a:spcBef>
                <a:spcPts val="815"/>
              </a:spcBef>
              <a:buFont typeface="Arial"/>
              <a:buChar char="•"/>
              <a:tabLst>
                <a:tab pos="299085" algn="l"/>
                <a:tab pos="299720" algn="l"/>
              </a:tabLst>
            </a:pPr>
            <a:r>
              <a:rPr sz="2000" dirty="0"/>
              <a:t>Start with your data</a:t>
            </a:r>
          </a:p>
          <a:p>
            <a:pPr marL="299085" indent="-286385">
              <a:lnSpc>
                <a:spcPct val="100000"/>
              </a:lnSpc>
              <a:spcBef>
                <a:spcPts val="805"/>
              </a:spcBef>
              <a:buFont typeface="Arial"/>
              <a:buChar char="•"/>
              <a:tabLst>
                <a:tab pos="299085" algn="l"/>
                <a:tab pos="299720" algn="l"/>
              </a:tabLst>
            </a:pPr>
            <a:r>
              <a:rPr sz="2000" dirty="0"/>
              <a:t>Start with a blank canvas</a:t>
            </a:r>
          </a:p>
          <a:p>
            <a:pPr marL="299085" indent="-286385">
              <a:lnSpc>
                <a:spcPct val="100000"/>
              </a:lnSpc>
              <a:spcBef>
                <a:spcPts val="805"/>
              </a:spcBef>
              <a:buFont typeface="Arial"/>
              <a:buChar char="•"/>
              <a:tabLst>
                <a:tab pos="299085" algn="l"/>
                <a:tab pos="299720" algn="l"/>
              </a:tabLst>
            </a:pPr>
            <a:r>
              <a:rPr sz="2000" dirty="0"/>
              <a:t>Start with a template</a:t>
            </a:r>
          </a:p>
        </p:txBody>
      </p:sp>
      <p:sp>
        <p:nvSpPr>
          <p:cNvPr id="4" name="object 4"/>
          <p:cNvSpPr txBox="1">
            <a:spLocks noGrp="1"/>
          </p:cNvSpPr>
          <p:nvPr>
            <p:ph type="title"/>
          </p:nvPr>
        </p:nvSpPr>
        <p:spPr>
          <a:xfrm>
            <a:off x="361289" y="183239"/>
            <a:ext cx="11983111" cy="689932"/>
          </a:xfrm>
          <a:prstGeom prst="rect">
            <a:avLst/>
          </a:prstGeom>
        </p:spPr>
        <p:txBody>
          <a:bodyPr vert="horz" wrap="square" lIns="0" tIns="12700" rIns="0" bIns="0" rtlCol="0">
            <a:spAutoFit/>
          </a:bodyPr>
          <a:lstStyle/>
          <a:p>
            <a:pPr marL="12700">
              <a:lnSpc>
                <a:spcPct val="100000"/>
              </a:lnSpc>
              <a:spcBef>
                <a:spcPts val="100"/>
              </a:spcBef>
            </a:pPr>
            <a:r>
              <a:rPr dirty="0">
                <a:solidFill>
                  <a:schemeClr val="accent1"/>
                </a:solidFill>
              </a:rPr>
              <a:t>POWERAPPS STUDIO FOR THE WEB </a:t>
            </a:r>
            <a:r>
              <a:rPr sz="2200" spc="-220" dirty="0"/>
              <a:t>[</a:t>
            </a:r>
            <a:r>
              <a:rPr sz="2200" u="heavy" spc="-220" dirty="0">
                <a:solidFill>
                  <a:srgbClr val="0462C1"/>
                </a:solidFill>
                <a:uFill>
                  <a:solidFill>
                    <a:srgbClr val="0462C1"/>
                  </a:solidFill>
                </a:uFill>
                <a:hlinkClick r:id="rId2"/>
              </a:rPr>
              <a:t>HTTPS://CREATE.POWERAPPS.COM/</a:t>
            </a:r>
            <a:r>
              <a:rPr sz="2200" spc="-220" dirty="0"/>
              <a:t>]</a:t>
            </a:r>
            <a:endParaRPr sz="2200" dirty="0"/>
          </a:p>
        </p:txBody>
      </p:sp>
      <p:sp>
        <p:nvSpPr>
          <p:cNvPr id="5" name="object 5"/>
          <p:cNvSpPr/>
          <p:nvPr/>
        </p:nvSpPr>
        <p:spPr>
          <a:xfrm>
            <a:off x="4978908" y="2186939"/>
            <a:ext cx="6839711" cy="4116324"/>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title"/>
          </p:nvPr>
        </p:nvSpPr>
        <p:spPr>
          <a:xfrm>
            <a:off x="371956" y="177146"/>
            <a:ext cx="11732957" cy="689291"/>
          </a:xfrm>
          <a:prstGeom prst="rect">
            <a:avLst/>
          </a:prstGeom>
        </p:spPr>
        <p:txBody>
          <a:bodyPr vert="horz" wrap="square" lIns="0" tIns="12065" rIns="0" bIns="0" rtlCol="0">
            <a:spAutoFit/>
          </a:bodyPr>
          <a:lstStyle/>
          <a:p>
            <a:pPr marL="12700">
              <a:lnSpc>
                <a:spcPct val="100000"/>
              </a:lnSpc>
              <a:spcBef>
                <a:spcPts val="95"/>
              </a:spcBef>
            </a:pPr>
            <a:r>
              <a:rPr dirty="0">
                <a:solidFill>
                  <a:schemeClr val="accent1"/>
                </a:solidFill>
              </a:rPr>
              <a:t>POWERAPPS STUDIO PARTS</a:t>
            </a:r>
          </a:p>
        </p:txBody>
      </p:sp>
      <p:sp>
        <p:nvSpPr>
          <p:cNvPr id="6" name="object 6"/>
          <p:cNvSpPr/>
          <p:nvPr/>
        </p:nvSpPr>
        <p:spPr>
          <a:xfrm>
            <a:off x="4012691" y="1604772"/>
            <a:ext cx="7968996" cy="4796028"/>
          </a:xfrm>
          <a:prstGeom prst="rect">
            <a:avLst/>
          </a:prstGeom>
          <a:blipFill>
            <a:blip r:embed="rId2" cstate="print"/>
            <a:stretch>
              <a:fillRect/>
            </a:stretch>
          </a:blipFill>
        </p:spPr>
        <p:txBody>
          <a:bodyPr wrap="square" lIns="0" tIns="0" rIns="0" bIns="0" rtlCol="0"/>
          <a:lstStyle/>
          <a:p>
            <a:endParaRPr/>
          </a:p>
        </p:txBody>
      </p:sp>
      <p:sp>
        <p:nvSpPr>
          <p:cNvPr id="29" name="Rectangle 28">
            <a:extLst>
              <a:ext uri="{FF2B5EF4-FFF2-40B4-BE49-F238E27FC236}">
                <a16:creationId xmlns:a16="http://schemas.microsoft.com/office/drawing/2014/main" id="{5525B262-EF7B-4DC9-A742-AD01D6E577B1}"/>
              </a:ext>
            </a:extLst>
          </p:cNvPr>
          <p:cNvSpPr/>
          <p:nvPr/>
        </p:nvSpPr>
        <p:spPr>
          <a:xfrm>
            <a:off x="523875" y="2274838"/>
            <a:ext cx="6096000" cy="2308324"/>
          </a:xfrm>
          <a:prstGeom prst="rect">
            <a:avLst/>
          </a:prstGeom>
        </p:spPr>
        <p:txBody>
          <a:bodyPr>
            <a:spAutoFit/>
          </a:bodyPr>
          <a:lstStyle/>
          <a:p>
            <a:pPr marL="342900" indent="-342900">
              <a:buFont typeface="+mj-lt"/>
              <a:buAutoNum type="arabicPeriod"/>
            </a:pPr>
            <a:r>
              <a:rPr lang="en-GB" dirty="0"/>
              <a:t>Left Navigation bar</a:t>
            </a:r>
          </a:p>
          <a:p>
            <a:pPr marL="342900" indent="-342900">
              <a:buFont typeface="+mj-lt"/>
              <a:buAutoNum type="arabicPeriod"/>
            </a:pPr>
            <a:r>
              <a:rPr lang="en-GB" dirty="0"/>
              <a:t>Middle pane (current screen)</a:t>
            </a:r>
          </a:p>
          <a:p>
            <a:pPr marL="342900" indent="-342900">
              <a:buFont typeface="+mj-lt"/>
              <a:buAutoNum type="arabicPeriod"/>
            </a:pPr>
            <a:r>
              <a:rPr lang="en-GB" dirty="0"/>
              <a:t>Right hand pane</a:t>
            </a:r>
          </a:p>
          <a:p>
            <a:pPr marL="342900" indent="-342900">
              <a:buFont typeface="+mj-lt"/>
              <a:buAutoNum type="arabicPeriod"/>
            </a:pPr>
            <a:r>
              <a:rPr lang="en-GB" dirty="0"/>
              <a:t>Property Pane</a:t>
            </a:r>
          </a:p>
          <a:p>
            <a:pPr marL="342900" indent="-342900">
              <a:buFont typeface="+mj-lt"/>
              <a:buAutoNum type="arabicPeriod"/>
            </a:pPr>
            <a:r>
              <a:rPr lang="en-GB" dirty="0"/>
              <a:t>Formula bar</a:t>
            </a:r>
          </a:p>
          <a:p>
            <a:pPr marL="342900" indent="-342900">
              <a:buFont typeface="+mj-lt"/>
              <a:buAutoNum type="arabicPeriod"/>
            </a:pPr>
            <a:r>
              <a:rPr lang="en-GB" dirty="0"/>
              <a:t>Ribbon</a:t>
            </a:r>
          </a:p>
          <a:p>
            <a:pPr marL="342900" indent="-342900">
              <a:buFont typeface="+mj-lt"/>
              <a:buAutoNum type="arabicPeriod"/>
            </a:pPr>
            <a:r>
              <a:rPr lang="en-GB" dirty="0"/>
              <a:t>Bread crumb navigation</a:t>
            </a:r>
          </a:p>
          <a:p>
            <a:pPr marL="342900" indent="-342900">
              <a:buFont typeface="+mj-lt"/>
              <a:buAutoNum type="arabicPeriod"/>
            </a:pPr>
            <a:r>
              <a:rPr lang="en-GB" dirty="0"/>
              <a:t>Preview button (F5)</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D13AACA-58D8-46EC-98AE-4D45E4AB4044}"/>
              </a:ext>
            </a:extLst>
          </p:cNvPr>
          <p:cNvSpPr>
            <a:spLocks noGrp="1"/>
          </p:cNvSpPr>
          <p:nvPr>
            <p:ph type="title"/>
          </p:nvPr>
        </p:nvSpPr>
        <p:spPr/>
        <p:txBody>
          <a:bodyPr/>
          <a:lstStyle/>
          <a:p>
            <a:r>
              <a:rPr lang="en-US" dirty="0">
                <a:solidFill>
                  <a:schemeClr val="accent1"/>
                </a:solidFill>
              </a:rPr>
              <a:t>Data Sources and connections</a:t>
            </a:r>
            <a:endParaRPr lang="en-GB" dirty="0">
              <a:solidFill>
                <a:schemeClr val="accent1"/>
              </a:solidFill>
            </a:endParaRPr>
          </a:p>
        </p:txBody>
      </p:sp>
      <p:grpSp>
        <p:nvGrpSpPr>
          <p:cNvPr id="5" name="Group 4">
            <a:extLst>
              <a:ext uri="{FF2B5EF4-FFF2-40B4-BE49-F238E27FC236}">
                <a16:creationId xmlns:a16="http://schemas.microsoft.com/office/drawing/2014/main" id="{188FD6F3-FA9F-45AB-8B07-16925D52DBAD}"/>
              </a:ext>
            </a:extLst>
          </p:cNvPr>
          <p:cNvGrpSpPr/>
          <p:nvPr/>
        </p:nvGrpSpPr>
        <p:grpSpPr>
          <a:xfrm>
            <a:off x="1073115" y="1775062"/>
            <a:ext cx="2782596" cy="3155476"/>
            <a:chOff x="4035286" y="1928191"/>
            <a:chExt cx="3468757" cy="3933586"/>
          </a:xfrm>
          <a:effectLst>
            <a:outerShdw blurRad="50800" dist="38100" dir="2700000" algn="tl" rotWithShape="0">
              <a:prstClr val="black">
                <a:alpha val="40000"/>
              </a:prstClr>
            </a:outerShdw>
          </a:effectLst>
        </p:grpSpPr>
        <p:pic>
          <p:nvPicPr>
            <p:cNvPr id="6" name="Picture 3">
              <a:extLst>
                <a:ext uri="{FF2B5EF4-FFF2-40B4-BE49-F238E27FC236}">
                  <a16:creationId xmlns:a16="http://schemas.microsoft.com/office/drawing/2014/main" id="{CA3C76C4-FC6D-4F4D-B477-345FD7B647BC}"/>
                </a:ext>
              </a:extLst>
            </p:cNvPr>
            <p:cNvPicPr>
              <a:picLocks noChangeAspect="1"/>
            </p:cNvPicPr>
            <p:nvPr/>
          </p:nvPicPr>
          <p:blipFill>
            <a:blip r:embed="rId2"/>
            <a:stretch>
              <a:fillRect/>
            </a:stretch>
          </p:blipFill>
          <p:spPr>
            <a:xfrm>
              <a:off x="4573586" y="3747467"/>
              <a:ext cx="2392156" cy="1803475"/>
            </a:xfrm>
            <a:prstGeom prst="rect">
              <a:avLst/>
            </a:prstGeom>
          </p:spPr>
        </p:pic>
        <p:sp>
          <p:nvSpPr>
            <p:cNvPr id="7" name="Rectangle 4">
              <a:extLst>
                <a:ext uri="{FF2B5EF4-FFF2-40B4-BE49-F238E27FC236}">
                  <a16:creationId xmlns:a16="http://schemas.microsoft.com/office/drawing/2014/main" id="{32CFCFA5-80AF-4414-8709-B87DD2F2FEF5}"/>
                </a:ext>
              </a:extLst>
            </p:cNvPr>
            <p:cNvSpPr/>
            <p:nvPr/>
          </p:nvSpPr>
          <p:spPr bwMode="auto">
            <a:xfrm>
              <a:off x="4035286" y="1928191"/>
              <a:ext cx="3468757" cy="3933586"/>
            </a:xfrm>
            <a:prstGeom prst="rect">
              <a:avLst/>
            </a:prstGeom>
            <a:noFill/>
            <a:ln w="57150">
              <a:solidFill>
                <a:srgbClr val="A9437D"/>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5">
              <a:extLst>
                <a:ext uri="{FF2B5EF4-FFF2-40B4-BE49-F238E27FC236}">
                  <a16:creationId xmlns:a16="http://schemas.microsoft.com/office/drawing/2014/main" id="{CFD2E1E2-12C7-4BFD-A755-794BF344AD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76629" y="2342321"/>
              <a:ext cx="1186070" cy="1186070"/>
            </a:xfrm>
            <a:prstGeom prst="rect">
              <a:avLst/>
            </a:prstGeom>
          </p:spPr>
        </p:pic>
      </p:grpSp>
      <p:pic>
        <p:nvPicPr>
          <p:cNvPr id="10" name="Picture 9">
            <a:hlinkClick r:id="rId4"/>
            <a:extLst>
              <a:ext uri="{FF2B5EF4-FFF2-40B4-BE49-F238E27FC236}">
                <a16:creationId xmlns:a16="http://schemas.microsoft.com/office/drawing/2014/main" id="{685DA10F-E3AC-46D3-AC4E-B549B786278F}"/>
              </a:ext>
            </a:extLst>
          </p:cNvPr>
          <p:cNvPicPr>
            <a:picLocks noChangeAspect="1"/>
          </p:cNvPicPr>
          <p:nvPr/>
        </p:nvPicPr>
        <p:blipFill>
          <a:blip r:embed="rId5"/>
          <a:stretch>
            <a:fillRect/>
          </a:stretch>
        </p:blipFill>
        <p:spPr>
          <a:xfrm>
            <a:off x="3536372" y="3429000"/>
            <a:ext cx="6519862" cy="2049913"/>
          </a:xfrm>
          <a:prstGeom prst="rect">
            <a:avLst/>
          </a:prstGeo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4737939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D2654A-8B59-42EB-851E-305B28242A75}"/>
              </a:ext>
            </a:extLst>
          </p:cNvPr>
          <p:cNvSpPr>
            <a:spLocks noGrp="1"/>
          </p:cNvSpPr>
          <p:nvPr>
            <p:ph type="title"/>
          </p:nvPr>
        </p:nvSpPr>
        <p:spPr/>
        <p:txBody>
          <a:bodyPr/>
          <a:lstStyle/>
          <a:p>
            <a:r>
              <a:rPr lang="en-GB" dirty="0">
                <a:solidFill>
                  <a:schemeClr val="accent1"/>
                </a:solidFill>
              </a:rPr>
              <a:t>Data Sources…</a:t>
            </a:r>
          </a:p>
        </p:txBody>
      </p:sp>
      <p:pic>
        <p:nvPicPr>
          <p:cNvPr id="4" name="Picture 3">
            <a:extLst>
              <a:ext uri="{FF2B5EF4-FFF2-40B4-BE49-F238E27FC236}">
                <a16:creationId xmlns:a16="http://schemas.microsoft.com/office/drawing/2014/main" id="{671DEB67-920D-484E-9A4D-974336BB0659}"/>
              </a:ext>
            </a:extLst>
          </p:cNvPr>
          <p:cNvPicPr>
            <a:picLocks noChangeAspect="1"/>
          </p:cNvPicPr>
          <p:nvPr/>
        </p:nvPicPr>
        <p:blipFill>
          <a:blip r:embed="rId2"/>
          <a:stretch>
            <a:fillRect/>
          </a:stretch>
        </p:blipFill>
        <p:spPr>
          <a:xfrm>
            <a:off x="5926845" y="1437158"/>
            <a:ext cx="2393419" cy="5225868"/>
          </a:xfrm>
          <a:prstGeom prst="rect">
            <a:avLst/>
          </a:prstGeom>
          <a:effectLst>
            <a:outerShdw blurRad="50800" dist="38100" dir="2700000" algn="tl" rotWithShape="0">
              <a:prstClr val="black">
                <a:alpha val="40000"/>
              </a:prstClr>
            </a:outerShdw>
          </a:effectLst>
        </p:spPr>
      </p:pic>
      <p:pic>
        <p:nvPicPr>
          <p:cNvPr id="5" name="Picture 4">
            <a:extLst>
              <a:ext uri="{FF2B5EF4-FFF2-40B4-BE49-F238E27FC236}">
                <a16:creationId xmlns:a16="http://schemas.microsoft.com/office/drawing/2014/main" id="{4E5A2CC0-465E-4C9B-83A2-3944022DF19D}"/>
              </a:ext>
            </a:extLst>
          </p:cNvPr>
          <p:cNvPicPr>
            <a:picLocks noChangeAspect="1"/>
          </p:cNvPicPr>
          <p:nvPr/>
        </p:nvPicPr>
        <p:blipFill>
          <a:blip r:embed="rId3"/>
          <a:stretch>
            <a:fillRect/>
          </a:stretch>
        </p:blipFill>
        <p:spPr>
          <a:xfrm>
            <a:off x="8425509" y="1437158"/>
            <a:ext cx="2711633" cy="5225868"/>
          </a:xfrm>
          <a:prstGeom prst="rect">
            <a:avLst/>
          </a:prstGeom>
          <a:effectLst>
            <a:outerShdw blurRad="50800" dist="38100" dir="2700000" algn="tl" rotWithShape="0">
              <a:prstClr val="black">
                <a:alpha val="40000"/>
              </a:prstClr>
            </a:outerShdw>
          </a:effectLst>
        </p:spPr>
      </p:pic>
      <p:sp>
        <p:nvSpPr>
          <p:cNvPr id="6" name="Rechteck 6">
            <a:extLst>
              <a:ext uri="{FF2B5EF4-FFF2-40B4-BE49-F238E27FC236}">
                <a16:creationId xmlns:a16="http://schemas.microsoft.com/office/drawing/2014/main" id="{D0EF25E8-526B-48E1-BC26-B5F144E4A67A}"/>
              </a:ext>
            </a:extLst>
          </p:cNvPr>
          <p:cNvSpPr/>
          <p:nvPr/>
        </p:nvSpPr>
        <p:spPr>
          <a:xfrm>
            <a:off x="1095820" y="2401824"/>
            <a:ext cx="4670996" cy="343814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nSpc>
                <a:spcPct val="150000"/>
              </a:lnSpc>
              <a:buFont typeface="Arial" charset="0"/>
              <a:buChar char="•"/>
            </a:pPr>
            <a:r>
              <a:rPr lang="de-DE" dirty="0">
                <a:latin typeface="Open Sans Light" charset="0"/>
                <a:ea typeface="Open Sans Light" charset="0"/>
                <a:cs typeface="Open Sans Light" charset="0"/>
              </a:rPr>
              <a:t>Excel on OneDrive</a:t>
            </a:r>
          </a:p>
          <a:p>
            <a:pPr marL="285750" indent="-285750">
              <a:lnSpc>
                <a:spcPct val="150000"/>
              </a:lnSpc>
              <a:buFont typeface="Arial" charset="0"/>
              <a:buChar char="•"/>
            </a:pPr>
            <a:r>
              <a:rPr lang="de-DE" dirty="0">
                <a:latin typeface="Open Sans Light" charset="0"/>
                <a:ea typeface="Open Sans Light" charset="0"/>
                <a:cs typeface="Open Sans Light" charset="0"/>
              </a:rPr>
              <a:t>Excel on Dropbox</a:t>
            </a:r>
          </a:p>
          <a:p>
            <a:pPr marL="285750" indent="-285750">
              <a:lnSpc>
                <a:spcPct val="150000"/>
              </a:lnSpc>
              <a:buFont typeface="Arial" charset="0"/>
              <a:buChar char="•"/>
            </a:pPr>
            <a:r>
              <a:rPr lang="de-DE" dirty="0">
                <a:latin typeface="Open Sans Light" charset="0"/>
                <a:ea typeface="Open Sans Light" charset="0"/>
                <a:cs typeface="Open Sans Light" charset="0"/>
              </a:rPr>
              <a:t>Excel on Google Drive</a:t>
            </a:r>
          </a:p>
          <a:p>
            <a:pPr marL="285750" indent="-285750">
              <a:lnSpc>
                <a:spcPct val="150000"/>
              </a:lnSpc>
              <a:buFont typeface="Arial" charset="0"/>
              <a:buChar char="•"/>
            </a:pPr>
            <a:r>
              <a:rPr lang="de-DE" dirty="0">
                <a:latin typeface="Open Sans Light" charset="0"/>
                <a:ea typeface="Open Sans Light" charset="0"/>
                <a:cs typeface="Open Sans Light" charset="0"/>
              </a:rPr>
              <a:t>Office 365</a:t>
            </a:r>
          </a:p>
          <a:p>
            <a:pPr marL="285750" indent="-285750">
              <a:lnSpc>
                <a:spcPct val="150000"/>
              </a:lnSpc>
              <a:buFont typeface="Arial" charset="0"/>
              <a:buChar char="•"/>
            </a:pPr>
            <a:r>
              <a:rPr lang="de-DE" dirty="0">
                <a:latin typeface="Open Sans Light" charset="0"/>
                <a:ea typeface="Open Sans Light" charset="0"/>
                <a:cs typeface="Open Sans Light" charset="0"/>
              </a:rPr>
              <a:t>SharePoint Online Lists</a:t>
            </a:r>
          </a:p>
          <a:p>
            <a:pPr marL="285750" indent="-285750">
              <a:lnSpc>
                <a:spcPct val="150000"/>
              </a:lnSpc>
              <a:buFont typeface="Arial" charset="0"/>
              <a:buChar char="•"/>
            </a:pPr>
            <a:r>
              <a:rPr lang="de-DE" dirty="0">
                <a:latin typeface="Open Sans Light" charset="0"/>
                <a:ea typeface="Open Sans Light" charset="0"/>
                <a:cs typeface="Open Sans Light" charset="0"/>
              </a:rPr>
              <a:t>Google Sheets</a:t>
            </a:r>
          </a:p>
          <a:p>
            <a:pPr marL="285750" indent="-285750">
              <a:lnSpc>
                <a:spcPct val="150000"/>
              </a:lnSpc>
              <a:buFont typeface="Arial" charset="0"/>
              <a:buChar char="•"/>
            </a:pPr>
            <a:r>
              <a:rPr lang="de-DE" dirty="0">
                <a:latin typeface="Open Sans Light" charset="0"/>
                <a:ea typeface="Open Sans Light" charset="0"/>
                <a:cs typeface="Open Sans Light" charset="0"/>
              </a:rPr>
              <a:t>Sales force</a:t>
            </a:r>
          </a:p>
          <a:p>
            <a:pPr marL="285750" indent="-285750">
              <a:lnSpc>
                <a:spcPct val="150000"/>
              </a:lnSpc>
              <a:buFont typeface="Arial" charset="0"/>
              <a:buChar char="•"/>
            </a:pPr>
            <a:r>
              <a:rPr lang="de-DE" dirty="0">
                <a:latin typeface="Open Sans Light" charset="0"/>
                <a:ea typeface="Open Sans Light" charset="0"/>
                <a:cs typeface="Open Sans Light" charset="0"/>
              </a:rPr>
              <a:t>Dynamics CRM</a:t>
            </a:r>
          </a:p>
        </p:txBody>
      </p:sp>
      <p:sp>
        <p:nvSpPr>
          <p:cNvPr id="7" name="Rechteck 7">
            <a:extLst>
              <a:ext uri="{FF2B5EF4-FFF2-40B4-BE49-F238E27FC236}">
                <a16:creationId xmlns:a16="http://schemas.microsoft.com/office/drawing/2014/main" id="{D5CDFB24-8A8C-489C-827F-556717F167E6}"/>
              </a:ext>
            </a:extLst>
          </p:cNvPr>
          <p:cNvSpPr/>
          <p:nvPr/>
        </p:nvSpPr>
        <p:spPr>
          <a:xfrm>
            <a:off x="1095820" y="1694688"/>
            <a:ext cx="4670996" cy="682752"/>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2400" dirty="0">
                <a:latin typeface="Open Sans Light" charset="0"/>
                <a:ea typeface="Open Sans Light" charset="0"/>
                <a:cs typeface="Open Sans Light" charset="0"/>
              </a:rPr>
              <a:t>SaaS Data Sources</a:t>
            </a:r>
          </a:p>
        </p:txBody>
      </p:sp>
    </p:spTree>
    <p:extLst>
      <p:ext uri="{BB962C8B-B14F-4D97-AF65-F5344CB8AC3E}">
        <p14:creationId xmlns:p14="http://schemas.microsoft.com/office/powerpoint/2010/main" val="17732502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DAA5C4F-1B24-443E-8AF3-07CD2CF7ADA8}"/>
              </a:ext>
            </a:extLst>
          </p:cNvPr>
          <p:cNvSpPr>
            <a:spLocks noGrp="1"/>
          </p:cNvSpPr>
          <p:nvPr>
            <p:ph type="title"/>
          </p:nvPr>
        </p:nvSpPr>
        <p:spPr>
          <a:xfrm>
            <a:off x="762000" y="0"/>
            <a:ext cx="10515600" cy="1325563"/>
          </a:xfrm>
        </p:spPr>
        <p:txBody>
          <a:bodyPr/>
          <a:lstStyle/>
          <a:p>
            <a:r>
              <a:rPr lang="en-GB" dirty="0">
                <a:solidFill>
                  <a:schemeClr val="accent1"/>
                </a:solidFill>
              </a:rPr>
              <a:t>Environments</a:t>
            </a:r>
          </a:p>
        </p:txBody>
      </p:sp>
      <p:pic>
        <p:nvPicPr>
          <p:cNvPr id="6" name="Picture 2" descr="https://pwrappscdn.azureedge.net/mediahandler/blog/media/PowerApps/blog/d3ae701c-1a3b-4f82-858d-a5d6ae292772.png">
            <a:extLst>
              <a:ext uri="{FF2B5EF4-FFF2-40B4-BE49-F238E27FC236}">
                <a16:creationId xmlns:a16="http://schemas.microsoft.com/office/drawing/2014/main" id="{4F3CC0FB-04BD-447B-B677-3B5B7D48C2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6941" y="2671354"/>
            <a:ext cx="11118118" cy="3821853"/>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C8D7F978-DD7D-413C-9AF0-959072278D9F}"/>
              </a:ext>
            </a:extLst>
          </p:cNvPr>
          <p:cNvSpPr/>
          <p:nvPr/>
        </p:nvSpPr>
        <p:spPr>
          <a:xfrm>
            <a:off x="838200" y="1325563"/>
            <a:ext cx="10515599" cy="369332"/>
          </a:xfrm>
          <a:prstGeom prst="rect">
            <a:avLst/>
          </a:prstGeom>
        </p:spPr>
        <p:txBody>
          <a:bodyPr wrap="square">
            <a:spAutoFit/>
          </a:bodyPr>
          <a:lstStyle/>
          <a:p>
            <a:r>
              <a:rPr lang="en-GB" dirty="0"/>
              <a:t>Support for environments to enable enterprise scale out and improved manageability</a:t>
            </a:r>
          </a:p>
        </p:txBody>
      </p:sp>
    </p:spTree>
    <p:extLst>
      <p:ext uri="{BB962C8B-B14F-4D97-AF65-F5344CB8AC3E}">
        <p14:creationId xmlns:p14="http://schemas.microsoft.com/office/powerpoint/2010/main" val="252073176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40AD4-3E36-43AE-B61F-9521AC7BC8BB}"/>
              </a:ext>
            </a:extLst>
          </p:cNvPr>
          <p:cNvSpPr>
            <a:spLocks noGrp="1"/>
          </p:cNvSpPr>
          <p:nvPr>
            <p:ph type="title"/>
          </p:nvPr>
        </p:nvSpPr>
        <p:spPr>
          <a:xfrm>
            <a:off x="0" y="2154990"/>
            <a:ext cx="6497542" cy="2069988"/>
          </a:xfrm>
        </p:spPr>
        <p:txBody>
          <a:bodyPr vert="horz" lIns="91440" tIns="45720" rIns="91440" bIns="45720" rtlCol="0" anchor="ctr">
            <a:normAutofit/>
          </a:bodyPr>
          <a:lstStyle/>
          <a:p>
            <a:pPr algn="ctr"/>
            <a:r>
              <a:rPr lang="en-US" sz="5100" b="1" dirty="0"/>
              <a:t>Demo &amp; Hands-on</a:t>
            </a:r>
          </a:p>
        </p:txBody>
      </p:sp>
      <p:sp>
        <p:nvSpPr>
          <p:cNvPr id="137" name="Rounded Rectangle 2">
            <a:extLst>
              <a:ext uri="{FF2B5EF4-FFF2-40B4-BE49-F238E27FC236}">
                <a16:creationId xmlns:a16="http://schemas.microsoft.com/office/drawing/2014/main" id="{BDFB6747-5A9A-40B4-AA9E-1AA76B9F15AD}"/>
              </a:ext>
            </a:extLst>
          </p:cNvPr>
          <p:cNvSpPr/>
          <p:nvPr/>
        </p:nvSpPr>
        <p:spPr bwMode="auto">
          <a:xfrm>
            <a:off x="6518953" y="1687563"/>
            <a:ext cx="424216" cy="409769"/>
          </a:xfrm>
          <a:prstGeom prst="roundRect">
            <a:avLst>
              <a:gd name="adj" fmla="val 12087"/>
            </a:avLst>
          </a:prstGeom>
          <a:solidFill>
            <a:schemeClr val="accent3">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8" name="Rounded Rectangle 3">
            <a:extLst>
              <a:ext uri="{FF2B5EF4-FFF2-40B4-BE49-F238E27FC236}">
                <a16:creationId xmlns:a16="http://schemas.microsoft.com/office/drawing/2014/main" id="{75C27F2B-7672-4028-A3E1-09AE05664C5F}"/>
              </a:ext>
            </a:extLst>
          </p:cNvPr>
          <p:cNvSpPr/>
          <p:nvPr/>
        </p:nvSpPr>
        <p:spPr bwMode="auto">
          <a:xfrm>
            <a:off x="7033361" y="1687562"/>
            <a:ext cx="424216" cy="409769"/>
          </a:xfrm>
          <a:prstGeom prst="roundRect">
            <a:avLst>
              <a:gd name="adj" fmla="val 12087"/>
            </a:avLst>
          </a:prstGeom>
          <a:solidFill>
            <a:schemeClr val="accent3">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9" name="Rounded Rectangle 4">
            <a:extLst>
              <a:ext uri="{FF2B5EF4-FFF2-40B4-BE49-F238E27FC236}">
                <a16:creationId xmlns:a16="http://schemas.microsoft.com/office/drawing/2014/main" id="{7325646E-B111-464D-B188-E54A9608F4ED}"/>
              </a:ext>
            </a:extLst>
          </p:cNvPr>
          <p:cNvSpPr/>
          <p:nvPr/>
        </p:nvSpPr>
        <p:spPr bwMode="auto">
          <a:xfrm>
            <a:off x="7547768" y="1687562"/>
            <a:ext cx="424216" cy="409769"/>
          </a:xfrm>
          <a:prstGeom prst="roundRect">
            <a:avLst>
              <a:gd name="adj" fmla="val 12087"/>
            </a:avLst>
          </a:prstGeom>
          <a:solidFill>
            <a:schemeClr val="accent3">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0" name="Rounded Rectangle 11">
            <a:extLst>
              <a:ext uri="{FF2B5EF4-FFF2-40B4-BE49-F238E27FC236}">
                <a16:creationId xmlns:a16="http://schemas.microsoft.com/office/drawing/2014/main" id="{C269876D-CEEA-49F3-B8D3-93E22C52CA41}"/>
              </a:ext>
            </a:extLst>
          </p:cNvPr>
          <p:cNvSpPr/>
          <p:nvPr/>
        </p:nvSpPr>
        <p:spPr bwMode="auto">
          <a:xfrm>
            <a:off x="6512470" y="2197347"/>
            <a:ext cx="424216" cy="409769"/>
          </a:xfrm>
          <a:prstGeom prst="roundRect">
            <a:avLst>
              <a:gd name="adj" fmla="val 12087"/>
            </a:avLst>
          </a:prstGeom>
          <a:solidFill>
            <a:schemeClr val="accent3">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1" name="Rounded Rectangle 12">
            <a:extLst>
              <a:ext uri="{FF2B5EF4-FFF2-40B4-BE49-F238E27FC236}">
                <a16:creationId xmlns:a16="http://schemas.microsoft.com/office/drawing/2014/main" id="{1773DFB8-09C2-480D-A81E-19A6AF61BC81}"/>
              </a:ext>
            </a:extLst>
          </p:cNvPr>
          <p:cNvSpPr/>
          <p:nvPr/>
        </p:nvSpPr>
        <p:spPr bwMode="auto">
          <a:xfrm>
            <a:off x="7026878" y="2197346"/>
            <a:ext cx="424216" cy="409769"/>
          </a:xfrm>
          <a:prstGeom prst="roundRect">
            <a:avLst>
              <a:gd name="adj" fmla="val 12087"/>
            </a:avLst>
          </a:prstGeom>
          <a:solidFill>
            <a:schemeClr val="accent3">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2" name="Rounded Rectangle 19">
            <a:extLst>
              <a:ext uri="{FF2B5EF4-FFF2-40B4-BE49-F238E27FC236}">
                <a16:creationId xmlns:a16="http://schemas.microsoft.com/office/drawing/2014/main" id="{0631FD7A-1013-42B2-B63A-A913A291B214}"/>
              </a:ext>
            </a:extLst>
          </p:cNvPr>
          <p:cNvSpPr/>
          <p:nvPr/>
        </p:nvSpPr>
        <p:spPr bwMode="auto">
          <a:xfrm>
            <a:off x="6512470" y="2707126"/>
            <a:ext cx="424216" cy="409769"/>
          </a:xfrm>
          <a:prstGeom prst="roundRect">
            <a:avLst>
              <a:gd name="adj" fmla="val 12087"/>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3" name="Rounded Rectangle 20">
            <a:extLst>
              <a:ext uri="{FF2B5EF4-FFF2-40B4-BE49-F238E27FC236}">
                <a16:creationId xmlns:a16="http://schemas.microsoft.com/office/drawing/2014/main" id="{230902D6-B3E6-4214-8A8C-E7BFD9D35728}"/>
              </a:ext>
            </a:extLst>
          </p:cNvPr>
          <p:cNvSpPr/>
          <p:nvPr/>
        </p:nvSpPr>
        <p:spPr bwMode="auto">
          <a:xfrm>
            <a:off x="7026878" y="2707125"/>
            <a:ext cx="424216" cy="409769"/>
          </a:xfrm>
          <a:prstGeom prst="roundRect">
            <a:avLst>
              <a:gd name="adj" fmla="val 12087"/>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4" name="Rounded Rectangle 21">
            <a:extLst>
              <a:ext uri="{FF2B5EF4-FFF2-40B4-BE49-F238E27FC236}">
                <a16:creationId xmlns:a16="http://schemas.microsoft.com/office/drawing/2014/main" id="{A1759E71-F3CA-4D65-88A5-692B86E018B2}"/>
              </a:ext>
            </a:extLst>
          </p:cNvPr>
          <p:cNvSpPr/>
          <p:nvPr/>
        </p:nvSpPr>
        <p:spPr bwMode="auto">
          <a:xfrm>
            <a:off x="7541285" y="2707125"/>
            <a:ext cx="424216" cy="409769"/>
          </a:xfrm>
          <a:prstGeom prst="roundRect">
            <a:avLst>
              <a:gd name="adj" fmla="val 12087"/>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5" name="Rounded Rectangle 22">
            <a:extLst>
              <a:ext uri="{FF2B5EF4-FFF2-40B4-BE49-F238E27FC236}">
                <a16:creationId xmlns:a16="http://schemas.microsoft.com/office/drawing/2014/main" id="{8450BCEE-9C3C-45D4-8C3B-246A49912147}"/>
              </a:ext>
            </a:extLst>
          </p:cNvPr>
          <p:cNvSpPr/>
          <p:nvPr/>
        </p:nvSpPr>
        <p:spPr bwMode="auto">
          <a:xfrm>
            <a:off x="8055692" y="2707124"/>
            <a:ext cx="424216" cy="409769"/>
          </a:xfrm>
          <a:prstGeom prst="roundRect">
            <a:avLst>
              <a:gd name="adj" fmla="val 12087"/>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6" name="Rounded Rectangle 23">
            <a:extLst>
              <a:ext uri="{FF2B5EF4-FFF2-40B4-BE49-F238E27FC236}">
                <a16:creationId xmlns:a16="http://schemas.microsoft.com/office/drawing/2014/main" id="{C36899AB-3340-49D9-B114-6670F4CAD66A}"/>
              </a:ext>
            </a:extLst>
          </p:cNvPr>
          <p:cNvSpPr/>
          <p:nvPr/>
        </p:nvSpPr>
        <p:spPr bwMode="auto">
          <a:xfrm>
            <a:off x="8570099" y="2707124"/>
            <a:ext cx="424216" cy="409769"/>
          </a:xfrm>
          <a:prstGeom prst="roundRect">
            <a:avLst>
              <a:gd name="adj" fmla="val 12087"/>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7" name="Rounded Rectangle 35">
            <a:extLst>
              <a:ext uri="{FF2B5EF4-FFF2-40B4-BE49-F238E27FC236}">
                <a16:creationId xmlns:a16="http://schemas.microsoft.com/office/drawing/2014/main" id="{C7C3FD74-5630-42F9-9CA0-1D7AAF642C5D}"/>
              </a:ext>
            </a:extLst>
          </p:cNvPr>
          <p:cNvSpPr/>
          <p:nvPr/>
        </p:nvSpPr>
        <p:spPr bwMode="auto">
          <a:xfrm>
            <a:off x="6512470" y="3216901"/>
            <a:ext cx="424216" cy="409769"/>
          </a:xfrm>
          <a:prstGeom prst="roundRect">
            <a:avLst>
              <a:gd name="adj" fmla="val 12087"/>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8" name="Rounded Rectangle 36">
            <a:extLst>
              <a:ext uri="{FF2B5EF4-FFF2-40B4-BE49-F238E27FC236}">
                <a16:creationId xmlns:a16="http://schemas.microsoft.com/office/drawing/2014/main" id="{6068DDE8-00FC-4CC9-9437-11253A514DFA}"/>
              </a:ext>
            </a:extLst>
          </p:cNvPr>
          <p:cNvSpPr/>
          <p:nvPr/>
        </p:nvSpPr>
        <p:spPr bwMode="auto">
          <a:xfrm>
            <a:off x="7026878" y="3216901"/>
            <a:ext cx="424216" cy="409769"/>
          </a:xfrm>
          <a:prstGeom prst="roundRect">
            <a:avLst>
              <a:gd name="adj" fmla="val 12087"/>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9" name="Rounded Rectangle 37">
            <a:extLst>
              <a:ext uri="{FF2B5EF4-FFF2-40B4-BE49-F238E27FC236}">
                <a16:creationId xmlns:a16="http://schemas.microsoft.com/office/drawing/2014/main" id="{389FB145-3215-4FEC-91CC-DA31E0B606B7}"/>
              </a:ext>
            </a:extLst>
          </p:cNvPr>
          <p:cNvSpPr/>
          <p:nvPr/>
        </p:nvSpPr>
        <p:spPr bwMode="auto">
          <a:xfrm>
            <a:off x="7541285" y="3216900"/>
            <a:ext cx="424216" cy="409769"/>
          </a:xfrm>
          <a:prstGeom prst="roundRect">
            <a:avLst>
              <a:gd name="adj" fmla="val 12087"/>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50" name="Group 149">
            <a:extLst>
              <a:ext uri="{FF2B5EF4-FFF2-40B4-BE49-F238E27FC236}">
                <a16:creationId xmlns:a16="http://schemas.microsoft.com/office/drawing/2014/main" id="{51BA52E3-0DA8-4120-A065-F0CA26EE1395}"/>
              </a:ext>
            </a:extLst>
          </p:cNvPr>
          <p:cNvGrpSpPr/>
          <p:nvPr/>
        </p:nvGrpSpPr>
        <p:grpSpPr>
          <a:xfrm>
            <a:off x="6497542" y="158219"/>
            <a:ext cx="5609867" cy="6318782"/>
            <a:chOff x="6628170" y="232299"/>
            <a:chExt cx="5609867" cy="6541563"/>
          </a:xfrm>
        </p:grpSpPr>
        <p:sp>
          <p:nvSpPr>
            <p:cNvPr id="151" name="Rounded Rectangle 5">
              <a:extLst>
                <a:ext uri="{FF2B5EF4-FFF2-40B4-BE49-F238E27FC236}">
                  <a16:creationId xmlns:a16="http://schemas.microsoft.com/office/drawing/2014/main" id="{C42699D3-780F-414C-9CA1-3CE4BDFF5724}"/>
                </a:ext>
              </a:extLst>
            </p:cNvPr>
            <p:cNvSpPr/>
            <p:nvPr/>
          </p:nvSpPr>
          <p:spPr bwMode="auto">
            <a:xfrm>
              <a:off x="8186320" y="1761643"/>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2" name="Rounded Rectangle 6">
              <a:extLst>
                <a:ext uri="{FF2B5EF4-FFF2-40B4-BE49-F238E27FC236}">
                  <a16:creationId xmlns:a16="http://schemas.microsoft.com/office/drawing/2014/main" id="{EF332B00-B46C-4C8E-A943-66D215623764}"/>
                </a:ext>
              </a:extLst>
            </p:cNvPr>
            <p:cNvSpPr/>
            <p:nvPr/>
          </p:nvSpPr>
          <p:spPr bwMode="auto">
            <a:xfrm>
              <a:off x="8700727" y="1761642"/>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3" name="Rounded Rectangle 7">
              <a:extLst>
                <a:ext uri="{FF2B5EF4-FFF2-40B4-BE49-F238E27FC236}">
                  <a16:creationId xmlns:a16="http://schemas.microsoft.com/office/drawing/2014/main" id="{D8C9F7C5-9D72-4486-AEC4-83C0A0949567}"/>
                </a:ext>
              </a:extLst>
            </p:cNvPr>
            <p:cNvSpPr/>
            <p:nvPr/>
          </p:nvSpPr>
          <p:spPr bwMode="auto">
            <a:xfrm>
              <a:off x="9215134" y="1761642"/>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4" name="Rounded Rectangle 8">
              <a:extLst>
                <a:ext uri="{FF2B5EF4-FFF2-40B4-BE49-F238E27FC236}">
                  <a16:creationId xmlns:a16="http://schemas.microsoft.com/office/drawing/2014/main" id="{12D13F13-BBE5-49DB-B532-B6C45BFA07D3}"/>
                </a:ext>
              </a:extLst>
            </p:cNvPr>
            <p:cNvSpPr/>
            <p:nvPr/>
          </p:nvSpPr>
          <p:spPr bwMode="auto">
            <a:xfrm>
              <a:off x="9729541" y="1761641"/>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5" name="Rounded Rectangle 9">
              <a:extLst>
                <a:ext uri="{FF2B5EF4-FFF2-40B4-BE49-F238E27FC236}">
                  <a16:creationId xmlns:a16="http://schemas.microsoft.com/office/drawing/2014/main" id="{81F70BB2-F3BC-4018-810E-6A32CFA0359B}"/>
                </a:ext>
              </a:extLst>
            </p:cNvPr>
            <p:cNvSpPr/>
            <p:nvPr/>
          </p:nvSpPr>
          <p:spPr bwMode="auto">
            <a:xfrm>
              <a:off x="10258425" y="1761644"/>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6" name="Rounded Rectangle 13">
              <a:extLst>
                <a:ext uri="{FF2B5EF4-FFF2-40B4-BE49-F238E27FC236}">
                  <a16:creationId xmlns:a16="http://schemas.microsoft.com/office/drawing/2014/main" id="{7DD1D30B-72FE-4C52-8039-921C6B58E1CF}"/>
                </a:ext>
              </a:extLst>
            </p:cNvPr>
            <p:cNvSpPr/>
            <p:nvPr/>
          </p:nvSpPr>
          <p:spPr bwMode="auto">
            <a:xfrm>
              <a:off x="7671913" y="2271426"/>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7" name="Rounded Rectangle 14">
              <a:extLst>
                <a:ext uri="{FF2B5EF4-FFF2-40B4-BE49-F238E27FC236}">
                  <a16:creationId xmlns:a16="http://schemas.microsoft.com/office/drawing/2014/main" id="{CECE8684-38BB-4D55-9CE3-1DC4FB54D360}"/>
                </a:ext>
              </a:extLst>
            </p:cNvPr>
            <p:cNvSpPr/>
            <p:nvPr/>
          </p:nvSpPr>
          <p:spPr bwMode="auto">
            <a:xfrm>
              <a:off x="8186320" y="2271426"/>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8" name="Rounded Rectangle 15">
              <a:extLst>
                <a:ext uri="{FF2B5EF4-FFF2-40B4-BE49-F238E27FC236}">
                  <a16:creationId xmlns:a16="http://schemas.microsoft.com/office/drawing/2014/main" id="{CF19D8C1-CA0B-4E85-A702-34B0165A9EE8}"/>
                </a:ext>
              </a:extLst>
            </p:cNvPr>
            <p:cNvSpPr/>
            <p:nvPr/>
          </p:nvSpPr>
          <p:spPr bwMode="auto">
            <a:xfrm>
              <a:off x="8700727" y="2271425"/>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9" name="Rounded Rectangle 16">
              <a:extLst>
                <a:ext uri="{FF2B5EF4-FFF2-40B4-BE49-F238E27FC236}">
                  <a16:creationId xmlns:a16="http://schemas.microsoft.com/office/drawing/2014/main" id="{D2955E85-0283-482E-AF6E-5B6D4435BA1E}"/>
                </a:ext>
              </a:extLst>
            </p:cNvPr>
            <p:cNvSpPr/>
            <p:nvPr/>
          </p:nvSpPr>
          <p:spPr bwMode="auto">
            <a:xfrm>
              <a:off x="9215134" y="2271425"/>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0" name="Rounded Rectangle 17">
              <a:extLst>
                <a:ext uri="{FF2B5EF4-FFF2-40B4-BE49-F238E27FC236}">
                  <a16:creationId xmlns:a16="http://schemas.microsoft.com/office/drawing/2014/main" id="{985E7CF4-3840-4FCA-AE20-49D248222462}"/>
                </a:ext>
              </a:extLst>
            </p:cNvPr>
            <p:cNvSpPr/>
            <p:nvPr/>
          </p:nvSpPr>
          <p:spPr bwMode="auto">
            <a:xfrm>
              <a:off x="9729541" y="2271424"/>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1" name="Rounded Rectangle 18">
              <a:extLst>
                <a:ext uri="{FF2B5EF4-FFF2-40B4-BE49-F238E27FC236}">
                  <a16:creationId xmlns:a16="http://schemas.microsoft.com/office/drawing/2014/main" id="{8095EC69-FA43-4A02-A8C5-2C0BA05C8279}"/>
                </a:ext>
              </a:extLst>
            </p:cNvPr>
            <p:cNvSpPr/>
            <p:nvPr/>
          </p:nvSpPr>
          <p:spPr bwMode="auto">
            <a:xfrm>
              <a:off x="10243948" y="2271424"/>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2" name="Rounded Rectangle 24">
              <a:extLst>
                <a:ext uri="{FF2B5EF4-FFF2-40B4-BE49-F238E27FC236}">
                  <a16:creationId xmlns:a16="http://schemas.microsoft.com/office/drawing/2014/main" id="{423730D0-6C1D-4C39-B3D7-B34C378358BD}"/>
                </a:ext>
              </a:extLst>
            </p:cNvPr>
            <p:cNvSpPr/>
            <p:nvPr/>
          </p:nvSpPr>
          <p:spPr bwMode="auto">
            <a:xfrm>
              <a:off x="9215134" y="2781204"/>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3" name="Rounded Rectangle 25">
              <a:extLst>
                <a:ext uri="{FF2B5EF4-FFF2-40B4-BE49-F238E27FC236}">
                  <a16:creationId xmlns:a16="http://schemas.microsoft.com/office/drawing/2014/main" id="{67A665F5-3B64-4DCA-B87D-D2989873813B}"/>
                </a:ext>
              </a:extLst>
            </p:cNvPr>
            <p:cNvSpPr/>
            <p:nvPr/>
          </p:nvSpPr>
          <p:spPr bwMode="auto">
            <a:xfrm>
              <a:off x="9729541" y="2781203"/>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4" name="Rounded Rectangle 26">
              <a:extLst>
                <a:ext uri="{FF2B5EF4-FFF2-40B4-BE49-F238E27FC236}">
                  <a16:creationId xmlns:a16="http://schemas.microsoft.com/office/drawing/2014/main" id="{2FFEDC96-49D1-46F7-8533-BBFB379E9AFF}"/>
                </a:ext>
              </a:extLst>
            </p:cNvPr>
            <p:cNvSpPr/>
            <p:nvPr/>
          </p:nvSpPr>
          <p:spPr bwMode="auto">
            <a:xfrm>
              <a:off x="10243948" y="2781203"/>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5" name="Rounded Rectangle 38">
              <a:extLst>
                <a:ext uri="{FF2B5EF4-FFF2-40B4-BE49-F238E27FC236}">
                  <a16:creationId xmlns:a16="http://schemas.microsoft.com/office/drawing/2014/main" id="{EC676BE0-D597-430C-9AF4-3DAE5856F7C2}"/>
                </a:ext>
              </a:extLst>
            </p:cNvPr>
            <p:cNvSpPr/>
            <p:nvPr/>
          </p:nvSpPr>
          <p:spPr bwMode="auto">
            <a:xfrm>
              <a:off x="8186320" y="3290981"/>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6" name="Rounded Rectangle 39">
              <a:extLst>
                <a:ext uri="{FF2B5EF4-FFF2-40B4-BE49-F238E27FC236}">
                  <a16:creationId xmlns:a16="http://schemas.microsoft.com/office/drawing/2014/main" id="{FEF95875-D020-46BB-A113-664CEB00CC3E}"/>
                </a:ext>
              </a:extLst>
            </p:cNvPr>
            <p:cNvSpPr/>
            <p:nvPr/>
          </p:nvSpPr>
          <p:spPr bwMode="auto">
            <a:xfrm>
              <a:off x="8700727" y="3290980"/>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7" name="Rounded Rectangle 40">
              <a:extLst>
                <a:ext uri="{FF2B5EF4-FFF2-40B4-BE49-F238E27FC236}">
                  <a16:creationId xmlns:a16="http://schemas.microsoft.com/office/drawing/2014/main" id="{FA6AD95B-A578-4AAB-8AF2-721DF4843FA2}"/>
                </a:ext>
              </a:extLst>
            </p:cNvPr>
            <p:cNvSpPr/>
            <p:nvPr/>
          </p:nvSpPr>
          <p:spPr bwMode="auto">
            <a:xfrm>
              <a:off x="9215134" y="3290979"/>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8" name="Rounded Rectangle 41">
              <a:extLst>
                <a:ext uri="{FF2B5EF4-FFF2-40B4-BE49-F238E27FC236}">
                  <a16:creationId xmlns:a16="http://schemas.microsoft.com/office/drawing/2014/main" id="{805AA050-CF9A-4456-84A6-02A688D8D111}"/>
                </a:ext>
              </a:extLst>
            </p:cNvPr>
            <p:cNvSpPr/>
            <p:nvPr/>
          </p:nvSpPr>
          <p:spPr bwMode="auto">
            <a:xfrm>
              <a:off x="9729541" y="3290979"/>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9" name="Rounded Rectangle 42">
              <a:extLst>
                <a:ext uri="{FF2B5EF4-FFF2-40B4-BE49-F238E27FC236}">
                  <a16:creationId xmlns:a16="http://schemas.microsoft.com/office/drawing/2014/main" id="{56DC98FB-B5AA-47BB-ABF2-6ED8843C821F}"/>
                </a:ext>
              </a:extLst>
            </p:cNvPr>
            <p:cNvSpPr/>
            <p:nvPr/>
          </p:nvSpPr>
          <p:spPr bwMode="auto">
            <a:xfrm>
              <a:off x="10243948" y="3290978"/>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0" name="Rounded Rectangle 43">
              <a:extLst>
                <a:ext uri="{FF2B5EF4-FFF2-40B4-BE49-F238E27FC236}">
                  <a16:creationId xmlns:a16="http://schemas.microsoft.com/office/drawing/2014/main" id="{D7BE349B-D056-4182-A2B2-0975250D3C41}"/>
                </a:ext>
              </a:extLst>
            </p:cNvPr>
            <p:cNvSpPr/>
            <p:nvPr/>
          </p:nvSpPr>
          <p:spPr bwMode="auto">
            <a:xfrm>
              <a:off x="6643098" y="3800765"/>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1" name="Rounded Rectangle 44">
              <a:extLst>
                <a:ext uri="{FF2B5EF4-FFF2-40B4-BE49-F238E27FC236}">
                  <a16:creationId xmlns:a16="http://schemas.microsoft.com/office/drawing/2014/main" id="{62B7ED9C-391F-4EFE-BACD-619D1BF7FA53}"/>
                </a:ext>
              </a:extLst>
            </p:cNvPr>
            <p:cNvSpPr/>
            <p:nvPr/>
          </p:nvSpPr>
          <p:spPr bwMode="auto">
            <a:xfrm>
              <a:off x="7157506" y="3800765"/>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2" name="Rounded Rectangle 45">
              <a:extLst>
                <a:ext uri="{FF2B5EF4-FFF2-40B4-BE49-F238E27FC236}">
                  <a16:creationId xmlns:a16="http://schemas.microsoft.com/office/drawing/2014/main" id="{DAB39E3C-87E8-4F86-B9AF-DBD6FECF733A}"/>
                </a:ext>
              </a:extLst>
            </p:cNvPr>
            <p:cNvSpPr/>
            <p:nvPr/>
          </p:nvSpPr>
          <p:spPr bwMode="auto">
            <a:xfrm>
              <a:off x="7671913" y="3800764"/>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3" name="Rounded Rectangle 46">
              <a:extLst>
                <a:ext uri="{FF2B5EF4-FFF2-40B4-BE49-F238E27FC236}">
                  <a16:creationId xmlns:a16="http://schemas.microsoft.com/office/drawing/2014/main" id="{6F142726-696B-47CC-8279-302DD135BC1A}"/>
                </a:ext>
              </a:extLst>
            </p:cNvPr>
            <p:cNvSpPr/>
            <p:nvPr/>
          </p:nvSpPr>
          <p:spPr bwMode="auto">
            <a:xfrm>
              <a:off x="8186320" y="3800764"/>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4" name="Rounded Rectangle 47">
              <a:extLst>
                <a:ext uri="{FF2B5EF4-FFF2-40B4-BE49-F238E27FC236}">
                  <a16:creationId xmlns:a16="http://schemas.microsoft.com/office/drawing/2014/main" id="{B4B3633A-2DE7-4686-A04C-861B19DFED50}"/>
                </a:ext>
              </a:extLst>
            </p:cNvPr>
            <p:cNvSpPr/>
            <p:nvPr/>
          </p:nvSpPr>
          <p:spPr bwMode="auto">
            <a:xfrm>
              <a:off x="8700727" y="3800763"/>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5" name="Rounded Rectangle 48">
              <a:extLst>
                <a:ext uri="{FF2B5EF4-FFF2-40B4-BE49-F238E27FC236}">
                  <a16:creationId xmlns:a16="http://schemas.microsoft.com/office/drawing/2014/main" id="{52E3EF62-E3C3-45E8-A384-FFF0D7EE0FE2}"/>
                </a:ext>
              </a:extLst>
            </p:cNvPr>
            <p:cNvSpPr/>
            <p:nvPr/>
          </p:nvSpPr>
          <p:spPr bwMode="auto">
            <a:xfrm>
              <a:off x="9215134" y="3800763"/>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6" name="Rounded Rectangle 49">
              <a:extLst>
                <a:ext uri="{FF2B5EF4-FFF2-40B4-BE49-F238E27FC236}">
                  <a16:creationId xmlns:a16="http://schemas.microsoft.com/office/drawing/2014/main" id="{1B538959-36CA-4DFE-BCFE-69ED277771A5}"/>
                </a:ext>
              </a:extLst>
            </p:cNvPr>
            <p:cNvSpPr/>
            <p:nvPr/>
          </p:nvSpPr>
          <p:spPr bwMode="auto">
            <a:xfrm>
              <a:off x="9729541" y="3800762"/>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7" name="Rounded Rectangle 50">
              <a:extLst>
                <a:ext uri="{FF2B5EF4-FFF2-40B4-BE49-F238E27FC236}">
                  <a16:creationId xmlns:a16="http://schemas.microsoft.com/office/drawing/2014/main" id="{BDF9C02A-F570-4E85-9737-452B9F362431}"/>
                </a:ext>
              </a:extLst>
            </p:cNvPr>
            <p:cNvSpPr/>
            <p:nvPr/>
          </p:nvSpPr>
          <p:spPr bwMode="auto">
            <a:xfrm>
              <a:off x="10243948" y="3800762"/>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8" name="Rounded Rectangle 51">
              <a:extLst>
                <a:ext uri="{FF2B5EF4-FFF2-40B4-BE49-F238E27FC236}">
                  <a16:creationId xmlns:a16="http://schemas.microsoft.com/office/drawing/2014/main" id="{C91D3DCB-1C00-4C8B-A433-D2AC7325368C}"/>
                </a:ext>
              </a:extLst>
            </p:cNvPr>
            <p:cNvSpPr/>
            <p:nvPr/>
          </p:nvSpPr>
          <p:spPr bwMode="auto">
            <a:xfrm>
              <a:off x="6643098" y="4310545"/>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9" name="Rounded Rectangle 52">
              <a:extLst>
                <a:ext uri="{FF2B5EF4-FFF2-40B4-BE49-F238E27FC236}">
                  <a16:creationId xmlns:a16="http://schemas.microsoft.com/office/drawing/2014/main" id="{1E0D8E32-9B50-4012-8C1B-884513E6F54E}"/>
                </a:ext>
              </a:extLst>
            </p:cNvPr>
            <p:cNvSpPr/>
            <p:nvPr/>
          </p:nvSpPr>
          <p:spPr bwMode="auto">
            <a:xfrm>
              <a:off x="7157506" y="4310544"/>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0" name="Rounded Rectangle 53">
              <a:extLst>
                <a:ext uri="{FF2B5EF4-FFF2-40B4-BE49-F238E27FC236}">
                  <a16:creationId xmlns:a16="http://schemas.microsoft.com/office/drawing/2014/main" id="{91B63CED-8544-46EE-974B-4E1874C7C5EB}"/>
                </a:ext>
              </a:extLst>
            </p:cNvPr>
            <p:cNvSpPr/>
            <p:nvPr/>
          </p:nvSpPr>
          <p:spPr bwMode="auto">
            <a:xfrm>
              <a:off x="7671913" y="4310544"/>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1" name="Rounded Rectangle 54">
              <a:extLst>
                <a:ext uri="{FF2B5EF4-FFF2-40B4-BE49-F238E27FC236}">
                  <a16:creationId xmlns:a16="http://schemas.microsoft.com/office/drawing/2014/main" id="{154929B5-987A-4CE5-8BF1-8F8619509FEB}"/>
                </a:ext>
              </a:extLst>
            </p:cNvPr>
            <p:cNvSpPr/>
            <p:nvPr/>
          </p:nvSpPr>
          <p:spPr bwMode="auto">
            <a:xfrm>
              <a:off x="8186320" y="4310543"/>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2" name="Rounded Rectangle 55">
              <a:extLst>
                <a:ext uri="{FF2B5EF4-FFF2-40B4-BE49-F238E27FC236}">
                  <a16:creationId xmlns:a16="http://schemas.microsoft.com/office/drawing/2014/main" id="{DEB560BD-544E-45D2-BACE-8499861B56E2}"/>
                </a:ext>
              </a:extLst>
            </p:cNvPr>
            <p:cNvSpPr/>
            <p:nvPr/>
          </p:nvSpPr>
          <p:spPr bwMode="auto">
            <a:xfrm>
              <a:off x="8700727" y="4310542"/>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3" name="Rounded Rectangle 56">
              <a:extLst>
                <a:ext uri="{FF2B5EF4-FFF2-40B4-BE49-F238E27FC236}">
                  <a16:creationId xmlns:a16="http://schemas.microsoft.com/office/drawing/2014/main" id="{144B89D8-D80E-4E75-BD7B-A482A89C3CB5}"/>
                </a:ext>
              </a:extLst>
            </p:cNvPr>
            <p:cNvSpPr/>
            <p:nvPr/>
          </p:nvSpPr>
          <p:spPr bwMode="auto">
            <a:xfrm>
              <a:off x="9215134" y="4310542"/>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4" name="Rounded Rectangle 57">
              <a:extLst>
                <a:ext uri="{FF2B5EF4-FFF2-40B4-BE49-F238E27FC236}">
                  <a16:creationId xmlns:a16="http://schemas.microsoft.com/office/drawing/2014/main" id="{2898300E-F500-4B41-A179-F762AFBDB192}"/>
                </a:ext>
              </a:extLst>
            </p:cNvPr>
            <p:cNvSpPr/>
            <p:nvPr/>
          </p:nvSpPr>
          <p:spPr bwMode="auto">
            <a:xfrm>
              <a:off x="9729541" y="4310541"/>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5" name="Rounded Rectangle 58">
              <a:extLst>
                <a:ext uri="{FF2B5EF4-FFF2-40B4-BE49-F238E27FC236}">
                  <a16:creationId xmlns:a16="http://schemas.microsoft.com/office/drawing/2014/main" id="{0A76ABB0-CD90-482F-BD38-8BDAD244EB25}"/>
                </a:ext>
              </a:extLst>
            </p:cNvPr>
            <p:cNvSpPr/>
            <p:nvPr/>
          </p:nvSpPr>
          <p:spPr bwMode="auto">
            <a:xfrm>
              <a:off x="10243948" y="4310541"/>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6" name="Rounded Rectangle 59">
              <a:extLst>
                <a:ext uri="{FF2B5EF4-FFF2-40B4-BE49-F238E27FC236}">
                  <a16:creationId xmlns:a16="http://schemas.microsoft.com/office/drawing/2014/main" id="{1DD772B5-0412-4C25-B661-4EB6D069DE6E}"/>
                </a:ext>
              </a:extLst>
            </p:cNvPr>
            <p:cNvSpPr/>
            <p:nvPr/>
          </p:nvSpPr>
          <p:spPr bwMode="auto">
            <a:xfrm>
              <a:off x="6635634" y="4820320"/>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7" name="Rounded Rectangle 60">
              <a:extLst>
                <a:ext uri="{FF2B5EF4-FFF2-40B4-BE49-F238E27FC236}">
                  <a16:creationId xmlns:a16="http://schemas.microsoft.com/office/drawing/2014/main" id="{0EC4F6BF-DF13-4249-B741-9B36D6978C56}"/>
                </a:ext>
              </a:extLst>
            </p:cNvPr>
            <p:cNvSpPr/>
            <p:nvPr/>
          </p:nvSpPr>
          <p:spPr bwMode="auto">
            <a:xfrm>
              <a:off x="7150041" y="4820320"/>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8" name="Rounded Rectangle 61">
              <a:extLst>
                <a:ext uri="{FF2B5EF4-FFF2-40B4-BE49-F238E27FC236}">
                  <a16:creationId xmlns:a16="http://schemas.microsoft.com/office/drawing/2014/main" id="{454EF6D9-9B58-4899-9946-3C943B785C86}"/>
                </a:ext>
              </a:extLst>
            </p:cNvPr>
            <p:cNvSpPr/>
            <p:nvPr/>
          </p:nvSpPr>
          <p:spPr bwMode="auto">
            <a:xfrm>
              <a:off x="7664448" y="4820319"/>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9" name="Rounded Rectangle 62">
              <a:extLst>
                <a:ext uri="{FF2B5EF4-FFF2-40B4-BE49-F238E27FC236}">
                  <a16:creationId xmlns:a16="http://schemas.microsoft.com/office/drawing/2014/main" id="{ADD438D1-1CF2-4619-9A3F-6CBF1C901B6B}"/>
                </a:ext>
              </a:extLst>
            </p:cNvPr>
            <p:cNvSpPr/>
            <p:nvPr/>
          </p:nvSpPr>
          <p:spPr bwMode="auto">
            <a:xfrm>
              <a:off x="8178855" y="4820318"/>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0" name="Rounded Rectangle 63">
              <a:extLst>
                <a:ext uri="{FF2B5EF4-FFF2-40B4-BE49-F238E27FC236}">
                  <a16:creationId xmlns:a16="http://schemas.microsoft.com/office/drawing/2014/main" id="{79D61D92-08EF-4D2F-A75C-D0EB8E3D62A5}"/>
                </a:ext>
              </a:extLst>
            </p:cNvPr>
            <p:cNvSpPr/>
            <p:nvPr/>
          </p:nvSpPr>
          <p:spPr bwMode="auto">
            <a:xfrm>
              <a:off x="8693262" y="4820318"/>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1" name="Rounded Rectangle 64">
              <a:extLst>
                <a:ext uri="{FF2B5EF4-FFF2-40B4-BE49-F238E27FC236}">
                  <a16:creationId xmlns:a16="http://schemas.microsoft.com/office/drawing/2014/main" id="{C52DE2E7-D52E-4687-AA6D-4CA5299B26D7}"/>
                </a:ext>
              </a:extLst>
            </p:cNvPr>
            <p:cNvSpPr/>
            <p:nvPr/>
          </p:nvSpPr>
          <p:spPr bwMode="auto">
            <a:xfrm>
              <a:off x="9207669" y="4820317"/>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2" name="Rounded Rectangle 65">
              <a:extLst>
                <a:ext uri="{FF2B5EF4-FFF2-40B4-BE49-F238E27FC236}">
                  <a16:creationId xmlns:a16="http://schemas.microsoft.com/office/drawing/2014/main" id="{942DD49A-E188-4EB2-BBCA-B6CA3C5EF1B9}"/>
                </a:ext>
              </a:extLst>
            </p:cNvPr>
            <p:cNvSpPr/>
            <p:nvPr/>
          </p:nvSpPr>
          <p:spPr bwMode="auto">
            <a:xfrm>
              <a:off x="9722077" y="4820317"/>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3" name="Rounded Rectangle 66">
              <a:extLst>
                <a:ext uri="{FF2B5EF4-FFF2-40B4-BE49-F238E27FC236}">
                  <a16:creationId xmlns:a16="http://schemas.microsoft.com/office/drawing/2014/main" id="{690F9292-0911-49E4-B5E7-3A19BD993A33}"/>
                </a:ext>
              </a:extLst>
            </p:cNvPr>
            <p:cNvSpPr/>
            <p:nvPr/>
          </p:nvSpPr>
          <p:spPr bwMode="auto">
            <a:xfrm>
              <a:off x="10236484" y="4820316"/>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4" name="Rounded Rectangle 69">
              <a:extLst>
                <a:ext uri="{FF2B5EF4-FFF2-40B4-BE49-F238E27FC236}">
                  <a16:creationId xmlns:a16="http://schemas.microsoft.com/office/drawing/2014/main" id="{65C5E567-39F9-46A8-901C-69E09C8ACA14}"/>
                </a:ext>
              </a:extLst>
            </p:cNvPr>
            <p:cNvSpPr/>
            <p:nvPr/>
          </p:nvSpPr>
          <p:spPr bwMode="auto">
            <a:xfrm>
              <a:off x="6635634" y="5330091"/>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5" name="Rounded Rectangle 70">
              <a:extLst>
                <a:ext uri="{FF2B5EF4-FFF2-40B4-BE49-F238E27FC236}">
                  <a16:creationId xmlns:a16="http://schemas.microsoft.com/office/drawing/2014/main" id="{3310406A-E69C-43B4-A713-B9CCCA65F18A}"/>
                </a:ext>
              </a:extLst>
            </p:cNvPr>
            <p:cNvSpPr/>
            <p:nvPr/>
          </p:nvSpPr>
          <p:spPr bwMode="auto">
            <a:xfrm>
              <a:off x="7150042" y="5330091"/>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6" name="Rounded Rectangle 71">
              <a:extLst>
                <a:ext uri="{FF2B5EF4-FFF2-40B4-BE49-F238E27FC236}">
                  <a16:creationId xmlns:a16="http://schemas.microsoft.com/office/drawing/2014/main" id="{A22584CC-D0B0-4B7D-B1BC-FE437DF33B33}"/>
                </a:ext>
              </a:extLst>
            </p:cNvPr>
            <p:cNvSpPr/>
            <p:nvPr/>
          </p:nvSpPr>
          <p:spPr bwMode="auto">
            <a:xfrm>
              <a:off x="7664449" y="5330090"/>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7" name="Rounded Rectangle 72">
              <a:extLst>
                <a:ext uri="{FF2B5EF4-FFF2-40B4-BE49-F238E27FC236}">
                  <a16:creationId xmlns:a16="http://schemas.microsoft.com/office/drawing/2014/main" id="{C021B8DC-EDAC-4E66-9CD0-F34E4F115EA5}"/>
                </a:ext>
              </a:extLst>
            </p:cNvPr>
            <p:cNvSpPr/>
            <p:nvPr/>
          </p:nvSpPr>
          <p:spPr bwMode="auto">
            <a:xfrm>
              <a:off x="8178856" y="5330090"/>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8" name="Rounded Rectangle 73">
              <a:extLst>
                <a:ext uri="{FF2B5EF4-FFF2-40B4-BE49-F238E27FC236}">
                  <a16:creationId xmlns:a16="http://schemas.microsoft.com/office/drawing/2014/main" id="{EB9382C4-B73F-40CA-A3A6-83806503B80F}"/>
                </a:ext>
              </a:extLst>
            </p:cNvPr>
            <p:cNvSpPr/>
            <p:nvPr/>
          </p:nvSpPr>
          <p:spPr bwMode="auto">
            <a:xfrm>
              <a:off x="8693263" y="5330089"/>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9" name="Rounded Rectangle 74">
              <a:extLst>
                <a:ext uri="{FF2B5EF4-FFF2-40B4-BE49-F238E27FC236}">
                  <a16:creationId xmlns:a16="http://schemas.microsoft.com/office/drawing/2014/main" id="{731650E2-4053-4287-BDBA-8E1960425BC0}"/>
                </a:ext>
              </a:extLst>
            </p:cNvPr>
            <p:cNvSpPr/>
            <p:nvPr/>
          </p:nvSpPr>
          <p:spPr bwMode="auto">
            <a:xfrm>
              <a:off x="9207670" y="5330089"/>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0" name="Rounded Rectangle 75">
              <a:extLst>
                <a:ext uri="{FF2B5EF4-FFF2-40B4-BE49-F238E27FC236}">
                  <a16:creationId xmlns:a16="http://schemas.microsoft.com/office/drawing/2014/main" id="{0BBFE4BB-EEFA-4EFA-96B6-F8E63B37F1C9}"/>
                </a:ext>
              </a:extLst>
            </p:cNvPr>
            <p:cNvSpPr/>
            <p:nvPr/>
          </p:nvSpPr>
          <p:spPr bwMode="auto">
            <a:xfrm>
              <a:off x="9722077" y="5330088"/>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1" name="Rounded Rectangle 76">
              <a:extLst>
                <a:ext uri="{FF2B5EF4-FFF2-40B4-BE49-F238E27FC236}">
                  <a16:creationId xmlns:a16="http://schemas.microsoft.com/office/drawing/2014/main" id="{709B26A6-D94A-4508-B0A9-A9FE993099E6}"/>
                </a:ext>
              </a:extLst>
            </p:cNvPr>
            <p:cNvSpPr/>
            <p:nvPr/>
          </p:nvSpPr>
          <p:spPr bwMode="auto">
            <a:xfrm>
              <a:off x="10236484" y="5330088"/>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2" name="Rounded Rectangle 77">
              <a:extLst>
                <a:ext uri="{FF2B5EF4-FFF2-40B4-BE49-F238E27FC236}">
                  <a16:creationId xmlns:a16="http://schemas.microsoft.com/office/drawing/2014/main" id="{8067FE6A-05A5-4E69-9AC3-3E486E62BFF6}"/>
                </a:ext>
              </a:extLst>
            </p:cNvPr>
            <p:cNvSpPr/>
            <p:nvPr/>
          </p:nvSpPr>
          <p:spPr bwMode="auto">
            <a:xfrm>
              <a:off x="6635634" y="5839871"/>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3" name="Rounded Rectangle 78">
              <a:extLst>
                <a:ext uri="{FF2B5EF4-FFF2-40B4-BE49-F238E27FC236}">
                  <a16:creationId xmlns:a16="http://schemas.microsoft.com/office/drawing/2014/main" id="{82F6306E-0F0E-456F-92FB-9BB4BFE6306F}"/>
                </a:ext>
              </a:extLst>
            </p:cNvPr>
            <p:cNvSpPr/>
            <p:nvPr/>
          </p:nvSpPr>
          <p:spPr bwMode="auto">
            <a:xfrm>
              <a:off x="7150042" y="5839870"/>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4" name="Rounded Rectangle 79">
              <a:extLst>
                <a:ext uri="{FF2B5EF4-FFF2-40B4-BE49-F238E27FC236}">
                  <a16:creationId xmlns:a16="http://schemas.microsoft.com/office/drawing/2014/main" id="{EB3C9D01-3690-4453-B4FB-0C1181C418EB}"/>
                </a:ext>
              </a:extLst>
            </p:cNvPr>
            <p:cNvSpPr/>
            <p:nvPr/>
          </p:nvSpPr>
          <p:spPr bwMode="auto">
            <a:xfrm>
              <a:off x="7664449" y="5839870"/>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5" name="Rounded Rectangle 80">
              <a:extLst>
                <a:ext uri="{FF2B5EF4-FFF2-40B4-BE49-F238E27FC236}">
                  <a16:creationId xmlns:a16="http://schemas.microsoft.com/office/drawing/2014/main" id="{D194C7C2-A3F7-41D5-902E-2F2CCC5098EE}"/>
                </a:ext>
              </a:extLst>
            </p:cNvPr>
            <p:cNvSpPr/>
            <p:nvPr/>
          </p:nvSpPr>
          <p:spPr bwMode="auto">
            <a:xfrm>
              <a:off x="8178856" y="5839869"/>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6" name="Rounded Rectangle 81">
              <a:extLst>
                <a:ext uri="{FF2B5EF4-FFF2-40B4-BE49-F238E27FC236}">
                  <a16:creationId xmlns:a16="http://schemas.microsoft.com/office/drawing/2014/main" id="{77088812-9657-4C5B-9029-9F9B2CC96218}"/>
                </a:ext>
              </a:extLst>
            </p:cNvPr>
            <p:cNvSpPr/>
            <p:nvPr/>
          </p:nvSpPr>
          <p:spPr bwMode="auto">
            <a:xfrm>
              <a:off x="8693263" y="5839868"/>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7" name="Rounded Rectangle 82">
              <a:extLst>
                <a:ext uri="{FF2B5EF4-FFF2-40B4-BE49-F238E27FC236}">
                  <a16:creationId xmlns:a16="http://schemas.microsoft.com/office/drawing/2014/main" id="{FA0FE8F9-22B0-49F1-A892-4DBC066E4913}"/>
                </a:ext>
              </a:extLst>
            </p:cNvPr>
            <p:cNvSpPr/>
            <p:nvPr/>
          </p:nvSpPr>
          <p:spPr bwMode="auto">
            <a:xfrm>
              <a:off x="9207670" y="5839868"/>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8" name="Rounded Rectangle 83">
              <a:extLst>
                <a:ext uri="{FF2B5EF4-FFF2-40B4-BE49-F238E27FC236}">
                  <a16:creationId xmlns:a16="http://schemas.microsoft.com/office/drawing/2014/main" id="{E3B24B10-BD06-4642-A03C-612C289313FE}"/>
                </a:ext>
              </a:extLst>
            </p:cNvPr>
            <p:cNvSpPr/>
            <p:nvPr/>
          </p:nvSpPr>
          <p:spPr bwMode="auto">
            <a:xfrm>
              <a:off x="9722077" y="5839867"/>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9" name="Rounded Rectangle 84">
              <a:extLst>
                <a:ext uri="{FF2B5EF4-FFF2-40B4-BE49-F238E27FC236}">
                  <a16:creationId xmlns:a16="http://schemas.microsoft.com/office/drawing/2014/main" id="{B1E90F6F-EEEE-44A5-9EC7-9BC8EAE907B4}"/>
                </a:ext>
              </a:extLst>
            </p:cNvPr>
            <p:cNvSpPr/>
            <p:nvPr/>
          </p:nvSpPr>
          <p:spPr bwMode="auto">
            <a:xfrm>
              <a:off x="10236484" y="5839867"/>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0" name="Rounded Rectangle 85">
              <a:extLst>
                <a:ext uri="{FF2B5EF4-FFF2-40B4-BE49-F238E27FC236}">
                  <a16:creationId xmlns:a16="http://schemas.microsoft.com/office/drawing/2014/main" id="{15A9C137-9B1F-4AE4-8864-675C28F6FBBE}"/>
                </a:ext>
              </a:extLst>
            </p:cNvPr>
            <p:cNvSpPr/>
            <p:nvPr/>
          </p:nvSpPr>
          <p:spPr bwMode="auto">
            <a:xfrm>
              <a:off x="6628170" y="6349646"/>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1" name="Rounded Rectangle 86">
              <a:extLst>
                <a:ext uri="{FF2B5EF4-FFF2-40B4-BE49-F238E27FC236}">
                  <a16:creationId xmlns:a16="http://schemas.microsoft.com/office/drawing/2014/main" id="{6EE5BC18-B7F0-4F25-A456-F33DFDA4C670}"/>
                </a:ext>
              </a:extLst>
            </p:cNvPr>
            <p:cNvSpPr/>
            <p:nvPr/>
          </p:nvSpPr>
          <p:spPr bwMode="auto">
            <a:xfrm>
              <a:off x="7142577" y="6349646"/>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2" name="Rounded Rectangle 87">
              <a:extLst>
                <a:ext uri="{FF2B5EF4-FFF2-40B4-BE49-F238E27FC236}">
                  <a16:creationId xmlns:a16="http://schemas.microsoft.com/office/drawing/2014/main" id="{26D00AC6-30AE-4CD8-8C6B-95B11A89AC8A}"/>
                </a:ext>
              </a:extLst>
            </p:cNvPr>
            <p:cNvSpPr/>
            <p:nvPr/>
          </p:nvSpPr>
          <p:spPr bwMode="auto">
            <a:xfrm>
              <a:off x="7656984" y="6349645"/>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3" name="Rounded Rectangle 88">
              <a:extLst>
                <a:ext uri="{FF2B5EF4-FFF2-40B4-BE49-F238E27FC236}">
                  <a16:creationId xmlns:a16="http://schemas.microsoft.com/office/drawing/2014/main" id="{792B2D29-EB78-45C8-BF43-67AF1294AAC6}"/>
                </a:ext>
              </a:extLst>
            </p:cNvPr>
            <p:cNvSpPr/>
            <p:nvPr/>
          </p:nvSpPr>
          <p:spPr bwMode="auto">
            <a:xfrm>
              <a:off x="8171391" y="6349644"/>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4" name="Rounded Rectangle 89">
              <a:extLst>
                <a:ext uri="{FF2B5EF4-FFF2-40B4-BE49-F238E27FC236}">
                  <a16:creationId xmlns:a16="http://schemas.microsoft.com/office/drawing/2014/main" id="{9324DF61-ED84-4490-AAB2-EF2D88E875AA}"/>
                </a:ext>
              </a:extLst>
            </p:cNvPr>
            <p:cNvSpPr/>
            <p:nvPr/>
          </p:nvSpPr>
          <p:spPr bwMode="auto">
            <a:xfrm>
              <a:off x="8685798" y="6349644"/>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5" name="Rounded Rectangle 90">
              <a:extLst>
                <a:ext uri="{FF2B5EF4-FFF2-40B4-BE49-F238E27FC236}">
                  <a16:creationId xmlns:a16="http://schemas.microsoft.com/office/drawing/2014/main" id="{408B509D-96E5-408C-8C6F-F421F017E375}"/>
                </a:ext>
              </a:extLst>
            </p:cNvPr>
            <p:cNvSpPr/>
            <p:nvPr/>
          </p:nvSpPr>
          <p:spPr bwMode="auto">
            <a:xfrm>
              <a:off x="9200205" y="6349643"/>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6" name="Rounded Rectangle 91">
              <a:extLst>
                <a:ext uri="{FF2B5EF4-FFF2-40B4-BE49-F238E27FC236}">
                  <a16:creationId xmlns:a16="http://schemas.microsoft.com/office/drawing/2014/main" id="{3F397C48-D4AF-407C-846E-29A411D25584}"/>
                </a:ext>
              </a:extLst>
            </p:cNvPr>
            <p:cNvSpPr/>
            <p:nvPr/>
          </p:nvSpPr>
          <p:spPr bwMode="auto">
            <a:xfrm>
              <a:off x="9714613" y="6349643"/>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7" name="Rounded Rectangle 92">
              <a:extLst>
                <a:ext uri="{FF2B5EF4-FFF2-40B4-BE49-F238E27FC236}">
                  <a16:creationId xmlns:a16="http://schemas.microsoft.com/office/drawing/2014/main" id="{4B714D76-A465-40C7-B24B-0F30973AD1B8}"/>
                </a:ext>
              </a:extLst>
            </p:cNvPr>
            <p:cNvSpPr/>
            <p:nvPr/>
          </p:nvSpPr>
          <p:spPr bwMode="auto">
            <a:xfrm>
              <a:off x="10229020" y="6349642"/>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8" name="Rounded Rectangle 93">
              <a:extLst>
                <a:ext uri="{FF2B5EF4-FFF2-40B4-BE49-F238E27FC236}">
                  <a16:creationId xmlns:a16="http://schemas.microsoft.com/office/drawing/2014/main" id="{4066767A-08F3-4FA9-95C7-7952274EC274}"/>
                </a:ext>
              </a:extLst>
            </p:cNvPr>
            <p:cNvSpPr/>
            <p:nvPr/>
          </p:nvSpPr>
          <p:spPr bwMode="auto">
            <a:xfrm>
              <a:off x="6649581" y="232302"/>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9" name="Rounded Rectangle 94">
              <a:extLst>
                <a:ext uri="{FF2B5EF4-FFF2-40B4-BE49-F238E27FC236}">
                  <a16:creationId xmlns:a16="http://schemas.microsoft.com/office/drawing/2014/main" id="{922BD5CA-6F7C-47C8-A0B7-6ED0B563E49B}"/>
                </a:ext>
              </a:extLst>
            </p:cNvPr>
            <p:cNvSpPr/>
            <p:nvPr/>
          </p:nvSpPr>
          <p:spPr bwMode="auto">
            <a:xfrm>
              <a:off x="7163989" y="232302"/>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0" name="Rounded Rectangle 95">
              <a:extLst>
                <a:ext uri="{FF2B5EF4-FFF2-40B4-BE49-F238E27FC236}">
                  <a16:creationId xmlns:a16="http://schemas.microsoft.com/office/drawing/2014/main" id="{1B8F32CE-37F0-410C-B329-895EB11B823A}"/>
                </a:ext>
              </a:extLst>
            </p:cNvPr>
            <p:cNvSpPr/>
            <p:nvPr/>
          </p:nvSpPr>
          <p:spPr bwMode="auto">
            <a:xfrm>
              <a:off x="7678396" y="232301"/>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1" name="Rounded Rectangle 96">
              <a:extLst>
                <a:ext uri="{FF2B5EF4-FFF2-40B4-BE49-F238E27FC236}">
                  <a16:creationId xmlns:a16="http://schemas.microsoft.com/office/drawing/2014/main" id="{DBDD7A55-2460-4E73-ABA7-C8357BD74385}"/>
                </a:ext>
              </a:extLst>
            </p:cNvPr>
            <p:cNvSpPr/>
            <p:nvPr/>
          </p:nvSpPr>
          <p:spPr bwMode="auto">
            <a:xfrm>
              <a:off x="8192803" y="232301"/>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2" name="Rounded Rectangle 97">
              <a:extLst>
                <a:ext uri="{FF2B5EF4-FFF2-40B4-BE49-F238E27FC236}">
                  <a16:creationId xmlns:a16="http://schemas.microsoft.com/office/drawing/2014/main" id="{235ED4C8-D29C-4651-B4A0-D31E73E9AADC}"/>
                </a:ext>
              </a:extLst>
            </p:cNvPr>
            <p:cNvSpPr/>
            <p:nvPr/>
          </p:nvSpPr>
          <p:spPr bwMode="auto">
            <a:xfrm>
              <a:off x="8707210" y="232300"/>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3" name="Rounded Rectangle 98">
              <a:extLst>
                <a:ext uri="{FF2B5EF4-FFF2-40B4-BE49-F238E27FC236}">
                  <a16:creationId xmlns:a16="http://schemas.microsoft.com/office/drawing/2014/main" id="{8F5B6DCB-EAA3-4245-B7B7-00D81D2B9EAB}"/>
                </a:ext>
              </a:extLst>
            </p:cNvPr>
            <p:cNvSpPr/>
            <p:nvPr/>
          </p:nvSpPr>
          <p:spPr bwMode="auto">
            <a:xfrm>
              <a:off x="9221617" y="232300"/>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4" name="Rounded Rectangle 99">
              <a:extLst>
                <a:ext uri="{FF2B5EF4-FFF2-40B4-BE49-F238E27FC236}">
                  <a16:creationId xmlns:a16="http://schemas.microsoft.com/office/drawing/2014/main" id="{E6A4EDBA-DB6D-485A-B631-627AE504C881}"/>
                </a:ext>
              </a:extLst>
            </p:cNvPr>
            <p:cNvSpPr/>
            <p:nvPr/>
          </p:nvSpPr>
          <p:spPr bwMode="auto">
            <a:xfrm>
              <a:off x="9736024" y="232299"/>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5" name="Rounded Rectangle 100">
              <a:extLst>
                <a:ext uri="{FF2B5EF4-FFF2-40B4-BE49-F238E27FC236}">
                  <a16:creationId xmlns:a16="http://schemas.microsoft.com/office/drawing/2014/main" id="{93200D28-FA1A-4968-90AD-56697D8D2706}"/>
                </a:ext>
              </a:extLst>
            </p:cNvPr>
            <p:cNvSpPr/>
            <p:nvPr/>
          </p:nvSpPr>
          <p:spPr bwMode="auto">
            <a:xfrm>
              <a:off x="10250431" y="232299"/>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6" name="Rounded Rectangle 101">
              <a:extLst>
                <a:ext uri="{FF2B5EF4-FFF2-40B4-BE49-F238E27FC236}">
                  <a16:creationId xmlns:a16="http://schemas.microsoft.com/office/drawing/2014/main" id="{6AEBB453-0BA7-4A9E-9275-4E53D263D5F2}"/>
                </a:ext>
              </a:extLst>
            </p:cNvPr>
            <p:cNvSpPr/>
            <p:nvPr/>
          </p:nvSpPr>
          <p:spPr bwMode="auto">
            <a:xfrm>
              <a:off x="6649581" y="742082"/>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7" name="Rounded Rectangle 102">
              <a:extLst>
                <a:ext uri="{FF2B5EF4-FFF2-40B4-BE49-F238E27FC236}">
                  <a16:creationId xmlns:a16="http://schemas.microsoft.com/office/drawing/2014/main" id="{9FC1D886-E37A-4D6F-8C7E-5057ABE67AB6}"/>
                </a:ext>
              </a:extLst>
            </p:cNvPr>
            <p:cNvSpPr/>
            <p:nvPr/>
          </p:nvSpPr>
          <p:spPr bwMode="auto">
            <a:xfrm>
              <a:off x="7163989" y="742081"/>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8" name="Rounded Rectangle 103">
              <a:extLst>
                <a:ext uri="{FF2B5EF4-FFF2-40B4-BE49-F238E27FC236}">
                  <a16:creationId xmlns:a16="http://schemas.microsoft.com/office/drawing/2014/main" id="{4808911C-088D-4412-955F-5A6C3F5D46F8}"/>
                </a:ext>
              </a:extLst>
            </p:cNvPr>
            <p:cNvSpPr/>
            <p:nvPr/>
          </p:nvSpPr>
          <p:spPr bwMode="auto">
            <a:xfrm>
              <a:off x="7678396" y="742081"/>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9" name="Rounded Rectangle 104">
              <a:extLst>
                <a:ext uri="{FF2B5EF4-FFF2-40B4-BE49-F238E27FC236}">
                  <a16:creationId xmlns:a16="http://schemas.microsoft.com/office/drawing/2014/main" id="{8FFD2B27-7B32-4C76-BD78-4F5FE3B6AA40}"/>
                </a:ext>
              </a:extLst>
            </p:cNvPr>
            <p:cNvSpPr/>
            <p:nvPr/>
          </p:nvSpPr>
          <p:spPr bwMode="auto">
            <a:xfrm>
              <a:off x="8192803" y="742080"/>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0" name="Rounded Rectangle 105">
              <a:extLst>
                <a:ext uri="{FF2B5EF4-FFF2-40B4-BE49-F238E27FC236}">
                  <a16:creationId xmlns:a16="http://schemas.microsoft.com/office/drawing/2014/main" id="{92DAAB68-464F-4A0E-B888-80A13E1081E7}"/>
                </a:ext>
              </a:extLst>
            </p:cNvPr>
            <p:cNvSpPr/>
            <p:nvPr/>
          </p:nvSpPr>
          <p:spPr bwMode="auto">
            <a:xfrm>
              <a:off x="8707210" y="742079"/>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1" name="Rounded Rectangle 106">
              <a:extLst>
                <a:ext uri="{FF2B5EF4-FFF2-40B4-BE49-F238E27FC236}">
                  <a16:creationId xmlns:a16="http://schemas.microsoft.com/office/drawing/2014/main" id="{5AE7648A-FCC1-4D8A-B51B-B68AB838B690}"/>
                </a:ext>
              </a:extLst>
            </p:cNvPr>
            <p:cNvSpPr/>
            <p:nvPr/>
          </p:nvSpPr>
          <p:spPr bwMode="auto">
            <a:xfrm>
              <a:off x="9221617" y="742079"/>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2" name="Rounded Rectangle 107">
              <a:extLst>
                <a:ext uri="{FF2B5EF4-FFF2-40B4-BE49-F238E27FC236}">
                  <a16:creationId xmlns:a16="http://schemas.microsoft.com/office/drawing/2014/main" id="{E335CC97-2182-4F4A-BCA6-FF4254A634E9}"/>
                </a:ext>
              </a:extLst>
            </p:cNvPr>
            <p:cNvSpPr/>
            <p:nvPr/>
          </p:nvSpPr>
          <p:spPr bwMode="auto">
            <a:xfrm>
              <a:off x="9736024" y="742078"/>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3" name="Rounded Rectangle 108">
              <a:extLst>
                <a:ext uri="{FF2B5EF4-FFF2-40B4-BE49-F238E27FC236}">
                  <a16:creationId xmlns:a16="http://schemas.microsoft.com/office/drawing/2014/main" id="{668CF002-3DB0-4219-BDBD-626BC57EDD4C}"/>
                </a:ext>
              </a:extLst>
            </p:cNvPr>
            <p:cNvSpPr/>
            <p:nvPr/>
          </p:nvSpPr>
          <p:spPr bwMode="auto">
            <a:xfrm>
              <a:off x="10250431" y="742078"/>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4" name="Rounded Rectangle 109">
              <a:extLst>
                <a:ext uri="{FF2B5EF4-FFF2-40B4-BE49-F238E27FC236}">
                  <a16:creationId xmlns:a16="http://schemas.microsoft.com/office/drawing/2014/main" id="{7321FC41-A07F-4A83-8CC2-8832630CBD94}"/>
                </a:ext>
              </a:extLst>
            </p:cNvPr>
            <p:cNvSpPr/>
            <p:nvPr/>
          </p:nvSpPr>
          <p:spPr bwMode="auto">
            <a:xfrm>
              <a:off x="6642117" y="1251857"/>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5" name="Rounded Rectangle 110">
              <a:extLst>
                <a:ext uri="{FF2B5EF4-FFF2-40B4-BE49-F238E27FC236}">
                  <a16:creationId xmlns:a16="http://schemas.microsoft.com/office/drawing/2014/main" id="{74C52056-C2FC-48D7-BFA4-09088D59D6B6}"/>
                </a:ext>
              </a:extLst>
            </p:cNvPr>
            <p:cNvSpPr/>
            <p:nvPr/>
          </p:nvSpPr>
          <p:spPr bwMode="auto">
            <a:xfrm>
              <a:off x="7156524" y="1251857"/>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6" name="Rounded Rectangle 111">
              <a:extLst>
                <a:ext uri="{FF2B5EF4-FFF2-40B4-BE49-F238E27FC236}">
                  <a16:creationId xmlns:a16="http://schemas.microsoft.com/office/drawing/2014/main" id="{4DCE7E85-C06D-4DAE-B406-6BC5CA6D2F45}"/>
                </a:ext>
              </a:extLst>
            </p:cNvPr>
            <p:cNvSpPr/>
            <p:nvPr/>
          </p:nvSpPr>
          <p:spPr bwMode="auto">
            <a:xfrm>
              <a:off x="7670931" y="1251856"/>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7" name="Rounded Rectangle 112">
              <a:extLst>
                <a:ext uri="{FF2B5EF4-FFF2-40B4-BE49-F238E27FC236}">
                  <a16:creationId xmlns:a16="http://schemas.microsoft.com/office/drawing/2014/main" id="{4F18FC9E-FA07-4B45-9F2A-85EEE03A4D70}"/>
                </a:ext>
              </a:extLst>
            </p:cNvPr>
            <p:cNvSpPr/>
            <p:nvPr/>
          </p:nvSpPr>
          <p:spPr bwMode="auto">
            <a:xfrm>
              <a:off x="8185338" y="1251855"/>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8" name="Rounded Rectangle 113">
              <a:extLst>
                <a:ext uri="{FF2B5EF4-FFF2-40B4-BE49-F238E27FC236}">
                  <a16:creationId xmlns:a16="http://schemas.microsoft.com/office/drawing/2014/main" id="{5B99E034-DA91-4F98-819C-EA8CD213609A}"/>
                </a:ext>
              </a:extLst>
            </p:cNvPr>
            <p:cNvSpPr/>
            <p:nvPr/>
          </p:nvSpPr>
          <p:spPr bwMode="auto">
            <a:xfrm>
              <a:off x="8699745" y="1251855"/>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9" name="Rounded Rectangle 114">
              <a:extLst>
                <a:ext uri="{FF2B5EF4-FFF2-40B4-BE49-F238E27FC236}">
                  <a16:creationId xmlns:a16="http://schemas.microsoft.com/office/drawing/2014/main" id="{2D1E22F3-EAE1-4FDE-82E8-D1F99A6A06E9}"/>
                </a:ext>
              </a:extLst>
            </p:cNvPr>
            <p:cNvSpPr/>
            <p:nvPr/>
          </p:nvSpPr>
          <p:spPr bwMode="auto">
            <a:xfrm>
              <a:off x="9214152" y="1251854"/>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0" name="Rounded Rectangle 115">
              <a:extLst>
                <a:ext uri="{FF2B5EF4-FFF2-40B4-BE49-F238E27FC236}">
                  <a16:creationId xmlns:a16="http://schemas.microsoft.com/office/drawing/2014/main" id="{1B9808AF-57AA-43AF-A423-88838F794F32}"/>
                </a:ext>
              </a:extLst>
            </p:cNvPr>
            <p:cNvSpPr/>
            <p:nvPr/>
          </p:nvSpPr>
          <p:spPr bwMode="auto">
            <a:xfrm>
              <a:off x="9728560" y="1251854"/>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1" name="Rounded Rectangle 116">
              <a:extLst>
                <a:ext uri="{FF2B5EF4-FFF2-40B4-BE49-F238E27FC236}">
                  <a16:creationId xmlns:a16="http://schemas.microsoft.com/office/drawing/2014/main" id="{2F36DCD5-AD36-4FEA-B9E6-5A71132968B0}"/>
                </a:ext>
              </a:extLst>
            </p:cNvPr>
            <p:cNvSpPr/>
            <p:nvPr/>
          </p:nvSpPr>
          <p:spPr bwMode="auto">
            <a:xfrm>
              <a:off x="10242967" y="1251853"/>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2" name="Rounded Rectangle 117">
              <a:extLst>
                <a:ext uri="{FF2B5EF4-FFF2-40B4-BE49-F238E27FC236}">
                  <a16:creationId xmlns:a16="http://schemas.microsoft.com/office/drawing/2014/main" id="{08A7CAA8-71B4-4382-84C2-DE9C8CF236F9}"/>
                </a:ext>
              </a:extLst>
            </p:cNvPr>
            <p:cNvSpPr/>
            <p:nvPr/>
          </p:nvSpPr>
          <p:spPr bwMode="auto">
            <a:xfrm>
              <a:off x="10770530" y="1761645"/>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3" name="Rounded Rectangle 118">
              <a:extLst>
                <a:ext uri="{FF2B5EF4-FFF2-40B4-BE49-F238E27FC236}">
                  <a16:creationId xmlns:a16="http://schemas.microsoft.com/office/drawing/2014/main" id="{D5E0A849-CC8F-4ECC-A670-5D5ACBB60819}"/>
                </a:ext>
              </a:extLst>
            </p:cNvPr>
            <p:cNvSpPr/>
            <p:nvPr/>
          </p:nvSpPr>
          <p:spPr bwMode="auto">
            <a:xfrm>
              <a:off x="11284937" y="1761644"/>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4" name="Rounded Rectangle 119">
              <a:extLst>
                <a:ext uri="{FF2B5EF4-FFF2-40B4-BE49-F238E27FC236}">
                  <a16:creationId xmlns:a16="http://schemas.microsoft.com/office/drawing/2014/main" id="{41466A3A-294C-493A-83C5-A573785644F2}"/>
                </a:ext>
              </a:extLst>
            </p:cNvPr>
            <p:cNvSpPr/>
            <p:nvPr/>
          </p:nvSpPr>
          <p:spPr bwMode="auto">
            <a:xfrm>
              <a:off x="11813821" y="1761647"/>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5" name="Rounded Rectangle 120">
              <a:extLst>
                <a:ext uri="{FF2B5EF4-FFF2-40B4-BE49-F238E27FC236}">
                  <a16:creationId xmlns:a16="http://schemas.microsoft.com/office/drawing/2014/main" id="{15694072-6B36-4CC4-8A8E-7D4DA5BE1EF5}"/>
                </a:ext>
              </a:extLst>
            </p:cNvPr>
            <p:cNvSpPr/>
            <p:nvPr/>
          </p:nvSpPr>
          <p:spPr bwMode="auto">
            <a:xfrm>
              <a:off x="10770530" y="2271428"/>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6" name="Rounded Rectangle 121">
              <a:extLst>
                <a:ext uri="{FF2B5EF4-FFF2-40B4-BE49-F238E27FC236}">
                  <a16:creationId xmlns:a16="http://schemas.microsoft.com/office/drawing/2014/main" id="{6CC1CE1E-26BB-4CC1-85E4-8B4329A1A5B3}"/>
                </a:ext>
              </a:extLst>
            </p:cNvPr>
            <p:cNvSpPr/>
            <p:nvPr/>
          </p:nvSpPr>
          <p:spPr bwMode="auto">
            <a:xfrm>
              <a:off x="11284937" y="2271427"/>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7" name="Rounded Rectangle 122">
              <a:extLst>
                <a:ext uri="{FF2B5EF4-FFF2-40B4-BE49-F238E27FC236}">
                  <a16:creationId xmlns:a16="http://schemas.microsoft.com/office/drawing/2014/main" id="{8B904E2A-E21F-4551-8EDE-E82DD2E974D1}"/>
                </a:ext>
              </a:extLst>
            </p:cNvPr>
            <p:cNvSpPr/>
            <p:nvPr/>
          </p:nvSpPr>
          <p:spPr bwMode="auto">
            <a:xfrm>
              <a:off x="11799344" y="2271427"/>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8" name="Rounded Rectangle 123">
              <a:extLst>
                <a:ext uri="{FF2B5EF4-FFF2-40B4-BE49-F238E27FC236}">
                  <a16:creationId xmlns:a16="http://schemas.microsoft.com/office/drawing/2014/main" id="{8CFC0626-7885-4005-9841-16483C43AA9B}"/>
                </a:ext>
              </a:extLst>
            </p:cNvPr>
            <p:cNvSpPr/>
            <p:nvPr/>
          </p:nvSpPr>
          <p:spPr bwMode="auto">
            <a:xfrm>
              <a:off x="10770530" y="2781207"/>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9" name="Rounded Rectangle 124">
              <a:extLst>
                <a:ext uri="{FF2B5EF4-FFF2-40B4-BE49-F238E27FC236}">
                  <a16:creationId xmlns:a16="http://schemas.microsoft.com/office/drawing/2014/main" id="{BAFC753B-186A-4D13-BD8A-F2F19EC922E0}"/>
                </a:ext>
              </a:extLst>
            </p:cNvPr>
            <p:cNvSpPr/>
            <p:nvPr/>
          </p:nvSpPr>
          <p:spPr bwMode="auto">
            <a:xfrm>
              <a:off x="11284937" y="2781206"/>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0" name="Rounded Rectangle 125">
              <a:extLst>
                <a:ext uri="{FF2B5EF4-FFF2-40B4-BE49-F238E27FC236}">
                  <a16:creationId xmlns:a16="http://schemas.microsoft.com/office/drawing/2014/main" id="{D773FF4A-4DF0-4E2E-B19B-1DD3BC844A0A}"/>
                </a:ext>
              </a:extLst>
            </p:cNvPr>
            <p:cNvSpPr/>
            <p:nvPr/>
          </p:nvSpPr>
          <p:spPr bwMode="auto">
            <a:xfrm>
              <a:off x="11799344" y="2781206"/>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1" name="Rounded Rectangle 126">
              <a:extLst>
                <a:ext uri="{FF2B5EF4-FFF2-40B4-BE49-F238E27FC236}">
                  <a16:creationId xmlns:a16="http://schemas.microsoft.com/office/drawing/2014/main" id="{B2B773E4-A1BA-412C-8F9B-569A86B48DC2}"/>
                </a:ext>
              </a:extLst>
            </p:cNvPr>
            <p:cNvSpPr/>
            <p:nvPr/>
          </p:nvSpPr>
          <p:spPr bwMode="auto">
            <a:xfrm>
              <a:off x="10770530" y="3290982"/>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2" name="Rounded Rectangle 127">
              <a:extLst>
                <a:ext uri="{FF2B5EF4-FFF2-40B4-BE49-F238E27FC236}">
                  <a16:creationId xmlns:a16="http://schemas.microsoft.com/office/drawing/2014/main" id="{D3D823A1-3166-4564-A4A2-6DD63FF19113}"/>
                </a:ext>
              </a:extLst>
            </p:cNvPr>
            <p:cNvSpPr/>
            <p:nvPr/>
          </p:nvSpPr>
          <p:spPr bwMode="auto">
            <a:xfrm>
              <a:off x="11284937" y="3290982"/>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3" name="Rounded Rectangle 128">
              <a:extLst>
                <a:ext uri="{FF2B5EF4-FFF2-40B4-BE49-F238E27FC236}">
                  <a16:creationId xmlns:a16="http://schemas.microsoft.com/office/drawing/2014/main" id="{3DEACF19-EB26-4A74-B647-8606FC489791}"/>
                </a:ext>
              </a:extLst>
            </p:cNvPr>
            <p:cNvSpPr/>
            <p:nvPr/>
          </p:nvSpPr>
          <p:spPr bwMode="auto">
            <a:xfrm>
              <a:off x="11799344" y="3290981"/>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4" name="Rounded Rectangle 129">
              <a:extLst>
                <a:ext uri="{FF2B5EF4-FFF2-40B4-BE49-F238E27FC236}">
                  <a16:creationId xmlns:a16="http://schemas.microsoft.com/office/drawing/2014/main" id="{B804AE37-E7F8-47E7-8E35-A38DE6D95B69}"/>
                </a:ext>
              </a:extLst>
            </p:cNvPr>
            <p:cNvSpPr/>
            <p:nvPr/>
          </p:nvSpPr>
          <p:spPr bwMode="auto">
            <a:xfrm>
              <a:off x="10770530" y="3800766"/>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5" name="Rounded Rectangle 130">
              <a:extLst>
                <a:ext uri="{FF2B5EF4-FFF2-40B4-BE49-F238E27FC236}">
                  <a16:creationId xmlns:a16="http://schemas.microsoft.com/office/drawing/2014/main" id="{341E01DD-2A1E-40CE-8DDA-923DC54C6011}"/>
                </a:ext>
              </a:extLst>
            </p:cNvPr>
            <p:cNvSpPr/>
            <p:nvPr/>
          </p:nvSpPr>
          <p:spPr bwMode="auto">
            <a:xfrm>
              <a:off x="11284937" y="3800765"/>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6" name="Rounded Rectangle 131">
              <a:extLst>
                <a:ext uri="{FF2B5EF4-FFF2-40B4-BE49-F238E27FC236}">
                  <a16:creationId xmlns:a16="http://schemas.microsoft.com/office/drawing/2014/main" id="{9EBDE3F6-32D2-4ECF-93EC-F4979ABC414B}"/>
                </a:ext>
              </a:extLst>
            </p:cNvPr>
            <p:cNvSpPr/>
            <p:nvPr/>
          </p:nvSpPr>
          <p:spPr bwMode="auto">
            <a:xfrm>
              <a:off x="11799344" y="3800765"/>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7" name="Rounded Rectangle 132">
              <a:extLst>
                <a:ext uri="{FF2B5EF4-FFF2-40B4-BE49-F238E27FC236}">
                  <a16:creationId xmlns:a16="http://schemas.microsoft.com/office/drawing/2014/main" id="{BB7FEB04-D36F-492E-BFB3-B43E4C348DEA}"/>
                </a:ext>
              </a:extLst>
            </p:cNvPr>
            <p:cNvSpPr/>
            <p:nvPr/>
          </p:nvSpPr>
          <p:spPr bwMode="auto">
            <a:xfrm>
              <a:off x="10770530" y="4310545"/>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8" name="Rounded Rectangle 133">
              <a:extLst>
                <a:ext uri="{FF2B5EF4-FFF2-40B4-BE49-F238E27FC236}">
                  <a16:creationId xmlns:a16="http://schemas.microsoft.com/office/drawing/2014/main" id="{4CD894E2-73D1-4A80-BB53-1E8BBBEE5FD3}"/>
                </a:ext>
              </a:extLst>
            </p:cNvPr>
            <p:cNvSpPr/>
            <p:nvPr/>
          </p:nvSpPr>
          <p:spPr bwMode="auto">
            <a:xfrm>
              <a:off x="11284937" y="4310544"/>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9" name="Rounded Rectangle 134">
              <a:extLst>
                <a:ext uri="{FF2B5EF4-FFF2-40B4-BE49-F238E27FC236}">
                  <a16:creationId xmlns:a16="http://schemas.microsoft.com/office/drawing/2014/main" id="{3384B4E4-1A91-42A5-AAEE-550E09A75D7A}"/>
                </a:ext>
              </a:extLst>
            </p:cNvPr>
            <p:cNvSpPr/>
            <p:nvPr/>
          </p:nvSpPr>
          <p:spPr bwMode="auto">
            <a:xfrm>
              <a:off x="11799344" y="4310544"/>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0" name="Rounded Rectangle 135">
              <a:extLst>
                <a:ext uri="{FF2B5EF4-FFF2-40B4-BE49-F238E27FC236}">
                  <a16:creationId xmlns:a16="http://schemas.microsoft.com/office/drawing/2014/main" id="{0EE43567-4759-4967-806E-8C8C1C7F7C3A}"/>
                </a:ext>
              </a:extLst>
            </p:cNvPr>
            <p:cNvSpPr/>
            <p:nvPr/>
          </p:nvSpPr>
          <p:spPr bwMode="auto">
            <a:xfrm>
              <a:off x="10763065" y="4820320"/>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1" name="Rounded Rectangle 136">
              <a:extLst>
                <a:ext uri="{FF2B5EF4-FFF2-40B4-BE49-F238E27FC236}">
                  <a16:creationId xmlns:a16="http://schemas.microsoft.com/office/drawing/2014/main" id="{4721FA3B-AFD1-4614-911D-041CDB8EB4B5}"/>
                </a:ext>
              </a:extLst>
            </p:cNvPr>
            <p:cNvSpPr/>
            <p:nvPr/>
          </p:nvSpPr>
          <p:spPr bwMode="auto">
            <a:xfrm>
              <a:off x="11277473" y="4820320"/>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2" name="Rounded Rectangle 137">
              <a:extLst>
                <a:ext uri="{FF2B5EF4-FFF2-40B4-BE49-F238E27FC236}">
                  <a16:creationId xmlns:a16="http://schemas.microsoft.com/office/drawing/2014/main" id="{7C40E2B8-7EDA-41DE-809D-235198B8CE72}"/>
                </a:ext>
              </a:extLst>
            </p:cNvPr>
            <p:cNvSpPr/>
            <p:nvPr/>
          </p:nvSpPr>
          <p:spPr bwMode="auto">
            <a:xfrm>
              <a:off x="11791880" y="4820319"/>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3" name="Rounded Rectangle 138">
              <a:extLst>
                <a:ext uri="{FF2B5EF4-FFF2-40B4-BE49-F238E27FC236}">
                  <a16:creationId xmlns:a16="http://schemas.microsoft.com/office/drawing/2014/main" id="{50C23AE6-E492-437F-B066-7C7E0BC23663}"/>
                </a:ext>
              </a:extLst>
            </p:cNvPr>
            <p:cNvSpPr/>
            <p:nvPr/>
          </p:nvSpPr>
          <p:spPr bwMode="auto">
            <a:xfrm>
              <a:off x="10763066" y="5330092"/>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4" name="Rounded Rectangle 139">
              <a:extLst>
                <a:ext uri="{FF2B5EF4-FFF2-40B4-BE49-F238E27FC236}">
                  <a16:creationId xmlns:a16="http://schemas.microsoft.com/office/drawing/2014/main" id="{90F6CEEC-FCFF-40B1-A9AF-A2AA341A8578}"/>
                </a:ext>
              </a:extLst>
            </p:cNvPr>
            <p:cNvSpPr/>
            <p:nvPr/>
          </p:nvSpPr>
          <p:spPr bwMode="auto">
            <a:xfrm>
              <a:off x="11277473" y="5330091"/>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5" name="Rounded Rectangle 140">
              <a:extLst>
                <a:ext uri="{FF2B5EF4-FFF2-40B4-BE49-F238E27FC236}">
                  <a16:creationId xmlns:a16="http://schemas.microsoft.com/office/drawing/2014/main" id="{51D94952-826C-4534-8E48-C9A08FEF27D5}"/>
                </a:ext>
              </a:extLst>
            </p:cNvPr>
            <p:cNvSpPr/>
            <p:nvPr/>
          </p:nvSpPr>
          <p:spPr bwMode="auto">
            <a:xfrm>
              <a:off x="11791880" y="5330091"/>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6" name="Rounded Rectangle 141">
              <a:extLst>
                <a:ext uri="{FF2B5EF4-FFF2-40B4-BE49-F238E27FC236}">
                  <a16:creationId xmlns:a16="http://schemas.microsoft.com/office/drawing/2014/main" id="{0BE33BAE-4391-4704-8C2B-7F63D8A6629D}"/>
                </a:ext>
              </a:extLst>
            </p:cNvPr>
            <p:cNvSpPr/>
            <p:nvPr/>
          </p:nvSpPr>
          <p:spPr bwMode="auto">
            <a:xfrm>
              <a:off x="10763066" y="5839871"/>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7" name="Rounded Rectangle 142">
              <a:extLst>
                <a:ext uri="{FF2B5EF4-FFF2-40B4-BE49-F238E27FC236}">
                  <a16:creationId xmlns:a16="http://schemas.microsoft.com/office/drawing/2014/main" id="{CC9F1BA3-039D-4F91-A538-C38EF3DC84D9}"/>
                </a:ext>
              </a:extLst>
            </p:cNvPr>
            <p:cNvSpPr/>
            <p:nvPr/>
          </p:nvSpPr>
          <p:spPr bwMode="auto">
            <a:xfrm>
              <a:off x="11277473" y="5839870"/>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8" name="Rounded Rectangle 143">
              <a:extLst>
                <a:ext uri="{FF2B5EF4-FFF2-40B4-BE49-F238E27FC236}">
                  <a16:creationId xmlns:a16="http://schemas.microsoft.com/office/drawing/2014/main" id="{C4705EC2-630D-4ABB-AB11-B48EDA172BFC}"/>
                </a:ext>
              </a:extLst>
            </p:cNvPr>
            <p:cNvSpPr/>
            <p:nvPr/>
          </p:nvSpPr>
          <p:spPr bwMode="auto">
            <a:xfrm>
              <a:off x="11791880" y="5839870"/>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9" name="Rounded Rectangle 144">
              <a:extLst>
                <a:ext uri="{FF2B5EF4-FFF2-40B4-BE49-F238E27FC236}">
                  <a16:creationId xmlns:a16="http://schemas.microsoft.com/office/drawing/2014/main" id="{D13E6519-F9D2-4579-B78E-401DEEFC0FD1}"/>
                </a:ext>
              </a:extLst>
            </p:cNvPr>
            <p:cNvSpPr/>
            <p:nvPr/>
          </p:nvSpPr>
          <p:spPr bwMode="auto">
            <a:xfrm>
              <a:off x="10755601" y="6349646"/>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0" name="Rounded Rectangle 145">
              <a:extLst>
                <a:ext uri="{FF2B5EF4-FFF2-40B4-BE49-F238E27FC236}">
                  <a16:creationId xmlns:a16="http://schemas.microsoft.com/office/drawing/2014/main" id="{02A8B37D-9D2E-41F2-B6C1-27CB5BE10D87}"/>
                </a:ext>
              </a:extLst>
            </p:cNvPr>
            <p:cNvSpPr/>
            <p:nvPr/>
          </p:nvSpPr>
          <p:spPr bwMode="auto">
            <a:xfrm>
              <a:off x="11270009" y="6349646"/>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1" name="Rounded Rectangle 146">
              <a:extLst>
                <a:ext uri="{FF2B5EF4-FFF2-40B4-BE49-F238E27FC236}">
                  <a16:creationId xmlns:a16="http://schemas.microsoft.com/office/drawing/2014/main" id="{0CC1C443-54E1-4DFB-97C9-87096A109E9D}"/>
                </a:ext>
              </a:extLst>
            </p:cNvPr>
            <p:cNvSpPr/>
            <p:nvPr/>
          </p:nvSpPr>
          <p:spPr bwMode="auto">
            <a:xfrm>
              <a:off x="11784416" y="6349645"/>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2" name="Rounded Rectangle 147">
              <a:extLst>
                <a:ext uri="{FF2B5EF4-FFF2-40B4-BE49-F238E27FC236}">
                  <a16:creationId xmlns:a16="http://schemas.microsoft.com/office/drawing/2014/main" id="{EF91274F-27FB-4DA5-81EC-0E4A52F111E9}"/>
                </a:ext>
              </a:extLst>
            </p:cNvPr>
            <p:cNvSpPr/>
            <p:nvPr/>
          </p:nvSpPr>
          <p:spPr bwMode="auto">
            <a:xfrm>
              <a:off x="10777013" y="232303"/>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3" name="Rounded Rectangle 148">
              <a:extLst>
                <a:ext uri="{FF2B5EF4-FFF2-40B4-BE49-F238E27FC236}">
                  <a16:creationId xmlns:a16="http://schemas.microsoft.com/office/drawing/2014/main" id="{25BE3146-D6C6-4714-84E3-033B631462F5}"/>
                </a:ext>
              </a:extLst>
            </p:cNvPr>
            <p:cNvSpPr/>
            <p:nvPr/>
          </p:nvSpPr>
          <p:spPr bwMode="auto">
            <a:xfrm>
              <a:off x="11291420" y="232302"/>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4" name="Rounded Rectangle 149">
              <a:extLst>
                <a:ext uri="{FF2B5EF4-FFF2-40B4-BE49-F238E27FC236}">
                  <a16:creationId xmlns:a16="http://schemas.microsoft.com/office/drawing/2014/main" id="{8572E9EE-04B4-4B92-8DAB-E49B57F216D3}"/>
                </a:ext>
              </a:extLst>
            </p:cNvPr>
            <p:cNvSpPr/>
            <p:nvPr/>
          </p:nvSpPr>
          <p:spPr bwMode="auto">
            <a:xfrm>
              <a:off x="11805827" y="232302"/>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5" name="Rounded Rectangle 150">
              <a:extLst>
                <a:ext uri="{FF2B5EF4-FFF2-40B4-BE49-F238E27FC236}">
                  <a16:creationId xmlns:a16="http://schemas.microsoft.com/office/drawing/2014/main" id="{C8381BA4-3BE8-40C2-ABF8-C57951AE0C1D}"/>
                </a:ext>
              </a:extLst>
            </p:cNvPr>
            <p:cNvSpPr/>
            <p:nvPr/>
          </p:nvSpPr>
          <p:spPr bwMode="auto">
            <a:xfrm>
              <a:off x="10777013" y="742082"/>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6" name="Rounded Rectangle 151">
              <a:extLst>
                <a:ext uri="{FF2B5EF4-FFF2-40B4-BE49-F238E27FC236}">
                  <a16:creationId xmlns:a16="http://schemas.microsoft.com/office/drawing/2014/main" id="{8B6D1F45-1737-44CC-BF53-810ACC394832}"/>
                </a:ext>
              </a:extLst>
            </p:cNvPr>
            <p:cNvSpPr/>
            <p:nvPr/>
          </p:nvSpPr>
          <p:spPr bwMode="auto">
            <a:xfrm>
              <a:off x="11291420" y="742081"/>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7" name="Rounded Rectangle 152">
              <a:extLst>
                <a:ext uri="{FF2B5EF4-FFF2-40B4-BE49-F238E27FC236}">
                  <a16:creationId xmlns:a16="http://schemas.microsoft.com/office/drawing/2014/main" id="{F2C2BDAE-4F59-494F-B478-FE60F6557D25}"/>
                </a:ext>
              </a:extLst>
            </p:cNvPr>
            <p:cNvSpPr/>
            <p:nvPr/>
          </p:nvSpPr>
          <p:spPr bwMode="auto">
            <a:xfrm>
              <a:off x="11805827" y="742081"/>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8" name="Rounded Rectangle 153">
              <a:extLst>
                <a:ext uri="{FF2B5EF4-FFF2-40B4-BE49-F238E27FC236}">
                  <a16:creationId xmlns:a16="http://schemas.microsoft.com/office/drawing/2014/main" id="{B5710A81-F1CA-4994-BB40-9900E44F0C4D}"/>
                </a:ext>
              </a:extLst>
            </p:cNvPr>
            <p:cNvSpPr/>
            <p:nvPr/>
          </p:nvSpPr>
          <p:spPr bwMode="auto">
            <a:xfrm>
              <a:off x="10769548" y="1251857"/>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9" name="Rounded Rectangle 154">
              <a:extLst>
                <a:ext uri="{FF2B5EF4-FFF2-40B4-BE49-F238E27FC236}">
                  <a16:creationId xmlns:a16="http://schemas.microsoft.com/office/drawing/2014/main" id="{A6BFE3C9-5DB1-4242-9241-E787C014B9EF}"/>
                </a:ext>
              </a:extLst>
            </p:cNvPr>
            <p:cNvSpPr/>
            <p:nvPr/>
          </p:nvSpPr>
          <p:spPr bwMode="auto">
            <a:xfrm>
              <a:off x="11283956" y="1251857"/>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0" name="Rounded Rectangle 155">
              <a:extLst>
                <a:ext uri="{FF2B5EF4-FFF2-40B4-BE49-F238E27FC236}">
                  <a16:creationId xmlns:a16="http://schemas.microsoft.com/office/drawing/2014/main" id="{CBCB3065-141A-48CA-8342-6F63C91CC143}"/>
                </a:ext>
              </a:extLst>
            </p:cNvPr>
            <p:cNvSpPr/>
            <p:nvPr/>
          </p:nvSpPr>
          <p:spPr bwMode="auto">
            <a:xfrm>
              <a:off x="11798363" y="1251856"/>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2581634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7"/>
                                        </p:tgtEl>
                                        <p:attrNameLst>
                                          <p:attrName>style.visibility</p:attrName>
                                        </p:attrNameLst>
                                      </p:cBhvr>
                                      <p:to>
                                        <p:strVal val="visible"/>
                                      </p:to>
                                    </p:set>
                                    <p:animEffect transition="in" filter="fade">
                                      <p:cBhvr>
                                        <p:cTn id="7" dur="100"/>
                                        <p:tgtEl>
                                          <p:spTgt spid="137"/>
                                        </p:tgtEl>
                                      </p:cBhvr>
                                    </p:animEffect>
                                  </p:childTnLst>
                                </p:cTn>
                              </p:par>
                            </p:childTnLst>
                          </p:cTn>
                        </p:par>
                        <p:par>
                          <p:cTn id="8" fill="hold">
                            <p:stCondLst>
                              <p:cond delay="100"/>
                            </p:stCondLst>
                            <p:childTnLst>
                              <p:par>
                                <p:cTn id="9" presetID="10" presetClass="entr" presetSubtype="0" fill="hold" grpId="0" nodeType="afterEffect">
                                  <p:stCondLst>
                                    <p:cond delay="0"/>
                                  </p:stCondLst>
                                  <p:childTnLst>
                                    <p:set>
                                      <p:cBhvr>
                                        <p:cTn id="10" dur="1" fill="hold">
                                          <p:stCondLst>
                                            <p:cond delay="0"/>
                                          </p:stCondLst>
                                        </p:cTn>
                                        <p:tgtEl>
                                          <p:spTgt spid="138"/>
                                        </p:tgtEl>
                                        <p:attrNameLst>
                                          <p:attrName>style.visibility</p:attrName>
                                        </p:attrNameLst>
                                      </p:cBhvr>
                                      <p:to>
                                        <p:strVal val="visible"/>
                                      </p:to>
                                    </p:set>
                                    <p:animEffect transition="in" filter="fade">
                                      <p:cBhvr>
                                        <p:cTn id="11" dur="100"/>
                                        <p:tgtEl>
                                          <p:spTgt spid="138"/>
                                        </p:tgtEl>
                                      </p:cBhvr>
                                    </p:animEffect>
                                  </p:childTnLst>
                                </p:cTn>
                              </p:par>
                            </p:childTnLst>
                          </p:cTn>
                        </p:par>
                        <p:par>
                          <p:cTn id="12" fill="hold">
                            <p:stCondLst>
                              <p:cond delay="200"/>
                            </p:stCondLst>
                            <p:childTnLst>
                              <p:par>
                                <p:cTn id="13" presetID="10" presetClass="entr" presetSubtype="0" fill="hold" grpId="0" nodeType="afterEffect">
                                  <p:stCondLst>
                                    <p:cond delay="0"/>
                                  </p:stCondLst>
                                  <p:childTnLst>
                                    <p:set>
                                      <p:cBhvr>
                                        <p:cTn id="14" dur="1" fill="hold">
                                          <p:stCondLst>
                                            <p:cond delay="0"/>
                                          </p:stCondLst>
                                        </p:cTn>
                                        <p:tgtEl>
                                          <p:spTgt spid="139"/>
                                        </p:tgtEl>
                                        <p:attrNameLst>
                                          <p:attrName>style.visibility</p:attrName>
                                        </p:attrNameLst>
                                      </p:cBhvr>
                                      <p:to>
                                        <p:strVal val="visible"/>
                                      </p:to>
                                    </p:set>
                                    <p:animEffect transition="in" filter="fade">
                                      <p:cBhvr>
                                        <p:cTn id="15" dur="100"/>
                                        <p:tgtEl>
                                          <p:spTgt spid="139"/>
                                        </p:tgtEl>
                                      </p:cBhvr>
                                    </p:animEffect>
                                  </p:childTnLst>
                                </p:cTn>
                              </p:par>
                            </p:childTnLst>
                          </p:cTn>
                        </p:par>
                        <p:par>
                          <p:cTn id="16" fill="hold">
                            <p:stCondLst>
                              <p:cond delay="300"/>
                            </p:stCondLst>
                            <p:childTnLst>
                              <p:par>
                                <p:cTn id="17" presetID="10" presetClass="entr" presetSubtype="0" fill="hold" grpId="0" nodeType="afterEffect">
                                  <p:stCondLst>
                                    <p:cond delay="0"/>
                                  </p:stCondLst>
                                  <p:childTnLst>
                                    <p:set>
                                      <p:cBhvr>
                                        <p:cTn id="18" dur="1" fill="hold">
                                          <p:stCondLst>
                                            <p:cond delay="0"/>
                                          </p:stCondLst>
                                        </p:cTn>
                                        <p:tgtEl>
                                          <p:spTgt spid="140"/>
                                        </p:tgtEl>
                                        <p:attrNameLst>
                                          <p:attrName>style.visibility</p:attrName>
                                        </p:attrNameLst>
                                      </p:cBhvr>
                                      <p:to>
                                        <p:strVal val="visible"/>
                                      </p:to>
                                    </p:set>
                                    <p:animEffect transition="in" filter="fade">
                                      <p:cBhvr>
                                        <p:cTn id="19" dur="100"/>
                                        <p:tgtEl>
                                          <p:spTgt spid="140"/>
                                        </p:tgtEl>
                                      </p:cBhvr>
                                    </p:animEffect>
                                  </p:childTnLst>
                                </p:cTn>
                              </p:par>
                            </p:childTnLst>
                          </p:cTn>
                        </p:par>
                        <p:par>
                          <p:cTn id="20" fill="hold">
                            <p:stCondLst>
                              <p:cond delay="400"/>
                            </p:stCondLst>
                            <p:childTnLst>
                              <p:par>
                                <p:cTn id="21" presetID="10" presetClass="entr" presetSubtype="0" fill="hold" grpId="0" nodeType="afterEffect">
                                  <p:stCondLst>
                                    <p:cond delay="0"/>
                                  </p:stCondLst>
                                  <p:childTnLst>
                                    <p:set>
                                      <p:cBhvr>
                                        <p:cTn id="22" dur="1" fill="hold">
                                          <p:stCondLst>
                                            <p:cond delay="0"/>
                                          </p:stCondLst>
                                        </p:cTn>
                                        <p:tgtEl>
                                          <p:spTgt spid="141"/>
                                        </p:tgtEl>
                                        <p:attrNameLst>
                                          <p:attrName>style.visibility</p:attrName>
                                        </p:attrNameLst>
                                      </p:cBhvr>
                                      <p:to>
                                        <p:strVal val="visible"/>
                                      </p:to>
                                    </p:set>
                                    <p:animEffect transition="in" filter="fade">
                                      <p:cBhvr>
                                        <p:cTn id="23" dur="100"/>
                                        <p:tgtEl>
                                          <p:spTgt spid="141"/>
                                        </p:tgtEl>
                                      </p:cBhvr>
                                    </p:animEffect>
                                  </p:childTnLst>
                                </p:cTn>
                              </p:par>
                            </p:childTnLst>
                          </p:cTn>
                        </p:par>
                        <p:par>
                          <p:cTn id="24" fill="hold">
                            <p:stCondLst>
                              <p:cond delay="500"/>
                            </p:stCondLst>
                            <p:childTnLst>
                              <p:par>
                                <p:cTn id="25" presetID="10" presetClass="entr" presetSubtype="0" fill="hold" grpId="0" nodeType="afterEffect">
                                  <p:stCondLst>
                                    <p:cond delay="0"/>
                                  </p:stCondLst>
                                  <p:childTnLst>
                                    <p:set>
                                      <p:cBhvr>
                                        <p:cTn id="26" dur="1" fill="hold">
                                          <p:stCondLst>
                                            <p:cond delay="0"/>
                                          </p:stCondLst>
                                        </p:cTn>
                                        <p:tgtEl>
                                          <p:spTgt spid="142"/>
                                        </p:tgtEl>
                                        <p:attrNameLst>
                                          <p:attrName>style.visibility</p:attrName>
                                        </p:attrNameLst>
                                      </p:cBhvr>
                                      <p:to>
                                        <p:strVal val="visible"/>
                                      </p:to>
                                    </p:set>
                                    <p:animEffect transition="in" filter="fade">
                                      <p:cBhvr>
                                        <p:cTn id="27" dur="100"/>
                                        <p:tgtEl>
                                          <p:spTgt spid="142"/>
                                        </p:tgtEl>
                                      </p:cBhvr>
                                    </p:animEffect>
                                  </p:childTnLst>
                                </p:cTn>
                              </p:par>
                            </p:childTnLst>
                          </p:cTn>
                        </p:par>
                        <p:par>
                          <p:cTn id="28" fill="hold">
                            <p:stCondLst>
                              <p:cond delay="600"/>
                            </p:stCondLst>
                            <p:childTnLst>
                              <p:par>
                                <p:cTn id="29" presetID="10" presetClass="entr" presetSubtype="0" fill="hold" grpId="0" nodeType="afterEffect">
                                  <p:stCondLst>
                                    <p:cond delay="0"/>
                                  </p:stCondLst>
                                  <p:childTnLst>
                                    <p:set>
                                      <p:cBhvr>
                                        <p:cTn id="30" dur="1" fill="hold">
                                          <p:stCondLst>
                                            <p:cond delay="0"/>
                                          </p:stCondLst>
                                        </p:cTn>
                                        <p:tgtEl>
                                          <p:spTgt spid="143"/>
                                        </p:tgtEl>
                                        <p:attrNameLst>
                                          <p:attrName>style.visibility</p:attrName>
                                        </p:attrNameLst>
                                      </p:cBhvr>
                                      <p:to>
                                        <p:strVal val="visible"/>
                                      </p:to>
                                    </p:set>
                                    <p:animEffect transition="in" filter="fade">
                                      <p:cBhvr>
                                        <p:cTn id="31" dur="100"/>
                                        <p:tgtEl>
                                          <p:spTgt spid="143"/>
                                        </p:tgtEl>
                                      </p:cBhvr>
                                    </p:animEffect>
                                  </p:childTnLst>
                                </p:cTn>
                              </p:par>
                            </p:childTnLst>
                          </p:cTn>
                        </p:par>
                        <p:par>
                          <p:cTn id="32" fill="hold">
                            <p:stCondLst>
                              <p:cond delay="700"/>
                            </p:stCondLst>
                            <p:childTnLst>
                              <p:par>
                                <p:cTn id="33" presetID="10" presetClass="entr" presetSubtype="0" fill="hold" grpId="0" nodeType="afterEffect">
                                  <p:stCondLst>
                                    <p:cond delay="0"/>
                                  </p:stCondLst>
                                  <p:childTnLst>
                                    <p:set>
                                      <p:cBhvr>
                                        <p:cTn id="34" dur="1" fill="hold">
                                          <p:stCondLst>
                                            <p:cond delay="0"/>
                                          </p:stCondLst>
                                        </p:cTn>
                                        <p:tgtEl>
                                          <p:spTgt spid="144"/>
                                        </p:tgtEl>
                                        <p:attrNameLst>
                                          <p:attrName>style.visibility</p:attrName>
                                        </p:attrNameLst>
                                      </p:cBhvr>
                                      <p:to>
                                        <p:strVal val="visible"/>
                                      </p:to>
                                    </p:set>
                                    <p:animEffect transition="in" filter="fade">
                                      <p:cBhvr>
                                        <p:cTn id="35" dur="100"/>
                                        <p:tgtEl>
                                          <p:spTgt spid="144"/>
                                        </p:tgtEl>
                                      </p:cBhvr>
                                    </p:animEffect>
                                  </p:childTnLst>
                                </p:cTn>
                              </p:par>
                            </p:childTnLst>
                          </p:cTn>
                        </p:par>
                        <p:par>
                          <p:cTn id="36" fill="hold">
                            <p:stCondLst>
                              <p:cond delay="800"/>
                            </p:stCondLst>
                            <p:childTnLst>
                              <p:par>
                                <p:cTn id="37" presetID="10" presetClass="entr" presetSubtype="0" fill="hold" grpId="0" nodeType="afterEffect">
                                  <p:stCondLst>
                                    <p:cond delay="0"/>
                                  </p:stCondLst>
                                  <p:childTnLst>
                                    <p:set>
                                      <p:cBhvr>
                                        <p:cTn id="38" dur="1" fill="hold">
                                          <p:stCondLst>
                                            <p:cond delay="0"/>
                                          </p:stCondLst>
                                        </p:cTn>
                                        <p:tgtEl>
                                          <p:spTgt spid="145"/>
                                        </p:tgtEl>
                                        <p:attrNameLst>
                                          <p:attrName>style.visibility</p:attrName>
                                        </p:attrNameLst>
                                      </p:cBhvr>
                                      <p:to>
                                        <p:strVal val="visible"/>
                                      </p:to>
                                    </p:set>
                                    <p:animEffect transition="in" filter="fade">
                                      <p:cBhvr>
                                        <p:cTn id="39" dur="100"/>
                                        <p:tgtEl>
                                          <p:spTgt spid="145"/>
                                        </p:tgtEl>
                                      </p:cBhvr>
                                    </p:animEffect>
                                  </p:childTnLst>
                                </p:cTn>
                              </p:par>
                            </p:childTnLst>
                          </p:cTn>
                        </p:par>
                        <p:par>
                          <p:cTn id="40" fill="hold">
                            <p:stCondLst>
                              <p:cond delay="900"/>
                            </p:stCondLst>
                            <p:childTnLst>
                              <p:par>
                                <p:cTn id="41" presetID="10" presetClass="entr" presetSubtype="0" fill="hold" grpId="0" nodeType="afterEffect">
                                  <p:stCondLst>
                                    <p:cond delay="0"/>
                                  </p:stCondLst>
                                  <p:childTnLst>
                                    <p:set>
                                      <p:cBhvr>
                                        <p:cTn id="42" dur="1" fill="hold">
                                          <p:stCondLst>
                                            <p:cond delay="0"/>
                                          </p:stCondLst>
                                        </p:cTn>
                                        <p:tgtEl>
                                          <p:spTgt spid="146"/>
                                        </p:tgtEl>
                                        <p:attrNameLst>
                                          <p:attrName>style.visibility</p:attrName>
                                        </p:attrNameLst>
                                      </p:cBhvr>
                                      <p:to>
                                        <p:strVal val="visible"/>
                                      </p:to>
                                    </p:set>
                                    <p:animEffect transition="in" filter="fade">
                                      <p:cBhvr>
                                        <p:cTn id="43" dur="100"/>
                                        <p:tgtEl>
                                          <p:spTgt spid="146"/>
                                        </p:tgtEl>
                                      </p:cBhvr>
                                    </p:animEffect>
                                  </p:childTnLst>
                                </p:cTn>
                              </p:par>
                            </p:childTnLst>
                          </p:cTn>
                        </p:par>
                        <p:par>
                          <p:cTn id="44" fill="hold">
                            <p:stCondLst>
                              <p:cond delay="1000"/>
                            </p:stCondLst>
                            <p:childTnLst>
                              <p:par>
                                <p:cTn id="45" presetID="10" presetClass="entr" presetSubtype="0" fill="hold" grpId="0" nodeType="afterEffect">
                                  <p:stCondLst>
                                    <p:cond delay="0"/>
                                  </p:stCondLst>
                                  <p:childTnLst>
                                    <p:set>
                                      <p:cBhvr>
                                        <p:cTn id="46" dur="1" fill="hold">
                                          <p:stCondLst>
                                            <p:cond delay="0"/>
                                          </p:stCondLst>
                                        </p:cTn>
                                        <p:tgtEl>
                                          <p:spTgt spid="147"/>
                                        </p:tgtEl>
                                        <p:attrNameLst>
                                          <p:attrName>style.visibility</p:attrName>
                                        </p:attrNameLst>
                                      </p:cBhvr>
                                      <p:to>
                                        <p:strVal val="visible"/>
                                      </p:to>
                                    </p:set>
                                    <p:animEffect transition="in" filter="fade">
                                      <p:cBhvr>
                                        <p:cTn id="47" dur="100"/>
                                        <p:tgtEl>
                                          <p:spTgt spid="147"/>
                                        </p:tgtEl>
                                      </p:cBhvr>
                                    </p:animEffect>
                                  </p:childTnLst>
                                </p:cTn>
                              </p:par>
                            </p:childTnLst>
                          </p:cTn>
                        </p:par>
                        <p:par>
                          <p:cTn id="48" fill="hold">
                            <p:stCondLst>
                              <p:cond delay="1100"/>
                            </p:stCondLst>
                            <p:childTnLst>
                              <p:par>
                                <p:cTn id="49" presetID="10" presetClass="entr" presetSubtype="0" fill="hold" grpId="0" nodeType="afterEffect">
                                  <p:stCondLst>
                                    <p:cond delay="0"/>
                                  </p:stCondLst>
                                  <p:childTnLst>
                                    <p:set>
                                      <p:cBhvr>
                                        <p:cTn id="50" dur="1" fill="hold">
                                          <p:stCondLst>
                                            <p:cond delay="0"/>
                                          </p:stCondLst>
                                        </p:cTn>
                                        <p:tgtEl>
                                          <p:spTgt spid="148"/>
                                        </p:tgtEl>
                                        <p:attrNameLst>
                                          <p:attrName>style.visibility</p:attrName>
                                        </p:attrNameLst>
                                      </p:cBhvr>
                                      <p:to>
                                        <p:strVal val="visible"/>
                                      </p:to>
                                    </p:set>
                                    <p:animEffect transition="in" filter="fade">
                                      <p:cBhvr>
                                        <p:cTn id="51" dur="100"/>
                                        <p:tgtEl>
                                          <p:spTgt spid="148"/>
                                        </p:tgtEl>
                                      </p:cBhvr>
                                    </p:animEffect>
                                  </p:childTnLst>
                                </p:cTn>
                              </p:par>
                            </p:childTnLst>
                          </p:cTn>
                        </p:par>
                        <p:par>
                          <p:cTn id="52" fill="hold">
                            <p:stCondLst>
                              <p:cond delay="1200"/>
                            </p:stCondLst>
                            <p:childTnLst>
                              <p:par>
                                <p:cTn id="53" presetID="10" presetClass="entr" presetSubtype="0" fill="hold" grpId="0" nodeType="afterEffect">
                                  <p:stCondLst>
                                    <p:cond delay="0"/>
                                  </p:stCondLst>
                                  <p:childTnLst>
                                    <p:set>
                                      <p:cBhvr>
                                        <p:cTn id="54" dur="1" fill="hold">
                                          <p:stCondLst>
                                            <p:cond delay="0"/>
                                          </p:stCondLst>
                                        </p:cTn>
                                        <p:tgtEl>
                                          <p:spTgt spid="149"/>
                                        </p:tgtEl>
                                        <p:attrNameLst>
                                          <p:attrName>style.visibility</p:attrName>
                                        </p:attrNameLst>
                                      </p:cBhvr>
                                      <p:to>
                                        <p:strVal val="visible"/>
                                      </p:to>
                                    </p:set>
                                    <p:animEffect transition="in" filter="fade">
                                      <p:cBhvr>
                                        <p:cTn id="55" dur="100"/>
                                        <p:tgtEl>
                                          <p:spTgt spid="149"/>
                                        </p:tgtEl>
                                      </p:cBhvr>
                                    </p:animEffect>
                                  </p:childTnLst>
                                </p:cTn>
                              </p:par>
                              <p:par>
                                <p:cTn id="56" presetID="22" presetClass="entr" presetSubtype="8" fill="hold" nodeType="withEffect">
                                  <p:stCondLst>
                                    <p:cond delay="0"/>
                                  </p:stCondLst>
                                  <p:childTnLst>
                                    <p:set>
                                      <p:cBhvr>
                                        <p:cTn id="57" dur="1" fill="hold">
                                          <p:stCondLst>
                                            <p:cond delay="0"/>
                                          </p:stCondLst>
                                        </p:cTn>
                                        <p:tgtEl>
                                          <p:spTgt spid="150"/>
                                        </p:tgtEl>
                                        <p:attrNameLst>
                                          <p:attrName>style.visibility</p:attrName>
                                        </p:attrNameLst>
                                      </p:cBhvr>
                                      <p:to>
                                        <p:strVal val="visible"/>
                                      </p:to>
                                    </p:set>
                                    <p:animEffect transition="in" filter="wipe(left)">
                                      <p:cBhvr>
                                        <p:cTn id="58" dur="1000"/>
                                        <p:tgtEl>
                                          <p:spTgt spid="1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7" grpId="0" animBg="1"/>
      <p:bldP spid="138" grpId="0" animBg="1"/>
      <p:bldP spid="139" grpId="0" animBg="1"/>
      <p:bldP spid="140" grpId="0" animBg="1"/>
      <p:bldP spid="141" grpId="0" animBg="1"/>
      <p:bldP spid="142" grpId="0" animBg="1"/>
      <p:bldP spid="143" grpId="0" animBg="1"/>
      <p:bldP spid="144" grpId="0" animBg="1"/>
      <p:bldP spid="145" grpId="0" animBg="1"/>
      <p:bldP spid="146" grpId="0" animBg="1"/>
      <p:bldP spid="147" grpId="0" animBg="1"/>
      <p:bldP spid="148" grpId="0" animBg="1"/>
      <p:bldP spid="149"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B7E966C-FDC8-4F59-BA91-639DE5CCB532}"/>
              </a:ext>
            </a:extLst>
          </p:cNvPr>
          <p:cNvSpPr>
            <a:spLocks noGrp="1"/>
          </p:cNvSpPr>
          <p:nvPr>
            <p:ph type="title"/>
          </p:nvPr>
        </p:nvSpPr>
        <p:spPr>
          <a:xfrm>
            <a:off x="628651" y="963877"/>
            <a:ext cx="3830741" cy="4930246"/>
          </a:xfrm>
        </p:spPr>
        <p:txBody>
          <a:bodyPr vert="horz" lIns="91440" tIns="45720" rIns="91440" bIns="45720" rtlCol="0" anchor="ctr">
            <a:normAutofit/>
          </a:bodyPr>
          <a:lstStyle/>
          <a:p>
            <a:pPr algn="r"/>
            <a:r>
              <a:rPr lang="en-US" dirty="0">
                <a:solidFill>
                  <a:schemeClr val="accent1"/>
                </a:solidFill>
              </a:rPr>
              <a:t>Creating PowerApps </a:t>
            </a:r>
            <a:endParaRPr lang="en-US" kern="1200" dirty="0">
              <a:solidFill>
                <a:schemeClr val="accent1"/>
              </a:solidFill>
              <a:latin typeface="+mj-lt"/>
              <a:ea typeface="+mj-ea"/>
              <a:cs typeface="+mj-cs"/>
            </a:endParaRP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C58E3F3-9F20-420E-BDB3-C6304F9BDC1A}"/>
              </a:ext>
            </a:extLst>
          </p:cNvPr>
          <p:cNvSpPr>
            <a:spLocks noGrp="1"/>
          </p:cNvSpPr>
          <p:nvPr>
            <p:ph idx="4294967295"/>
          </p:nvPr>
        </p:nvSpPr>
        <p:spPr>
          <a:xfrm>
            <a:off x="4976031" y="963877"/>
            <a:ext cx="6377769" cy="4930246"/>
          </a:xfrm>
        </p:spPr>
        <p:txBody>
          <a:bodyPr vert="horz" lIns="91440" tIns="45720" rIns="91440" bIns="45720" rtlCol="0" anchor="ctr">
            <a:normAutofit/>
          </a:bodyPr>
          <a:lstStyle/>
          <a:p>
            <a:r>
              <a:rPr lang="en-US" sz="2400" dirty="0"/>
              <a:t>Creating PowerApps from a Data Source </a:t>
            </a:r>
          </a:p>
          <a:p>
            <a:r>
              <a:rPr lang="en-US" sz="2400" dirty="0"/>
              <a:t>Creating PowerApps from a Blank</a:t>
            </a:r>
          </a:p>
        </p:txBody>
      </p:sp>
    </p:spTree>
    <p:extLst>
      <p:ext uri="{BB962C8B-B14F-4D97-AF65-F5344CB8AC3E}">
        <p14:creationId xmlns:p14="http://schemas.microsoft.com/office/powerpoint/2010/main" val="132182923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40AD4-3E36-43AE-B61F-9521AC7BC8BB}"/>
              </a:ext>
            </a:extLst>
          </p:cNvPr>
          <p:cNvSpPr>
            <a:spLocks noGrp="1"/>
          </p:cNvSpPr>
          <p:nvPr>
            <p:ph type="title"/>
          </p:nvPr>
        </p:nvSpPr>
        <p:spPr>
          <a:xfrm>
            <a:off x="5138929" y="749412"/>
            <a:ext cx="6316576" cy="5134904"/>
          </a:xfrm>
        </p:spPr>
        <p:txBody>
          <a:bodyPr vert="horz" lIns="91440" tIns="45720" rIns="91440" bIns="45720" rtlCol="0" anchor="ctr">
            <a:normAutofit/>
          </a:bodyPr>
          <a:lstStyle/>
          <a:p>
            <a:pPr algn="ctr"/>
            <a:r>
              <a:rPr lang="en-US" sz="5100" b="1" kern="1200" dirty="0">
                <a:solidFill>
                  <a:schemeClr val="tx1"/>
                </a:solidFill>
                <a:latin typeface="+mj-lt"/>
                <a:ea typeface="+mj-ea"/>
                <a:cs typeface="+mj-cs"/>
              </a:rPr>
              <a:t>Creating PowerApps from a Data Source</a:t>
            </a:r>
            <a:br>
              <a:rPr lang="en-US" sz="5100" kern="1200" dirty="0">
                <a:solidFill>
                  <a:schemeClr val="tx1"/>
                </a:solidFill>
                <a:latin typeface="+mj-lt"/>
                <a:ea typeface="+mj-ea"/>
                <a:cs typeface="+mj-cs"/>
              </a:rPr>
            </a:br>
            <a:br>
              <a:rPr lang="en-US" sz="5100" kern="1200" dirty="0">
                <a:solidFill>
                  <a:schemeClr val="tx1"/>
                </a:solidFill>
                <a:latin typeface="+mj-lt"/>
                <a:ea typeface="+mj-ea"/>
                <a:cs typeface="+mj-cs"/>
              </a:rPr>
            </a:br>
            <a:r>
              <a:rPr lang="en-US" sz="2000" kern="1200" dirty="0">
                <a:solidFill>
                  <a:schemeClr val="tx1"/>
                </a:solidFill>
                <a:latin typeface="+mj-lt"/>
                <a:ea typeface="+mj-ea"/>
                <a:cs typeface="+mj-cs"/>
              </a:rPr>
              <a:t>Create a PowerApps using SharePoint</a:t>
            </a:r>
          </a:p>
        </p:txBody>
      </p:sp>
      <p:sp>
        <p:nvSpPr>
          <p:cNvPr id="19" name="Rounded Rectangle 2">
            <a:extLst>
              <a:ext uri="{FF2B5EF4-FFF2-40B4-BE49-F238E27FC236}">
                <a16:creationId xmlns:a16="http://schemas.microsoft.com/office/drawing/2014/main" id="{01981F3A-B37E-4C2B-A7AA-BEED95139648}"/>
              </a:ext>
            </a:extLst>
          </p:cNvPr>
          <p:cNvSpPr/>
          <p:nvPr/>
        </p:nvSpPr>
        <p:spPr bwMode="auto">
          <a:xfrm>
            <a:off x="1206724" y="2373363"/>
            <a:ext cx="424216" cy="409769"/>
          </a:xfrm>
          <a:prstGeom prst="roundRect">
            <a:avLst>
              <a:gd name="adj" fmla="val 12087"/>
            </a:avLst>
          </a:prstGeom>
          <a:solidFill>
            <a:schemeClr val="accent3">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Rounded Rectangle 3">
            <a:extLst>
              <a:ext uri="{FF2B5EF4-FFF2-40B4-BE49-F238E27FC236}">
                <a16:creationId xmlns:a16="http://schemas.microsoft.com/office/drawing/2014/main" id="{B4EFFF51-4288-42D9-BEB9-C86A2AC6EC4D}"/>
              </a:ext>
            </a:extLst>
          </p:cNvPr>
          <p:cNvSpPr/>
          <p:nvPr/>
        </p:nvSpPr>
        <p:spPr bwMode="auto">
          <a:xfrm>
            <a:off x="1721132" y="2373362"/>
            <a:ext cx="424216" cy="409769"/>
          </a:xfrm>
          <a:prstGeom prst="roundRect">
            <a:avLst>
              <a:gd name="adj" fmla="val 12087"/>
            </a:avLst>
          </a:prstGeom>
          <a:solidFill>
            <a:schemeClr val="accent3">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 name="Rounded Rectangle 4">
            <a:extLst>
              <a:ext uri="{FF2B5EF4-FFF2-40B4-BE49-F238E27FC236}">
                <a16:creationId xmlns:a16="http://schemas.microsoft.com/office/drawing/2014/main" id="{7AD898B1-ED22-40F5-8CB4-49744BEE7878}"/>
              </a:ext>
            </a:extLst>
          </p:cNvPr>
          <p:cNvSpPr/>
          <p:nvPr/>
        </p:nvSpPr>
        <p:spPr bwMode="auto">
          <a:xfrm>
            <a:off x="2235539" y="2373362"/>
            <a:ext cx="424216" cy="409769"/>
          </a:xfrm>
          <a:prstGeom prst="roundRect">
            <a:avLst>
              <a:gd name="adj" fmla="val 12087"/>
            </a:avLst>
          </a:prstGeom>
          <a:solidFill>
            <a:schemeClr val="accent3">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Rounded Rectangle 11">
            <a:extLst>
              <a:ext uri="{FF2B5EF4-FFF2-40B4-BE49-F238E27FC236}">
                <a16:creationId xmlns:a16="http://schemas.microsoft.com/office/drawing/2014/main" id="{29ED66C7-0D16-4F10-BDE8-2CD49891E6F5}"/>
              </a:ext>
            </a:extLst>
          </p:cNvPr>
          <p:cNvSpPr/>
          <p:nvPr/>
        </p:nvSpPr>
        <p:spPr bwMode="auto">
          <a:xfrm>
            <a:off x="1200241" y="2883147"/>
            <a:ext cx="424216" cy="409769"/>
          </a:xfrm>
          <a:prstGeom prst="roundRect">
            <a:avLst>
              <a:gd name="adj" fmla="val 12087"/>
            </a:avLst>
          </a:prstGeom>
          <a:solidFill>
            <a:schemeClr val="accent3">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Rounded Rectangle 12">
            <a:extLst>
              <a:ext uri="{FF2B5EF4-FFF2-40B4-BE49-F238E27FC236}">
                <a16:creationId xmlns:a16="http://schemas.microsoft.com/office/drawing/2014/main" id="{4DF6C6AF-CC74-4530-874F-5BA25D448ED5}"/>
              </a:ext>
            </a:extLst>
          </p:cNvPr>
          <p:cNvSpPr/>
          <p:nvPr/>
        </p:nvSpPr>
        <p:spPr bwMode="auto">
          <a:xfrm>
            <a:off x="1714649" y="2883146"/>
            <a:ext cx="424216" cy="409769"/>
          </a:xfrm>
          <a:prstGeom prst="roundRect">
            <a:avLst>
              <a:gd name="adj" fmla="val 12087"/>
            </a:avLst>
          </a:prstGeom>
          <a:solidFill>
            <a:schemeClr val="accent3">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 name="Rounded Rectangle 19">
            <a:extLst>
              <a:ext uri="{FF2B5EF4-FFF2-40B4-BE49-F238E27FC236}">
                <a16:creationId xmlns:a16="http://schemas.microsoft.com/office/drawing/2014/main" id="{2BA5BADC-9785-4A65-92A3-720A7C7E4CA6}"/>
              </a:ext>
            </a:extLst>
          </p:cNvPr>
          <p:cNvSpPr/>
          <p:nvPr/>
        </p:nvSpPr>
        <p:spPr bwMode="auto">
          <a:xfrm>
            <a:off x="1200241" y="3392926"/>
            <a:ext cx="424216" cy="409769"/>
          </a:xfrm>
          <a:prstGeom prst="roundRect">
            <a:avLst>
              <a:gd name="adj" fmla="val 12087"/>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 name="Rounded Rectangle 20">
            <a:extLst>
              <a:ext uri="{FF2B5EF4-FFF2-40B4-BE49-F238E27FC236}">
                <a16:creationId xmlns:a16="http://schemas.microsoft.com/office/drawing/2014/main" id="{27C441B4-5DC3-4911-961B-7690F5F926A7}"/>
              </a:ext>
            </a:extLst>
          </p:cNvPr>
          <p:cNvSpPr/>
          <p:nvPr/>
        </p:nvSpPr>
        <p:spPr bwMode="auto">
          <a:xfrm>
            <a:off x="1714649" y="3392925"/>
            <a:ext cx="424216" cy="409769"/>
          </a:xfrm>
          <a:prstGeom prst="roundRect">
            <a:avLst>
              <a:gd name="adj" fmla="val 12087"/>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 name="Rounded Rectangle 21">
            <a:extLst>
              <a:ext uri="{FF2B5EF4-FFF2-40B4-BE49-F238E27FC236}">
                <a16:creationId xmlns:a16="http://schemas.microsoft.com/office/drawing/2014/main" id="{1692B525-E8BA-4F4A-A81C-55D990D15E57}"/>
              </a:ext>
            </a:extLst>
          </p:cNvPr>
          <p:cNvSpPr/>
          <p:nvPr/>
        </p:nvSpPr>
        <p:spPr bwMode="auto">
          <a:xfrm>
            <a:off x="2229056" y="3392925"/>
            <a:ext cx="424216" cy="409769"/>
          </a:xfrm>
          <a:prstGeom prst="roundRect">
            <a:avLst>
              <a:gd name="adj" fmla="val 12087"/>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 name="Rounded Rectangle 22">
            <a:extLst>
              <a:ext uri="{FF2B5EF4-FFF2-40B4-BE49-F238E27FC236}">
                <a16:creationId xmlns:a16="http://schemas.microsoft.com/office/drawing/2014/main" id="{C9B95249-EE02-4B61-B16B-F59376EE40C8}"/>
              </a:ext>
            </a:extLst>
          </p:cNvPr>
          <p:cNvSpPr/>
          <p:nvPr/>
        </p:nvSpPr>
        <p:spPr bwMode="auto">
          <a:xfrm>
            <a:off x="2743463" y="3392924"/>
            <a:ext cx="424216" cy="409769"/>
          </a:xfrm>
          <a:prstGeom prst="roundRect">
            <a:avLst>
              <a:gd name="adj" fmla="val 12087"/>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 name="Rounded Rectangle 23">
            <a:extLst>
              <a:ext uri="{FF2B5EF4-FFF2-40B4-BE49-F238E27FC236}">
                <a16:creationId xmlns:a16="http://schemas.microsoft.com/office/drawing/2014/main" id="{6F0921F4-21AC-44EF-BAFA-54F41EBC1D24}"/>
              </a:ext>
            </a:extLst>
          </p:cNvPr>
          <p:cNvSpPr/>
          <p:nvPr/>
        </p:nvSpPr>
        <p:spPr bwMode="auto">
          <a:xfrm>
            <a:off x="3257870" y="3392924"/>
            <a:ext cx="424216" cy="409769"/>
          </a:xfrm>
          <a:prstGeom prst="roundRect">
            <a:avLst>
              <a:gd name="adj" fmla="val 12087"/>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 name="Rounded Rectangle 35">
            <a:extLst>
              <a:ext uri="{FF2B5EF4-FFF2-40B4-BE49-F238E27FC236}">
                <a16:creationId xmlns:a16="http://schemas.microsoft.com/office/drawing/2014/main" id="{0BF8F8E3-1616-4A60-8277-4C370107B320}"/>
              </a:ext>
            </a:extLst>
          </p:cNvPr>
          <p:cNvSpPr/>
          <p:nvPr/>
        </p:nvSpPr>
        <p:spPr bwMode="auto">
          <a:xfrm>
            <a:off x="1200241" y="3902701"/>
            <a:ext cx="424216" cy="409769"/>
          </a:xfrm>
          <a:prstGeom prst="roundRect">
            <a:avLst>
              <a:gd name="adj" fmla="val 12087"/>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 name="Rounded Rectangle 36">
            <a:extLst>
              <a:ext uri="{FF2B5EF4-FFF2-40B4-BE49-F238E27FC236}">
                <a16:creationId xmlns:a16="http://schemas.microsoft.com/office/drawing/2014/main" id="{FCFC64E4-B00F-4449-9918-3344603F872F}"/>
              </a:ext>
            </a:extLst>
          </p:cNvPr>
          <p:cNvSpPr/>
          <p:nvPr/>
        </p:nvSpPr>
        <p:spPr bwMode="auto">
          <a:xfrm>
            <a:off x="1714649" y="3902701"/>
            <a:ext cx="424216" cy="409769"/>
          </a:xfrm>
          <a:prstGeom prst="roundRect">
            <a:avLst>
              <a:gd name="adj" fmla="val 12087"/>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 name="Rounded Rectangle 37">
            <a:extLst>
              <a:ext uri="{FF2B5EF4-FFF2-40B4-BE49-F238E27FC236}">
                <a16:creationId xmlns:a16="http://schemas.microsoft.com/office/drawing/2014/main" id="{AC300B57-B587-4F2F-A0B7-F5070F8A9256}"/>
              </a:ext>
            </a:extLst>
          </p:cNvPr>
          <p:cNvSpPr/>
          <p:nvPr/>
        </p:nvSpPr>
        <p:spPr bwMode="auto">
          <a:xfrm>
            <a:off x="2229056" y="3902700"/>
            <a:ext cx="424216" cy="409769"/>
          </a:xfrm>
          <a:prstGeom prst="roundRect">
            <a:avLst>
              <a:gd name="adj" fmla="val 12087"/>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38175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
                                        <p:tgtEl>
                                          <p:spTgt spid="19"/>
                                        </p:tgtEl>
                                      </p:cBhvr>
                                    </p:animEffect>
                                  </p:childTnLst>
                                </p:cTn>
                              </p:par>
                            </p:childTnLst>
                          </p:cTn>
                        </p:par>
                        <p:par>
                          <p:cTn id="8" fill="hold">
                            <p:stCondLst>
                              <p:cond delay="100"/>
                            </p:stCondLst>
                            <p:childTnLst>
                              <p:par>
                                <p:cTn id="9" presetID="10" presetClass="entr" presetSubtype="0" fill="hold" grpId="0"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fade">
                                      <p:cBhvr>
                                        <p:cTn id="11" dur="100"/>
                                        <p:tgtEl>
                                          <p:spTgt spid="21"/>
                                        </p:tgtEl>
                                      </p:cBhvr>
                                    </p:animEffect>
                                  </p:childTnLst>
                                </p:cTn>
                              </p:par>
                            </p:childTnLst>
                          </p:cTn>
                        </p:par>
                        <p:par>
                          <p:cTn id="12" fill="hold">
                            <p:stCondLst>
                              <p:cond delay="200"/>
                            </p:stCondLst>
                            <p:childTnLst>
                              <p:par>
                                <p:cTn id="13" presetID="10" presetClass="entr" presetSubtype="0" fill="hold" grpId="0" nodeType="after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100"/>
                                        <p:tgtEl>
                                          <p:spTgt spid="22"/>
                                        </p:tgtEl>
                                      </p:cBhvr>
                                    </p:animEffect>
                                  </p:childTnLst>
                                </p:cTn>
                              </p:par>
                            </p:childTnLst>
                          </p:cTn>
                        </p:par>
                        <p:par>
                          <p:cTn id="16" fill="hold">
                            <p:stCondLst>
                              <p:cond delay="300"/>
                            </p:stCondLst>
                            <p:childTnLst>
                              <p:par>
                                <p:cTn id="17" presetID="10" presetClass="entr" presetSubtype="0" fill="hold" grpId="0" nodeType="after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fade">
                                      <p:cBhvr>
                                        <p:cTn id="19" dur="100"/>
                                        <p:tgtEl>
                                          <p:spTgt spid="23"/>
                                        </p:tgtEl>
                                      </p:cBhvr>
                                    </p:animEffect>
                                  </p:childTnLst>
                                </p:cTn>
                              </p:par>
                            </p:childTnLst>
                          </p:cTn>
                        </p:par>
                        <p:par>
                          <p:cTn id="20" fill="hold">
                            <p:stCondLst>
                              <p:cond delay="400"/>
                            </p:stCondLst>
                            <p:childTnLst>
                              <p:par>
                                <p:cTn id="21" presetID="10" presetClass="entr" presetSubtype="0" fill="hold" grpId="0" nodeType="afterEffect">
                                  <p:stCondLst>
                                    <p:cond delay="0"/>
                                  </p:stCondLst>
                                  <p:childTnLst>
                                    <p:set>
                                      <p:cBhvr>
                                        <p:cTn id="22" dur="1" fill="hold">
                                          <p:stCondLst>
                                            <p:cond delay="0"/>
                                          </p:stCondLst>
                                        </p:cTn>
                                        <p:tgtEl>
                                          <p:spTgt spid="24"/>
                                        </p:tgtEl>
                                        <p:attrNameLst>
                                          <p:attrName>style.visibility</p:attrName>
                                        </p:attrNameLst>
                                      </p:cBhvr>
                                      <p:to>
                                        <p:strVal val="visible"/>
                                      </p:to>
                                    </p:set>
                                    <p:animEffect transition="in" filter="fade">
                                      <p:cBhvr>
                                        <p:cTn id="23" dur="100"/>
                                        <p:tgtEl>
                                          <p:spTgt spid="24"/>
                                        </p:tgtEl>
                                      </p:cBhvr>
                                    </p:animEffect>
                                  </p:childTnLst>
                                </p:cTn>
                              </p:par>
                            </p:childTnLst>
                          </p:cTn>
                        </p:par>
                        <p:par>
                          <p:cTn id="24" fill="hold">
                            <p:stCondLst>
                              <p:cond delay="500"/>
                            </p:stCondLst>
                            <p:childTnLst>
                              <p:par>
                                <p:cTn id="25" presetID="10" presetClass="entr" presetSubtype="0" fill="hold" grpId="0" nodeType="after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fade">
                                      <p:cBhvr>
                                        <p:cTn id="27" dur="100"/>
                                        <p:tgtEl>
                                          <p:spTgt spid="25"/>
                                        </p:tgtEl>
                                      </p:cBhvr>
                                    </p:animEffect>
                                  </p:childTnLst>
                                </p:cTn>
                              </p:par>
                            </p:childTnLst>
                          </p:cTn>
                        </p:par>
                        <p:par>
                          <p:cTn id="28" fill="hold">
                            <p:stCondLst>
                              <p:cond delay="600"/>
                            </p:stCondLst>
                            <p:childTnLst>
                              <p:par>
                                <p:cTn id="29" presetID="10" presetClass="entr" presetSubtype="0" fill="hold" grpId="0" nodeType="afterEffect">
                                  <p:stCondLst>
                                    <p:cond delay="0"/>
                                  </p:stCondLst>
                                  <p:childTnLst>
                                    <p:set>
                                      <p:cBhvr>
                                        <p:cTn id="30" dur="1" fill="hold">
                                          <p:stCondLst>
                                            <p:cond delay="0"/>
                                          </p:stCondLst>
                                        </p:cTn>
                                        <p:tgtEl>
                                          <p:spTgt spid="26"/>
                                        </p:tgtEl>
                                        <p:attrNameLst>
                                          <p:attrName>style.visibility</p:attrName>
                                        </p:attrNameLst>
                                      </p:cBhvr>
                                      <p:to>
                                        <p:strVal val="visible"/>
                                      </p:to>
                                    </p:set>
                                    <p:animEffect transition="in" filter="fade">
                                      <p:cBhvr>
                                        <p:cTn id="31" dur="100"/>
                                        <p:tgtEl>
                                          <p:spTgt spid="26"/>
                                        </p:tgtEl>
                                      </p:cBhvr>
                                    </p:animEffect>
                                  </p:childTnLst>
                                </p:cTn>
                              </p:par>
                            </p:childTnLst>
                          </p:cTn>
                        </p:par>
                        <p:par>
                          <p:cTn id="32" fill="hold">
                            <p:stCondLst>
                              <p:cond delay="700"/>
                            </p:stCondLst>
                            <p:childTnLst>
                              <p:par>
                                <p:cTn id="33" presetID="10" presetClass="entr" presetSubtype="0" fill="hold" grpId="0" nodeType="afterEffect">
                                  <p:stCondLst>
                                    <p:cond delay="0"/>
                                  </p:stCondLst>
                                  <p:childTnLst>
                                    <p:set>
                                      <p:cBhvr>
                                        <p:cTn id="34" dur="1" fill="hold">
                                          <p:stCondLst>
                                            <p:cond delay="0"/>
                                          </p:stCondLst>
                                        </p:cTn>
                                        <p:tgtEl>
                                          <p:spTgt spid="27"/>
                                        </p:tgtEl>
                                        <p:attrNameLst>
                                          <p:attrName>style.visibility</p:attrName>
                                        </p:attrNameLst>
                                      </p:cBhvr>
                                      <p:to>
                                        <p:strVal val="visible"/>
                                      </p:to>
                                    </p:set>
                                    <p:animEffect transition="in" filter="fade">
                                      <p:cBhvr>
                                        <p:cTn id="35" dur="100"/>
                                        <p:tgtEl>
                                          <p:spTgt spid="27"/>
                                        </p:tgtEl>
                                      </p:cBhvr>
                                    </p:animEffect>
                                  </p:childTnLst>
                                </p:cTn>
                              </p:par>
                            </p:childTnLst>
                          </p:cTn>
                        </p:par>
                        <p:par>
                          <p:cTn id="36" fill="hold">
                            <p:stCondLst>
                              <p:cond delay="800"/>
                            </p:stCondLst>
                            <p:childTnLst>
                              <p:par>
                                <p:cTn id="37" presetID="10" presetClass="entr" presetSubtype="0" fill="hold" grpId="0" nodeType="afterEffect">
                                  <p:stCondLst>
                                    <p:cond delay="0"/>
                                  </p:stCondLst>
                                  <p:childTnLst>
                                    <p:set>
                                      <p:cBhvr>
                                        <p:cTn id="38" dur="1" fill="hold">
                                          <p:stCondLst>
                                            <p:cond delay="0"/>
                                          </p:stCondLst>
                                        </p:cTn>
                                        <p:tgtEl>
                                          <p:spTgt spid="28"/>
                                        </p:tgtEl>
                                        <p:attrNameLst>
                                          <p:attrName>style.visibility</p:attrName>
                                        </p:attrNameLst>
                                      </p:cBhvr>
                                      <p:to>
                                        <p:strVal val="visible"/>
                                      </p:to>
                                    </p:set>
                                    <p:animEffect transition="in" filter="fade">
                                      <p:cBhvr>
                                        <p:cTn id="39" dur="100"/>
                                        <p:tgtEl>
                                          <p:spTgt spid="28"/>
                                        </p:tgtEl>
                                      </p:cBhvr>
                                    </p:animEffect>
                                  </p:childTnLst>
                                </p:cTn>
                              </p:par>
                            </p:childTnLst>
                          </p:cTn>
                        </p:par>
                        <p:par>
                          <p:cTn id="40" fill="hold">
                            <p:stCondLst>
                              <p:cond delay="900"/>
                            </p:stCondLst>
                            <p:childTnLst>
                              <p:par>
                                <p:cTn id="41" presetID="10" presetClass="entr" presetSubtype="0" fill="hold" grpId="0" nodeType="afterEffect">
                                  <p:stCondLst>
                                    <p:cond delay="0"/>
                                  </p:stCondLst>
                                  <p:childTnLst>
                                    <p:set>
                                      <p:cBhvr>
                                        <p:cTn id="42" dur="1" fill="hold">
                                          <p:stCondLst>
                                            <p:cond delay="0"/>
                                          </p:stCondLst>
                                        </p:cTn>
                                        <p:tgtEl>
                                          <p:spTgt spid="29"/>
                                        </p:tgtEl>
                                        <p:attrNameLst>
                                          <p:attrName>style.visibility</p:attrName>
                                        </p:attrNameLst>
                                      </p:cBhvr>
                                      <p:to>
                                        <p:strVal val="visible"/>
                                      </p:to>
                                    </p:set>
                                    <p:animEffect transition="in" filter="fade">
                                      <p:cBhvr>
                                        <p:cTn id="43" dur="100"/>
                                        <p:tgtEl>
                                          <p:spTgt spid="29"/>
                                        </p:tgtEl>
                                      </p:cBhvr>
                                    </p:animEffect>
                                  </p:childTnLst>
                                </p:cTn>
                              </p:par>
                            </p:childTnLst>
                          </p:cTn>
                        </p:par>
                        <p:par>
                          <p:cTn id="44" fill="hold">
                            <p:stCondLst>
                              <p:cond delay="1000"/>
                            </p:stCondLst>
                            <p:childTnLst>
                              <p:par>
                                <p:cTn id="45" presetID="10" presetClass="entr" presetSubtype="0" fill="hold" grpId="0" nodeType="afterEffect">
                                  <p:stCondLst>
                                    <p:cond delay="0"/>
                                  </p:stCondLst>
                                  <p:childTnLst>
                                    <p:set>
                                      <p:cBhvr>
                                        <p:cTn id="46" dur="1" fill="hold">
                                          <p:stCondLst>
                                            <p:cond delay="0"/>
                                          </p:stCondLst>
                                        </p:cTn>
                                        <p:tgtEl>
                                          <p:spTgt spid="30"/>
                                        </p:tgtEl>
                                        <p:attrNameLst>
                                          <p:attrName>style.visibility</p:attrName>
                                        </p:attrNameLst>
                                      </p:cBhvr>
                                      <p:to>
                                        <p:strVal val="visible"/>
                                      </p:to>
                                    </p:set>
                                    <p:animEffect transition="in" filter="fade">
                                      <p:cBhvr>
                                        <p:cTn id="47" dur="100"/>
                                        <p:tgtEl>
                                          <p:spTgt spid="30"/>
                                        </p:tgtEl>
                                      </p:cBhvr>
                                    </p:animEffect>
                                  </p:childTnLst>
                                </p:cTn>
                              </p:par>
                            </p:childTnLst>
                          </p:cTn>
                        </p:par>
                        <p:par>
                          <p:cTn id="48" fill="hold">
                            <p:stCondLst>
                              <p:cond delay="1100"/>
                            </p:stCondLst>
                            <p:childTnLst>
                              <p:par>
                                <p:cTn id="49" presetID="10" presetClass="entr" presetSubtype="0" fill="hold" grpId="0" nodeType="afterEffect">
                                  <p:stCondLst>
                                    <p:cond delay="0"/>
                                  </p:stCondLst>
                                  <p:childTnLst>
                                    <p:set>
                                      <p:cBhvr>
                                        <p:cTn id="50" dur="1" fill="hold">
                                          <p:stCondLst>
                                            <p:cond delay="0"/>
                                          </p:stCondLst>
                                        </p:cTn>
                                        <p:tgtEl>
                                          <p:spTgt spid="31"/>
                                        </p:tgtEl>
                                        <p:attrNameLst>
                                          <p:attrName>style.visibility</p:attrName>
                                        </p:attrNameLst>
                                      </p:cBhvr>
                                      <p:to>
                                        <p:strVal val="visible"/>
                                      </p:to>
                                    </p:set>
                                    <p:animEffect transition="in" filter="fade">
                                      <p:cBhvr>
                                        <p:cTn id="51" dur="100"/>
                                        <p:tgtEl>
                                          <p:spTgt spid="31"/>
                                        </p:tgtEl>
                                      </p:cBhvr>
                                    </p:animEffect>
                                  </p:childTnLst>
                                </p:cTn>
                              </p:par>
                            </p:childTnLst>
                          </p:cTn>
                        </p:par>
                        <p:par>
                          <p:cTn id="52" fill="hold">
                            <p:stCondLst>
                              <p:cond delay="1200"/>
                            </p:stCondLst>
                            <p:childTnLst>
                              <p:par>
                                <p:cTn id="53" presetID="10" presetClass="entr" presetSubtype="0" fill="hold" grpId="0" nodeType="afterEffect">
                                  <p:stCondLst>
                                    <p:cond delay="0"/>
                                  </p:stCondLst>
                                  <p:childTnLst>
                                    <p:set>
                                      <p:cBhvr>
                                        <p:cTn id="54" dur="1" fill="hold">
                                          <p:stCondLst>
                                            <p:cond delay="0"/>
                                          </p:stCondLst>
                                        </p:cTn>
                                        <p:tgtEl>
                                          <p:spTgt spid="32"/>
                                        </p:tgtEl>
                                        <p:attrNameLst>
                                          <p:attrName>style.visibility</p:attrName>
                                        </p:attrNameLst>
                                      </p:cBhvr>
                                      <p:to>
                                        <p:strVal val="visible"/>
                                      </p:to>
                                    </p:set>
                                    <p:animEffect transition="in" filter="fade">
                                      <p:cBhvr>
                                        <p:cTn id="55" dur="1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EC9046-F86F-4AB6-864C-906AB774AA9A}"/>
              </a:ext>
            </a:extLst>
          </p:cNvPr>
          <p:cNvSpPr>
            <a:spLocks noGrp="1"/>
          </p:cNvSpPr>
          <p:nvPr>
            <p:ph type="title"/>
          </p:nvPr>
        </p:nvSpPr>
        <p:spPr/>
        <p:txBody>
          <a:bodyPr/>
          <a:lstStyle/>
          <a:p>
            <a:r>
              <a:rPr lang="en-GB" dirty="0"/>
              <a:t>Why Power Platform?</a:t>
            </a:r>
          </a:p>
        </p:txBody>
      </p:sp>
      <p:graphicFrame>
        <p:nvGraphicFramePr>
          <p:cNvPr id="4" name="Diagram 3">
            <a:extLst>
              <a:ext uri="{FF2B5EF4-FFF2-40B4-BE49-F238E27FC236}">
                <a16:creationId xmlns:a16="http://schemas.microsoft.com/office/drawing/2014/main" id="{FD509EF8-203C-4DD9-B55C-524E8FDCE602}"/>
              </a:ext>
            </a:extLst>
          </p:cNvPr>
          <p:cNvGraphicFramePr/>
          <p:nvPr>
            <p:extLst>
              <p:ext uri="{D42A27DB-BD31-4B8C-83A1-F6EECF244321}">
                <p14:modId xmlns:p14="http://schemas.microsoft.com/office/powerpoint/2010/main" val="782016305"/>
              </p:ext>
            </p:extLst>
          </p:nvPr>
        </p:nvGraphicFramePr>
        <p:xfrm>
          <a:off x="48903" y="1797244"/>
          <a:ext cx="12094194" cy="32635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4954567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40AD4-3E36-43AE-B61F-9521AC7BC8BB}"/>
              </a:ext>
            </a:extLst>
          </p:cNvPr>
          <p:cNvSpPr>
            <a:spLocks noGrp="1"/>
          </p:cNvSpPr>
          <p:nvPr>
            <p:ph type="title"/>
          </p:nvPr>
        </p:nvSpPr>
        <p:spPr>
          <a:xfrm>
            <a:off x="5138929" y="749412"/>
            <a:ext cx="6316576" cy="2069988"/>
          </a:xfrm>
        </p:spPr>
        <p:txBody>
          <a:bodyPr vert="horz" lIns="91440" tIns="45720" rIns="91440" bIns="45720" rtlCol="0" anchor="ctr">
            <a:normAutofit/>
          </a:bodyPr>
          <a:lstStyle/>
          <a:p>
            <a:pPr algn="ctr"/>
            <a:r>
              <a:rPr lang="en-US" sz="5100" b="1" dirty="0"/>
              <a:t>Creating PowerApps from Blank</a:t>
            </a:r>
          </a:p>
        </p:txBody>
      </p:sp>
      <p:sp>
        <p:nvSpPr>
          <p:cNvPr id="20" name="Rectangle 19">
            <a:extLst>
              <a:ext uri="{FF2B5EF4-FFF2-40B4-BE49-F238E27FC236}">
                <a16:creationId xmlns:a16="http://schemas.microsoft.com/office/drawing/2014/main" id="{C536F39F-4817-494C-A33A-C936CB02D3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338" y="643464"/>
            <a:ext cx="4010958" cy="5571072"/>
          </a:xfrm>
          <a:prstGeom prst="rect">
            <a:avLst/>
          </a:prstGeom>
          <a:solidFill>
            <a:srgbClr val="FFFFFF"/>
          </a:solidFill>
          <a:ln w="6350" cap="sq" cmpd="sng" algn="ctr">
            <a:solidFill>
              <a:schemeClr val="tx1">
                <a:lumMod val="75000"/>
                <a:lumOff val="25000"/>
              </a:schemeClr>
            </a:solidFill>
            <a:prstDash val="solid"/>
            <a:miter lim="800000"/>
          </a:ln>
          <a:effectLst/>
        </p:spPr>
      </p:sp>
      <p:pic>
        <p:nvPicPr>
          <p:cNvPr id="13" name="Graphic 12" descr="BIDashboard">
            <a:extLst>
              <a:ext uri="{FF2B5EF4-FFF2-40B4-BE49-F238E27FC236}">
                <a16:creationId xmlns:a16="http://schemas.microsoft.com/office/drawing/2014/main" id="{41241C26-4049-4C41-9080-8FCBB7F8C3B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61749" y="1741932"/>
            <a:ext cx="3374136" cy="3374136"/>
          </a:xfrm>
          <a:prstGeom prst="rect">
            <a:avLst/>
          </a:prstGeom>
        </p:spPr>
      </p:pic>
      <p:sp>
        <p:nvSpPr>
          <p:cNvPr id="3" name="Rectangle 2">
            <a:extLst>
              <a:ext uri="{FF2B5EF4-FFF2-40B4-BE49-F238E27FC236}">
                <a16:creationId xmlns:a16="http://schemas.microsoft.com/office/drawing/2014/main" id="{0DA35A63-F24C-4CEF-8CBC-58716489248D}"/>
              </a:ext>
            </a:extLst>
          </p:cNvPr>
          <p:cNvSpPr/>
          <p:nvPr/>
        </p:nvSpPr>
        <p:spPr>
          <a:xfrm>
            <a:off x="5134251" y="3069105"/>
            <a:ext cx="6096000" cy="1938992"/>
          </a:xfrm>
          <a:prstGeom prst="rect">
            <a:avLst/>
          </a:prstGeom>
        </p:spPr>
        <p:txBody>
          <a:bodyPr>
            <a:spAutoFit/>
          </a:bodyPr>
          <a:lstStyle/>
          <a:p>
            <a:pPr marL="800100" lvl="1" indent="-342900">
              <a:buFont typeface="Wingdings" panose="05000000000000000000" pitchFamily="2" charset="2"/>
              <a:buChar char="§"/>
            </a:pPr>
            <a:r>
              <a:rPr lang="en-US" sz="2000" dirty="0"/>
              <a:t>Customizing Screens </a:t>
            </a:r>
          </a:p>
          <a:p>
            <a:pPr marL="800100" lvl="1" indent="-342900">
              <a:buFont typeface="Wingdings" panose="05000000000000000000" pitchFamily="2" charset="2"/>
              <a:buChar char="§"/>
            </a:pPr>
            <a:r>
              <a:rPr lang="en-US" sz="2000" dirty="0"/>
              <a:t>Working with Layouts and Fields </a:t>
            </a:r>
          </a:p>
          <a:p>
            <a:pPr marL="800100" lvl="1" indent="-342900">
              <a:buFont typeface="Wingdings" panose="05000000000000000000" pitchFamily="2" charset="2"/>
              <a:buChar char="§"/>
            </a:pPr>
            <a:r>
              <a:rPr lang="en-US" sz="2000" dirty="0"/>
              <a:t>Working with Controls and Data Card </a:t>
            </a:r>
          </a:p>
          <a:p>
            <a:pPr marL="800100" lvl="1" indent="-342900">
              <a:buFont typeface="Wingdings" panose="05000000000000000000" pitchFamily="2" charset="2"/>
              <a:buChar char="§"/>
            </a:pPr>
            <a:r>
              <a:rPr lang="en-US" sz="2000" dirty="0"/>
              <a:t>Working with the Formula Bar </a:t>
            </a:r>
          </a:p>
          <a:p>
            <a:pPr marL="800100" lvl="1" indent="-342900">
              <a:buFont typeface="Wingdings" panose="05000000000000000000" pitchFamily="2" charset="2"/>
              <a:buChar char="§"/>
            </a:pPr>
            <a:r>
              <a:rPr lang="en-US" sz="2000" dirty="0"/>
              <a:t>Form interactivity and navigation</a:t>
            </a:r>
          </a:p>
          <a:p>
            <a:pPr marL="800100" lvl="1" indent="-342900">
              <a:buFont typeface="Wingdings" panose="05000000000000000000" pitchFamily="2" charset="2"/>
              <a:buChar char="§"/>
            </a:pPr>
            <a:r>
              <a:rPr lang="en-US" sz="2000" dirty="0"/>
              <a:t>Working with Cascading control</a:t>
            </a:r>
          </a:p>
        </p:txBody>
      </p:sp>
    </p:spTree>
    <p:extLst>
      <p:ext uri="{BB962C8B-B14F-4D97-AF65-F5344CB8AC3E}">
        <p14:creationId xmlns:p14="http://schemas.microsoft.com/office/powerpoint/2010/main" val="70749175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B7E966C-FDC8-4F59-BA91-639DE5CCB532}"/>
              </a:ext>
            </a:extLst>
          </p:cNvPr>
          <p:cNvSpPr>
            <a:spLocks noGrp="1"/>
          </p:cNvSpPr>
          <p:nvPr>
            <p:ph type="title"/>
          </p:nvPr>
        </p:nvSpPr>
        <p:spPr>
          <a:xfrm>
            <a:off x="628651" y="963877"/>
            <a:ext cx="3830741" cy="4930246"/>
          </a:xfrm>
        </p:spPr>
        <p:txBody>
          <a:bodyPr vert="horz" lIns="91440" tIns="45720" rIns="91440" bIns="45720" rtlCol="0" anchor="ctr">
            <a:normAutofit/>
          </a:bodyPr>
          <a:lstStyle/>
          <a:p>
            <a:pPr algn="r"/>
            <a:r>
              <a:rPr lang="en-US" dirty="0">
                <a:solidFill>
                  <a:schemeClr val="accent1"/>
                </a:solidFill>
              </a:rPr>
              <a:t>Branding and Media</a:t>
            </a:r>
            <a:endParaRPr lang="en-US" kern="1200" dirty="0">
              <a:solidFill>
                <a:schemeClr val="accent1"/>
              </a:solidFill>
              <a:latin typeface="+mj-lt"/>
              <a:ea typeface="+mj-ea"/>
              <a:cs typeface="+mj-cs"/>
            </a:endParaRP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C58E3F3-9F20-420E-BDB3-C6304F9BDC1A}"/>
              </a:ext>
            </a:extLst>
          </p:cNvPr>
          <p:cNvSpPr>
            <a:spLocks noGrp="1"/>
          </p:cNvSpPr>
          <p:nvPr>
            <p:ph idx="4294967295"/>
          </p:nvPr>
        </p:nvSpPr>
        <p:spPr>
          <a:xfrm>
            <a:off x="4976031" y="963877"/>
            <a:ext cx="6377769" cy="4930246"/>
          </a:xfrm>
        </p:spPr>
        <p:txBody>
          <a:bodyPr vert="horz" lIns="91440" tIns="45720" rIns="91440" bIns="45720" rtlCol="0" anchor="ctr">
            <a:normAutofit/>
          </a:bodyPr>
          <a:lstStyle/>
          <a:p>
            <a:r>
              <a:rPr lang="en-US" dirty="0"/>
              <a:t>Linking control properties</a:t>
            </a:r>
          </a:p>
          <a:p>
            <a:r>
              <a:rPr lang="en-US" dirty="0"/>
              <a:t>Backgrounds</a:t>
            </a:r>
          </a:p>
          <a:p>
            <a:r>
              <a:rPr lang="en-US" dirty="0"/>
              <a:t>Colors and transparency</a:t>
            </a:r>
          </a:p>
          <a:p>
            <a:r>
              <a:rPr lang="en-US" dirty="0"/>
              <a:t>Duplicating screens</a:t>
            </a:r>
          </a:p>
          <a:p>
            <a:r>
              <a:rPr lang="en-US" dirty="0"/>
              <a:t>Copying the look and feel</a:t>
            </a:r>
          </a:p>
          <a:p>
            <a:r>
              <a:rPr lang="en-US" dirty="0"/>
              <a:t>Using images</a:t>
            </a:r>
          </a:p>
          <a:p>
            <a:r>
              <a:rPr lang="en-US" dirty="0"/>
              <a:t>Embed and play audio and video</a:t>
            </a:r>
            <a:endParaRPr lang="en-US" sz="2000" dirty="0"/>
          </a:p>
        </p:txBody>
      </p:sp>
    </p:spTree>
    <p:extLst>
      <p:ext uri="{BB962C8B-B14F-4D97-AF65-F5344CB8AC3E}">
        <p14:creationId xmlns:p14="http://schemas.microsoft.com/office/powerpoint/2010/main" val="31673630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object 5"/>
          <p:cNvSpPr txBox="1">
            <a:spLocks noGrp="1"/>
          </p:cNvSpPr>
          <p:nvPr>
            <p:ph type="title"/>
          </p:nvPr>
        </p:nvSpPr>
        <p:spPr>
          <a:xfrm>
            <a:off x="371957" y="204292"/>
            <a:ext cx="1831339" cy="627736"/>
          </a:xfrm>
          <a:prstGeom prst="rect">
            <a:avLst/>
          </a:prstGeom>
        </p:spPr>
        <p:txBody>
          <a:bodyPr vert="horz" wrap="square" lIns="0" tIns="12065" rIns="0" bIns="0" rtlCol="0">
            <a:spAutoFit/>
          </a:bodyPr>
          <a:lstStyle/>
          <a:p>
            <a:pPr marL="12700">
              <a:lnSpc>
                <a:spcPct val="100000"/>
              </a:lnSpc>
              <a:spcBef>
                <a:spcPts val="95"/>
              </a:spcBef>
            </a:pPr>
            <a:r>
              <a:rPr kern="1200" dirty="0">
                <a:solidFill>
                  <a:schemeClr val="accent1"/>
                </a:solidFill>
                <a:latin typeface="+mj-lt"/>
                <a:cs typeface="+mj-cs"/>
              </a:rPr>
              <a:t>GALLERY</a:t>
            </a:r>
          </a:p>
        </p:txBody>
      </p:sp>
      <p:sp>
        <p:nvSpPr>
          <p:cNvPr id="6" name="object 6"/>
          <p:cNvSpPr/>
          <p:nvPr/>
        </p:nvSpPr>
        <p:spPr>
          <a:xfrm>
            <a:off x="4631435" y="1627631"/>
            <a:ext cx="7072883" cy="4564380"/>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object 7"/>
          <p:cNvSpPr/>
          <p:nvPr/>
        </p:nvSpPr>
        <p:spPr>
          <a:xfrm>
            <a:off x="426719" y="1627632"/>
            <a:ext cx="3755136" cy="2971800"/>
          </a:xfrm>
          <a:prstGeom prst="rect">
            <a:avLst/>
          </a:prstGeom>
          <a:blipFill>
            <a:blip r:embed="rId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 name="object 8"/>
          <p:cNvSpPr/>
          <p:nvPr/>
        </p:nvSpPr>
        <p:spPr>
          <a:xfrm>
            <a:off x="5503164" y="2481072"/>
            <a:ext cx="2956560" cy="733425"/>
          </a:xfrm>
          <a:custGeom>
            <a:avLst/>
            <a:gdLst/>
            <a:ahLst/>
            <a:cxnLst/>
            <a:rect l="l" t="t" r="r" b="b"/>
            <a:pathLst>
              <a:path w="2956559" h="733425">
                <a:moveTo>
                  <a:pt x="0" y="733043"/>
                </a:moveTo>
                <a:lnTo>
                  <a:pt x="2956560" y="733043"/>
                </a:lnTo>
                <a:lnTo>
                  <a:pt x="2956560" y="0"/>
                </a:lnTo>
                <a:lnTo>
                  <a:pt x="0" y="0"/>
                </a:lnTo>
                <a:lnTo>
                  <a:pt x="0" y="733043"/>
                </a:lnTo>
                <a:close/>
              </a:path>
            </a:pathLst>
          </a:custGeom>
          <a:solidFill>
            <a:srgbClr val="FFFF00">
              <a:alpha val="30195"/>
            </a:srgbClr>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 name="object 9"/>
          <p:cNvSpPr/>
          <p:nvPr/>
        </p:nvSpPr>
        <p:spPr>
          <a:xfrm>
            <a:off x="5535167" y="2250948"/>
            <a:ext cx="170815" cy="295910"/>
          </a:xfrm>
          <a:custGeom>
            <a:avLst/>
            <a:gdLst/>
            <a:ahLst/>
            <a:cxnLst/>
            <a:rect l="l" t="t" r="r" b="b"/>
            <a:pathLst>
              <a:path w="170814" h="295910">
                <a:moveTo>
                  <a:pt x="170687" y="210312"/>
                </a:moveTo>
                <a:lnTo>
                  <a:pt x="0" y="210312"/>
                </a:lnTo>
                <a:lnTo>
                  <a:pt x="85344" y="295655"/>
                </a:lnTo>
                <a:lnTo>
                  <a:pt x="170687" y="210312"/>
                </a:lnTo>
                <a:close/>
              </a:path>
              <a:path w="170814" h="295910">
                <a:moveTo>
                  <a:pt x="128016" y="0"/>
                </a:moveTo>
                <a:lnTo>
                  <a:pt x="42672" y="0"/>
                </a:lnTo>
                <a:lnTo>
                  <a:pt x="42672" y="210312"/>
                </a:lnTo>
                <a:lnTo>
                  <a:pt x="128016" y="210312"/>
                </a:lnTo>
                <a:lnTo>
                  <a:pt x="128016" y="0"/>
                </a:lnTo>
                <a:close/>
              </a:path>
            </a:pathLst>
          </a:custGeom>
          <a:solidFill>
            <a:srgbClr val="5B9BD4"/>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0" name="object 10"/>
          <p:cNvSpPr/>
          <p:nvPr/>
        </p:nvSpPr>
        <p:spPr>
          <a:xfrm>
            <a:off x="5358003" y="2060955"/>
            <a:ext cx="3235705" cy="148717"/>
          </a:xfrm>
          <a:prstGeom prst="rect">
            <a:avLst/>
          </a:prstGeom>
          <a:blipFill>
            <a:blip r:embed="rId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40AD4-3E36-43AE-B61F-9521AC7BC8BB}"/>
              </a:ext>
            </a:extLst>
          </p:cNvPr>
          <p:cNvSpPr>
            <a:spLocks noGrp="1"/>
          </p:cNvSpPr>
          <p:nvPr>
            <p:ph type="title"/>
          </p:nvPr>
        </p:nvSpPr>
        <p:spPr>
          <a:xfrm>
            <a:off x="4986529" y="2394006"/>
            <a:ext cx="6316576" cy="2069988"/>
          </a:xfrm>
        </p:spPr>
        <p:txBody>
          <a:bodyPr vert="horz" lIns="91440" tIns="45720" rIns="91440" bIns="45720" rtlCol="0" anchor="ctr">
            <a:normAutofit/>
          </a:bodyPr>
          <a:lstStyle/>
          <a:p>
            <a:pPr algn="ctr"/>
            <a:r>
              <a:rPr lang="en-US" sz="5100" b="1" dirty="0"/>
              <a:t>Demo &amp; Hands-on</a:t>
            </a:r>
          </a:p>
        </p:txBody>
      </p:sp>
      <p:pic>
        <p:nvPicPr>
          <p:cNvPr id="13" name="Graphic 12" descr="BIDashboard">
            <a:extLst>
              <a:ext uri="{FF2B5EF4-FFF2-40B4-BE49-F238E27FC236}">
                <a16:creationId xmlns:a16="http://schemas.microsoft.com/office/drawing/2014/main" id="{41241C26-4049-4C41-9080-8FCBB7F8C3B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61749" y="1741932"/>
            <a:ext cx="3374136" cy="3374136"/>
          </a:xfrm>
          <a:prstGeom prst="rect">
            <a:avLst/>
          </a:prstGeom>
        </p:spPr>
      </p:pic>
    </p:spTree>
    <p:extLst>
      <p:ext uri="{BB962C8B-B14F-4D97-AF65-F5344CB8AC3E}">
        <p14:creationId xmlns:p14="http://schemas.microsoft.com/office/powerpoint/2010/main" val="429495005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B7E966C-FDC8-4F59-BA91-639DE5CCB532}"/>
              </a:ext>
            </a:extLst>
          </p:cNvPr>
          <p:cNvSpPr>
            <a:spLocks noGrp="1"/>
          </p:cNvSpPr>
          <p:nvPr>
            <p:ph type="title"/>
          </p:nvPr>
        </p:nvSpPr>
        <p:spPr>
          <a:xfrm>
            <a:off x="628651" y="963877"/>
            <a:ext cx="3830741" cy="4930246"/>
          </a:xfrm>
        </p:spPr>
        <p:txBody>
          <a:bodyPr vert="horz" lIns="91440" tIns="45720" rIns="91440" bIns="45720" rtlCol="0" anchor="ctr">
            <a:normAutofit/>
          </a:bodyPr>
          <a:lstStyle/>
          <a:p>
            <a:pPr algn="r"/>
            <a:r>
              <a:rPr lang="en-US" dirty="0">
                <a:solidFill>
                  <a:schemeClr val="accent1"/>
                </a:solidFill>
              </a:rPr>
              <a:t>PowerApps Controls</a:t>
            </a:r>
            <a:endParaRPr lang="en-US" kern="1200" dirty="0">
              <a:solidFill>
                <a:schemeClr val="accent1"/>
              </a:solidFill>
              <a:latin typeface="+mj-lt"/>
              <a:ea typeface="+mj-ea"/>
              <a:cs typeface="+mj-cs"/>
            </a:endParaRP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C58E3F3-9F20-420E-BDB3-C6304F9BDC1A}"/>
              </a:ext>
            </a:extLst>
          </p:cNvPr>
          <p:cNvSpPr>
            <a:spLocks noGrp="1"/>
          </p:cNvSpPr>
          <p:nvPr>
            <p:ph idx="4294967295"/>
          </p:nvPr>
        </p:nvSpPr>
        <p:spPr>
          <a:xfrm>
            <a:off x="4976031" y="963877"/>
            <a:ext cx="6377769" cy="4930246"/>
          </a:xfrm>
        </p:spPr>
        <p:txBody>
          <a:bodyPr vert="horz" lIns="91440" tIns="45720" rIns="91440" bIns="45720" rtlCol="0" anchor="ctr">
            <a:normAutofit/>
          </a:bodyPr>
          <a:lstStyle/>
          <a:p>
            <a:r>
              <a:rPr lang="en-US" sz="2000" dirty="0"/>
              <a:t>Labels</a:t>
            </a:r>
          </a:p>
          <a:p>
            <a:r>
              <a:rPr lang="en-US" sz="2000" dirty="0"/>
              <a:t>Buttons</a:t>
            </a:r>
          </a:p>
          <a:p>
            <a:r>
              <a:rPr lang="en-US" sz="2000" dirty="0"/>
              <a:t>Text inputs</a:t>
            </a:r>
          </a:p>
          <a:p>
            <a:r>
              <a:rPr lang="en-US" sz="2000" dirty="0"/>
              <a:t>Controls</a:t>
            </a:r>
          </a:p>
          <a:p>
            <a:r>
              <a:rPr lang="en-US" sz="2000" dirty="0"/>
              <a:t>Galleries</a:t>
            </a:r>
          </a:p>
          <a:p>
            <a:r>
              <a:rPr lang="en-US" sz="2000" dirty="0"/>
              <a:t>Data tables</a:t>
            </a:r>
          </a:p>
          <a:p>
            <a:r>
              <a:rPr lang="en-US" sz="2000" dirty="0"/>
              <a:t>Forms</a:t>
            </a:r>
          </a:p>
          <a:p>
            <a:r>
              <a:rPr lang="en-US" sz="2000" dirty="0"/>
              <a:t>Media</a:t>
            </a:r>
          </a:p>
          <a:p>
            <a:r>
              <a:rPr lang="en-US" sz="2000" dirty="0"/>
              <a:t>Charts</a:t>
            </a:r>
          </a:p>
          <a:p>
            <a:r>
              <a:rPr lang="en-US" sz="2000" dirty="0"/>
              <a:t>Icons</a:t>
            </a:r>
          </a:p>
        </p:txBody>
      </p:sp>
    </p:spTree>
    <p:extLst>
      <p:ext uri="{BB962C8B-B14F-4D97-AF65-F5344CB8AC3E}">
        <p14:creationId xmlns:p14="http://schemas.microsoft.com/office/powerpoint/2010/main" val="208071171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40AD4-3E36-43AE-B61F-9521AC7BC8BB}"/>
              </a:ext>
            </a:extLst>
          </p:cNvPr>
          <p:cNvSpPr>
            <a:spLocks noGrp="1"/>
          </p:cNvSpPr>
          <p:nvPr>
            <p:ph type="title"/>
          </p:nvPr>
        </p:nvSpPr>
        <p:spPr>
          <a:xfrm>
            <a:off x="4986529" y="2394006"/>
            <a:ext cx="6316576" cy="2069988"/>
          </a:xfrm>
        </p:spPr>
        <p:txBody>
          <a:bodyPr vert="horz" lIns="91440" tIns="45720" rIns="91440" bIns="45720" rtlCol="0" anchor="ctr">
            <a:normAutofit/>
          </a:bodyPr>
          <a:lstStyle/>
          <a:p>
            <a:pPr algn="ctr"/>
            <a:r>
              <a:rPr lang="en-US" sz="5100" b="1" dirty="0"/>
              <a:t>Demo &amp; Hands-on</a:t>
            </a:r>
          </a:p>
        </p:txBody>
      </p:sp>
      <p:pic>
        <p:nvPicPr>
          <p:cNvPr id="13" name="Graphic 12" descr="BIDashboard">
            <a:extLst>
              <a:ext uri="{FF2B5EF4-FFF2-40B4-BE49-F238E27FC236}">
                <a16:creationId xmlns:a16="http://schemas.microsoft.com/office/drawing/2014/main" id="{41241C26-4049-4C41-9080-8FCBB7F8C3B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61749" y="1741932"/>
            <a:ext cx="3374136" cy="3374136"/>
          </a:xfrm>
          <a:prstGeom prst="rect">
            <a:avLst/>
          </a:prstGeom>
        </p:spPr>
      </p:pic>
    </p:spTree>
    <p:extLst>
      <p:ext uri="{BB962C8B-B14F-4D97-AF65-F5344CB8AC3E}">
        <p14:creationId xmlns:p14="http://schemas.microsoft.com/office/powerpoint/2010/main" val="283593801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B7E966C-FDC8-4F59-BA91-639DE5CCB532}"/>
              </a:ext>
            </a:extLst>
          </p:cNvPr>
          <p:cNvSpPr>
            <a:spLocks noGrp="1"/>
          </p:cNvSpPr>
          <p:nvPr>
            <p:ph type="title"/>
          </p:nvPr>
        </p:nvSpPr>
        <p:spPr>
          <a:xfrm>
            <a:off x="628651" y="963877"/>
            <a:ext cx="3830741" cy="4930246"/>
          </a:xfrm>
        </p:spPr>
        <p:txBody>
          <a:bodyPr vert="horz" lIns="91440" tIns="45720" rIns="91440" bIns="45720" rtlCol="0" anchor="ctr">
            <a:normAutofit/>
          </a:bodyPr>
          <a:lstStyle/>
          <a:p>
            <a:pPr algn="r"/>
            <a:r>
              <a:rPr lang="en-US" dirty="0">
                <a:solidFill>
                  <a:schemeClr val="accent1"/>
                </a:solidFill>
              </a:rPr>
              <a:t>Formulas, Variables &amp; Collections</a:t>
            </a:r>
            <a:endParaRPr lang="en-US" kern="1200" dirty="0">
              <a:solidFill>
                <a:schemeClr val="accent1"/>
              </a:solidFill>
              <a:latin typeface="+mj-lt"/>
              <a:ea typeface="+mj-ea"/>
              <a:cs typeface="+mj-cs"/>
            </a:endParaRP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C58E3F3-9F20-420E-BDB3-C6304F9BDC1A}"/>
              </a:ext>
            </a:extLst>
          </p:cNvPr>
          <p:cNvSpPr>
            <a:spLocks noGrp="1"/>
          </p:cNvSpPr>
          <p:nvPr>
            <p:ph idx="4294967295"/>
          </p:nvPr>
        </p:nvSpPr>
        <p:spPr>
          <a:xfrm>
            <a:off x="4976031" y="963877"/>
            <a:ext cx="6377769" cy="4930246"/>
          </a:xfrm>
        </p:spPr>
        <p:txBody>
          <a:bodyPr vert="horz" lIns="91440" tIns="45720" rIns="91440" bIns="45720" rtlCol="0" anchor="ctr">
            <a:normAutofit/>
          </a:bodyPr>
          <a:lstStyle/>
          <a:p>
            <a:r>
              <a:rPr lang="en-US" sz="2000" dirty="0"/>
              <a:t>Understand &amp; implement variables</a:t>
            </a:r>
          </a:p>
          <a:p>
            <a:r>
              <a:rPr lang="en-US" sz="2000" dirty="0"/>
              <a:t>Using important functions</a:t>
            </a:r>
          </a:p>
          <a:p>
            <a:r>
              <a:rPr lang="en-US" sz="2000" dirty="0"/>
              <a:t>Understand &amp; implement collections</a:t>
            </a:r>
          </a:p>
        </p:txBody>
      </p:sp>
    </p:spTree>
    <p:extLst>
      <p:ext uri="{BB962C8B-B14F-4D97-AF65-F5344CB8AC3E}">
        <p14:creationId xmlns:p14="http://schemas.microsoft.com/office/powerpoint/2010/main" val="236713962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40AD4-3E36-43AE-B61F-9521AC7BC8BB}"/>
              </a:ext>
            </a:extLst>
          </p:cNvPr>
          <p:cNvSpPr>
            <a:spLocks noGrp="1"/>
          </p:cNvSpPr>
          <p:nvPr>
            <p:ph type="title"/>
          </p:nvPr>
        </p:nvSpPr>
        <p:spPr>
          <a:xfrm>
            <a:off x="311659" y="245166"/>
            <a:ext cx="6316576" cy="1240734"/>
          </a:xfrm>
        </p:spPr>
        <p:txBody>
          <a:bodyPr vert="horz" lIns="91440" tIns="45720" rIns="91440" bIns="45720" rtlCol="0" anchor="ctr">
            <a:normAutofit/>
          </a:bodyPr>
          <a:lstStyle/>
          <a:p>
            <a:r>
              <a:rPr lang="en-US" sz="5100" b="1" dirty="0"/>
              <a:t>Variables</a:t>
            </a:r>
          </a:p>
        </p:txBody>
      </p:sp>
      <p:sp>
        <p:nvSpPr>
          <p:cNvPr id="3" name="Rectangle 2">
            <a:extLst>
              <a:ext uri="{FF2B5EF4-FFF2-40B4-BE49-F238E27FC236}">
                <a16:creationId xmlns:a16="http://schemas.microsoft.com/office/drawing/2014/main" id="{CD3886A9-FEA2-4472-90A1-1C6DBF5B4BD3}"/>
              </a:ext>
            </a:extLst>
          </p:cNvPr>
          <p:cNvSpPr/>
          <p:nvPr/>
        </p:nvSpPr>
        <p:spPr>
          <a:xfrm>
            <a:off x="804080" y="1331058"/>
            <a:ext cx="10820229" cy="369332"/>
          </a:xfrm>
          <a:prstGeom prst="rect">
            <a:avLst/>
          </a:prstGeom>
        </p:spPr>
        <p:txBody>
          <a:bodyPr wrap="square">
            <a:spAutoFit/>
          </a:bodyPr>
          <a:lstStyle/>
          <a:p>
            <a:r>
              <a:rPr lang="en-US" dirty="0"/>
              <a:t>PowerApps has three types of variables:</a:t>
            </a:r>
            <a:endParaRPr lang="en-GB" dirty="0"/>
          </a:p>
        </p:txBody>
      </p:sp>
      <p:graphicFrame>
        <p:nvGraphicFramePr>
          <p:cNvPr id="7" name="Table 6">
            <a:extLst>
              <a:ext uri="{FF2B5EF4-FFF2-40B4-BE49-F238E27FC236}">
                <a16:creationId xmlns:a16="http://schemas.microsoft.com/office/drawing/2014/main" id="{971AA67E-3699-4E45-B7D0-F6E2237FE638}"/>
              </a:ext>
            </a:extLst>
          </p:cNvPr>
          <p:cNvGraphicFramePr>
            <a:graphicFrameLocks noGrp="1"/>
          </p:cNvGraphicFramePr>
          <p:nvPr/>
        </p:nvGraphicFramePr>
        <p:xfrm>
          <a:off x="937260" y="1697829"/>
          <a:ext cx="10584179" cy="4760122"/>
        </p:xfrm>
        <a:graphic>
          <a:graphicData uri="http://schemas.openxmlformats.org/drawingml/2006/table">
            <a:tbl>
              <a:tblPr firstRow="1" firstCol="1" bandRow="1">
                <a:tableStyleId>{17292A2E-F333-43FB-9621-5CBBE7FDCDCB}</a:tableStyleId>
              </a:tblPr>
              <a:tblGrid>
                <a:gridCol w="2646045">
                  <a:extLst>
                    <a:ext uri="{9D8B030D-6E8A-4147-A177-3AD203B41FA5}">
                      <a16:colId xmlns:a16="http://schemas.microsoft.com/office/drawing/2014/main" val="1710930915"/>
                    </a:ext>
                  </a:extLst>
                </a:gridCol>
                <a:gridCol w="1222909">
                  <a:extLst>
                    <a:ext uri="{9D8B030D-6E8A-4147-A177-3AD203B41FA5}">
                      <a16:colId xmlns:a16="http://schemas.microsoft.com/office/drawing/2014/main" val="3035240801"/>
                    </a:ext>
                  </a:extLst>
                </a:gridCol>
                <a:gridCol w="4632888">
                  <a:extLst>
                    <a:ext uri="{9D8B030D-6E8A-4147-A177-3AD203B41FA5}">
                      <a16:colId xmlns:a16="http://schemas.microsoft.com/office/drawing/2014/main" val="2285092694"/>
                    </a:ext>
                  </a:extLst>
                </a:gridCol>
                <a:gridCol w="2082337">
                  <a:extLst>
                    <a:ext uri="{9D8B030D-6E8A-4147-A177-3AD203B41FA5}">
                      <a16:colId xmlns:a16="http://schemas.microsoft.com/office/drawing/2014/main" val="1274153910"/>
                    </a:ext>
                  </a:extLst>
                </a:gridCol>
              </a:tblGrid>
              <a:tr h="727582">
                <a:tc>
                  <a:txBody>
                    <a:bodyPr/>
                    <a:lstStyle/>
                    <a:p>
                      <a:pPr>
                        <a:lnSpc>
                          <a:spcPct val="107000"/>
                        </a:lnSpc>
                        <a:spcAft>
                          <a:spcPts val="0"/>
                        </a:spcAft>
                      </a:pPr>
                      <a:r>
                        <a:rPr lang="en-GB" sz="1800" dirty="0">
                          <a:effectLst/>
                        </a:rPr>
                        <a:t>Variables type</a:t>
                      </a:r>
                      <a:endParaRPr lang="en-GB" sz="1800" dirty="0">
                        <a:effectLst/>
                        <a:latin typeface="Calibri" panose="020F0502020204030204" pitchFamily="34" charset="0"/>
                        <a:ea typeface="Calibri" panose="020F0502020204030204" pitchFamily="34" charset="0"/>
                        <a:cs typeface="Latha" panose="020B0604020202020204" pitchFamily="34" charset="0"/>
                      </a:endParaRPr>
                    </a:p>
                  </a:txBody>
                  <a:tcPr marL="98298" marR="98298" marT="73724" marB="73724" anchor="b"/>
                </a:tc>
                <a:tc>
                  <a:txBody>
                    <a:bodyPr/>
                    <a:lstStyle/>
                    <a:p>
                      <a:pPr>
                        <a:lnSpc>
                          <a:spcPct val="107000"/>
                        </a:lnSpc>
                        <a:spcAft>
                          <a:spcPts val="0"/>
                        </a:spcAft>
                      </a:pPr>
                      <a:r>
                        <a:rPr lang="en-GB" sz="1800" dirty="0">
                          <a:effectLst/>
                        </a:rPr>
                        <a:t>Scope</a:t>
                      </a:r>
                      <a:endParaRPr lang="en-GB" sz="1800" dirty="0">
                        <a:effectLst/>
                        <a:latin typeface="Calibri" panose="020F0502020204030204" pitchFamily="34" charset="0"/>
                        <a:ea typeface="Calibri" panose="020F0502020204030204" pitchFamily="34" charset="0"/>
                        <a:cs typeface="Latha" panose="020B0604020202020204" pitchFamily="34" charset="0"/>
                      </a:endParaRPr>
                    </a:p>
                  </a:txBody>
                  <a:tcPr marL="98298" marR="98298" marT="73724" marB="73724" anchor="b"/>
                </a:tc>
                <a:tc>
                  <a:txBody>
                    <a:bodyPr/>
                    <a:lstStyle/>
                    <a:p>
                      <a:pPr>
                        <a:lnSpc>
                          <a:spcPct val="107000"/>
                        </a:lnSpc>
                        <a:spcAft>
                          <a:spcPts val="0"/>
                        </a:spcAft>
                      </a:pPr>
                      <a:r>
                        <a:rPr lang="en-GB" sz="1800" dirty="0">
                          <a:effectLst/>
                        </a:rPr>
                        <a:t>Description</a:t>
                      </a:r>
                      <a:endParaRPr lang="en-GB" sz="1800" dirty="0">
                        <a:effectLst/>
                        <a:latin typeface="Calibri" panose="020F0502020204030204" pitchFamily="34" charset="0"/>
                        <a:ea typeface="Calibri" panose="020F0502020204030204" pitchFamily="34" charset="0"/>
                        <a:cs typeface="Latha" panose="020B0604020202020204" pitchFamily="34" charset="0"/>
                      </a:endParaRPr>
                    </a:p>
                  </a:txBody>
                  <a:tcPr marL="98298" marR="98298" marT="73724" marB="73724" anchor="b"/>
                </a:tc>
                <a:tc>
                  <a:txBody>
                    <a:bodyPr/>
                    <a:lstStyle/>
                    <a:p>
                      <a:pPr>
                        <a:lnSpc>
                          <a:spcPct val="107000"/>
                        </a:lnSpc>
                        <a:spcAft>
                          <a:spcPts val="0"/>
                        </a:spcAft>
                      </a:pPr>
                      <a:r>
                        <a:rPr lang="en-GB" sz="1800" dirty="0">
                          <a:effectLst/>
                        </a:rPr>
                        <a:t>Functions that establish</a:t>
                      </a:r>
                      <a:endParaRPr lang="en-GB" sz="1800" dirty="0">
                        <a:effectLst/>
                        <a:latin typeface="Calibri" panose="020F0502020204030204" pitchFamily="34" charset="0"/>
                        <a:ea typeface="Calibri" panose="020F0502020204030204" pitchFamily="34" charset="0"/>
                        <a:cs typeface="Latha" panose="020B0604020202020204" pitchFamily="34" charset="0"/>
                      </a:endParaRPr>
                    </a:p>
                  </a:txBody>
                  <a:tcPr marL="98298" marR="98298" marT="73724" marB="73724" anchor="b"/>
                </a:tc>
                <a:extLst>
                  <a:ext uri="{0D108BD9-81ED-4DB2-BD59-A6C34878D82A}">
                    <a16:rowId xmlns:a16="http://schemas.microsoft.com/office/drawing/2014/main" val="2340509919"/>
                  </a:ext>
                </a:extLst>
              </a:tr>
              <a:tr h="1066436">
                <a:tc>
                  <a:txBody>
                    <a:bodyPr/>
                    <a:lstStyle/>
                    <a:p>
                      <a:pPr>
                        <a:lnSpc>
                          <a:spcPct val="107000"/>
                        </a:lnSpc>
                        <a:spcAft>
                          <a:spcPts val="0"/>
                        </a:spcAft>
                      </a:pPr>
                      <a:r>
                        <a:rPr lang="en-GB" sz="1800">
                          <a:effectLst/>
                        </a:rPr>
                        <a:t>Global variables</a:t>
                      </a:r>
                      <a:endParaRPr lang="en-GB" sz="1800">
                        <a:effectLst/>
                        <a:latin typeface="Calibri" panose="020F0502020204030204" pitchFamily="34" charset="0"/>
                        <a:ea typeface="Calibri" panose="020F0502020204030204" pitchFamily="34" charset="0"/>
                        <a:cs typeface="Latha" panose="020B0604020202020204" pitchFamily="34" charset="0"/>
                      </a:endParaRPr>
                    </a:p>
                  </a:txBody>
                  <a:tcPr marL="98298" marR="98298" marT="73724" marB="73724"/>
                </a:tc>
                <a:tc>
                  <a:txBody>
                    <a:bodyPr/>
                    <a:lstStyle/>
                    <a:p>
                      <a:pPr>
                        <a:lnSpc>
                          <a:spcPct val="107000"/>
                        </a:lnSpc>
                        <a:spcAft>
                          <a:spcPts val="0"/>
                        </a:spcAft>
                      </a:pPr>
                      <a:r>
                        <a:rPr lang="en-GB" sz="1800">
                          <a:effectLst/>
                        </a:rPr>
                        <a:t>App</a:t>
                      </a:r>
                      <a:endParaRPr lang="en-GB" sz="1800">
                        <a:effectLst/>
                        <a:latin typeface="Calibri" panose="020F0502020204030204" pitchFamily="34" charset="0"/>
                        <a:ea typeface="Calibri" panose="020F0502020204030204" pitchFamily="34" charset="0"/>
                        <a:cs typeface="Latha" panose="020B0604020202020204" pitchFamily="34" charset="0"/>
                      </a:endParaRPr>
                    </a:p>
                  </a:txBody>
                  <a:tcPr marL="98298" marR="98298" marT="73724" marB="73724"/>
                </a:tc>
                <a:tc>
                  <a:txBody>
                    <a:bodyPr/>
                    <a:lstStyle/>
                    <a:p>
                      <a:pPr>
                        <a:lnSpc>
                          <a:spcPct val="107000"/>
                        </a:lnSpc>
                        <a:spcAft>
                          <a:spcPts val="0"/>
                        </a:spcAft>
                      </a:pPr>
                      <a:r>
                        <a:rPr lang="en-GB" sz="1800">
                          <a:effectLst/>
                        </a:rPr>
                        <a:t>Simplest to use. Holds a number, text string, Boolean, record, table, etc. that can be references from anywhere in the app.</a:t>
                      </a:r>
                      <a:endParaRPr lang="en-GB" sz="1800">
                        <a:effectLst/>
                        <a:latin typeface="Calibri" panose="020F0502020204030204" pitchFamily="34" charset="0"/>
                        <a:ea typeface="Calibri" panose="020F0502020204030204" pitchFamily="34" charset="0"/>
                        <a:cs typeface="Latha" panose="020B0604020202020204" pitchFamily="34" charset="0"/>
                      </a:endParaRPr>
                    </a:p>
                  </a:txBody>
                  <a:tcPr marL="98298" marR="98298" marT="73724" marB="73724"/>
                </a:tc>
                <a:tc>
                  <a:txBody>
                    <a:bodyPr/>
                    <a:lstStyle/>
                    <a:p>
                      <a:pPr>
                        <a:lnSpc>
                          <a:spcPct val="107000"/>
                        </a:lnSpc>
                        <a:spcAft>
                          <a:spcPts val="0"/>
                        </a:spcAft>
                      </a:pPr>
                      <a:r>
                        <a:rPr lang="en-GB" sz="1800" u="none" strike="noStrike" dirty="0">
                          <a:effectLst/>
                          <a:hlinkClick r:id="rId3"/>
                        </a:rPr>
                        <a:t>Set</a:t>
                      </a:r>
                      <a:endParaRPr lang="en-GB" sz="1800" dirty="0">
                        <a:effectLst/>
                        <a:latin typeface="Calibri" panose="020F0502020204030204" pitchFamily="34" charset="0"/>
                        <a:ea typeface="Calibri" panose="020F0502020204030204" pitchFamily="34" charset="0"/>
                        <a:cs typeface="Latha" panose="020B0604020202020204" pitchFamily="34" charset="0"/>
                      </a:endParaRPr>
                    </a:p>
                  </a:txBody>
                  <a:tcPr marL="98298" marR="98298" marT="73724" marB="73724"/>
                </a:tc>
                <a:extLst>
                  <a:ext uri="{0D108BD9-81ED-4DB2-BD59-A6C34878D82A}">
                    <a16:rowId xmlns:a16="http://schemas.microsoft.com/office/drawing/2014/main" val="419140466"/>
                  </a:ext>
                </a:extLst>
              </a:tr>
              <a:tr h="1331958">
                <a:tc>
                  <a:txBody>
                    <a:bodyPr/>
                    <a:lstStyle/>
                    <a:p>
                      <a:pPr>
                        <a:lnSpc>
                          <a:spcPct val="107000"/>
                        </a:lnSpc>
                        <a:spcAft>
                          <a:spcPts val="0"/>
                        </a:spcAft>
                      </a:pPr>
                      <a:r>
                        <a:rPr lang="en-GB" sz="1800">
                          <a:effectLst/>
                        </a:rPr>
                        <a:t>Context variables</a:t>
                      </a:r>
                      <a:endParaRPr lang="en-GB" sz="1800">
                        <a:effectLst/>
                        <a:latin typeface="Calibri" panose="020F0502020204030204" pitchFamily="34" charset="0"/>
                        <a:ea typeface="Calibri" panose="020F0502020204030204" pitchFamily="34" charset="0"/>
                        <a:cs typeface="Latha" panose="020B0604020202020204" pitchFamily="34" charset="0"/>
                      </a:endParaRPr>
                    </a:p>
                  </a:txBody>
                  <a:tcPr marL="98298" marR="98298" marT="73724" marB="73724"/>
                </a:tc>
                <a:tc>
                  <a:txBody>
                    <a:bodyPr/>
                    <a:lstStyle/>
                    <a:p>
                      <a:pPr>
                        <a:lnSpc>
                          <a:spcPct val="107000"/>
                        </a:lnSpc>
                        <a:spcAft>
                          <a:spcPts val="0"/>
                        </a:spcAft>
                      </a:pPr>
                      <a:r>
                        <a:rPr lang="en-GB" sz="1800" dirty="0">
                          <a:effectLst/>
                        </a:rPr>
                        <a:t>Screen</a:t>
                      </a:r>
                      <a:endParaRPr lang="en-GB" sz="1800" dirty="0">
                        <a:effectLst/>
                        <a:latin typeface="Calibri" panose="020F0502020204030204" pitchFamily="34" charset="0"/>
                        <a:ea typeface="Calibri" panose="020F0502020204030204" pitchFamily="34" charset="0"/>
                        <a:cs typeface="Latha" panose="020B0604020202020204" pitchFamily="34" charset="0"/>
                      </a:endParaRPr>
                    </a:p>
                  </a:txBody>
                  <a:tcPr marL="98298" marR="98298" marT="73724" marB="73724"/>
                </a:tc>
                <a:tc>
                  <a:txBody>
                    <a:bodyPr/>
                    <a:lstStyle/>
                    <a:p>
                      <a:pPr>
                        <a:lnSpc>
                          <a:spcPct val="107000"/>
                        </a:lnSpc>
                        <a:spcAft>
                          <a:spcPts val="0"/>
                        </a:spcAft>
                      </a:pPr>
                      <a:r>
                        <a:rPr lang="en-GB" sz="1800">
                          <a:effectLst/>
                        </a:rPr>
                        <a:t>Great for passing values to a screen, much like parameters to a procedure in other languages. Can be referenced from only one screen.</a:t>
                      </a:r>
                      <a:endParaRPr lang="en-GB" sz="1800">
                        <a:effectLst/>
                        <a:latin typeface="Calibri" panose="020F0502020204030204" pitchFamily="34" charset="0"/>
                        <a:ea typeface="Calibri" panose="020F0502020204030204" pitchFamily="34" charset="0"/>
                        <a:cs typeface="Latha" panose="020B0604020202020204" pitchFamily="34" charset="0"/>
                      </a:endParaRPr>
                    </a:p>
                  </a:txBody>
                  <a:tcPr marL="98298" marR="98298" marT="73724" marB="73724"/>
                </a:tc>
                <a:tc>
                  <a:txBody>
                    <a:bodyPr/>
                    <a:lstStyle/>
                    <a:p>
                      <a:pPr>
                        <a:lnSpc>
                          <a:spcPct val="107000"/>
                        </a:lnSpc>
                        <a:spcAft>
                          <a:spcPts val="0"/>
                        </a:spcAft>
                      </a:pPr>
                      <a:r>
                        <a:rPr lang="en-GB" sz="1800" u="none" strike="noStrike">
                          <a:effectLst/>
                          <a:hlinkClick r:id="rId4"/>
                        </a:rPr>
                        <a:t>UpdateContext</a:t>
                      </a:r>
                      <a:br>
                        <a:rPr lang="en-GB" sz="1800">
                          <a:effectLst/>
                        </a:rPr>
                      </a:br>
                      <a:r>
                        <a:rPr lang="en-GB" sz="1800" u="none" strike="noStrike">
                          <a:effectLst/>
                          <a:hlinkClick r:id="rId5"/>
                        </a:rPr>
                        <a:t>Navigate</a:t>
                      </a:r>
                      <a:endParaRPr lang="en-GB" sz="1800">
                        <a:effectLst/>
                        <a:latin typeface="Calibri" panose="020F0502020204030204" pitchFamily="34" charset="0"/>
                        <a:ea typeface="Calibri" panose="020F0502020204030204" pitchFamily="34" charset="0"/>
                        <a:cs typeface="Latha" panose="020B0604020202020204" pitchFamily="34" charset="0"/>
                      </a:endParaRPr>
                    </a:p>
                  </a:txBody>
                  <a:tcPr marL="98298" marR="98298" marT="73724" marB="73724"/>
                </a:tc>
                <a:extLst>
                  <a:ext uri="{0D108BD9-81ED-4DB2-BD59-A6C34878D82A}">
                    <a16:rowId xmlns:a16="http://schemas.microsoft.com/office/drawing/2014/main" val="2082258957"/>
                  </a:ext>
                </a:extLst>
              </a:tr>
              <a:tr h="1634146">
                <a:tc>
                  <a:txBody>
                    <a:bodyPr/>
                    <a:lstStyle/>
                    <a:p>
                      <a:pPr>
                        <a:lnSpc>
                          <a:spcPct val="107000"/>
                        </a:lnSpc>
                        <a:spcAft>
                          <a:spcPts val="0"/>
                        </a:spcAft>
                      </a:pPr>
                      <a:r>
                        <a:rPr lang="en-GB" sz="1800">
                          <a:effectLst/>
                        </a:rPr>
                        <a:t>Collections</a:t>
                      </a:r>
                      <a:endParaRPr lang="en-GB" sz="1800">
                        <a:effectLst/>
                        <a:latin typeface="Calibri" panose="020F0502020204030204" pitchFamily="34" charset="0"/>
                        <a:ea typeface="Calibri" panose="020F0502020204030204" pitchFamily="34" charset="0"/>
                        <a:cs typeface="Latha" panose="020B0604020202020204" pitchFamily="34" charset="0"/>
                      </a:endParaRPr>
                    </a:p>
                  </a:txBody>
                  <a:tcPr marL="98298" marR="98298" marT="73724" marB="73724"/>
                </a:tc>
                <a:tc>
                  <a:txBody>
                    <a:bodyPr/>
                    <a:lstStyle/>
                    <a:p>
                      <a:pPr>
                        <a:lnSpc>
                          <a:spcPct val="107000"/>
                        </a:lnSpc>
                        <a:spcAft>
                          <a:spcPts val="0"/>
                        </a:spcAft>
                      </a:pPr>
                      <a:r>
                        <a:rPr lang="en-GB" sz="1800">
                          <a:effectLst/>
                        </a:rPr>
                        <a:t>App</a:t>
                      </a:r>
                      <a:endParaRPr lang="en-GB" sz="1800">
                        <a:effectLst/>
                        <a:latin typeface="Calibri" panose="020F0502020204030204" pitchFamily="34" charset="0"/>
                        <a:ea typeface="Calibri" panose="020F0502020204030204" pitchFamily="34" charset="0"/>
                        <a:cs typeface="Latha" panose="020B0604020202020204" pitchFamily="34" charset="0"/>
                      </a:endParaRPr>
                    </a:p>
                  </a:txBody>
                  <a:tcPr marL="98298" marR="98298" marT="73724" marB="73724"/>
                </a:tc>
                <a:tc>
                  <a:txBody>
                    <a:bodyPr/>
                    <a:lstStyle/>
                    <a:p>
                      <a:pPr>
                        <a:lnSpc>
                          <a:spcPct val="107000"/>
                        </a:lnSpc>
                        <a:spcAft>
                          <a:spcPts val="0"/>
                        </a:spcAft>
                      </a:pPr>
                      <a:r>
                        <a:rPr lang="en-GB" sz="1800">
                          <a:effectLst/>
                        </a:rPr>
                        <a:t>Holds a table that can be referenced from anywhere in the app. Allows the contents of the table to be modified rather than being set as a whole. Can be saved to the local device for later use.</a:t>
                      </a:r>
                      <a:endParaRPr lang="en-GB" sz="1800">
                        <a:effectLst/>
                        <a:latin typeface="Calibri" panose="020F0502020204030204" pitchFamily="34" charset="0"/>
                        <a:ea typeface="Calibri" panose="020F0502020204030204" pitchFamily="34" charset="0"/>
                        <a:cs typeface="Latha" panose="020B0604020202020204" pitchFamily="34" charset="0"/>
                      </a:endParaRPr>
                    </a:p>
                  </a:txBody>
                  <a:tcPr marL="98298" marR="98298" marT="73724" marB="73724"/>
                </a:tc>
                <a:tc>
                  <a:txBody>
                    <a:bodyPr/>
                    <a:lstStyle/>
                    <a:p>
                      <a:pPr>
                        <a:lnSpc>
                          <a:spcPct val="107000"/>
                        </a:lnSpc>
                        <a:spcAft>
                          <a:spcPts val="0"/>
                        </a:spcAft>
                      </a:pPr>
                      <a:r>
                        <a:rPr lang="en-GB" sz="1800" u="none" strike="noStrike" dirty="0">
                          <a:effectLst/>
                          <a:hlinkClick r:id="rId6"/>
                        </a:rPr>
                        <a:t>Collect</a:t>
                      </a:r>
                      <a:br>
                        <a:rPr lang="en-GB" sz="1800" dirty="0">
                          <a:effectLst/>
                        </a:rPr>
                      </a:br>
                      <a:r>
                        <a:rPr lang="en-GB" sz="1800" u="none" strike="noStrike" dirty="0" err="1">
                          <a:effectLst/>
                          <a:hlinkClick r:id="rId6"/>
                        </a:rPr>
                        <a:t>ClearCollect</a:t>
                      </a:r>
                      <a:endParaRPr lang="en-GB" sz="1800" dirty="0">
                        <a:effectLst/>
                        <a:latin typeface="Calibri" panose="020F0502020204030204" pitchFamily="34" charset="0"/>
                        <a:ea typeface="Calibri" panose="020F0502020204030204" pitchFamily="34" charset="0"/>
                        <a:cs typeface="Latha" panose="020B0604020202020204" pitchFamily="34" charset="0"/>
                      </a:endParaRPr>
                    </a:p>
                  </a:txBody>
                  <a:tcPr marL="98298" marR="98298" marT="73724" marB="73724"/>
                </a:tc>
                <a:extLst>
                  <a:ext uri="{0D108BD9-81ED-4DB2-BD59-A6C34878D82A}">
                    <a16:rowId xmlns:a16="http://schemas.microsoft.com/office/drawing/2014/main" val="1608981773"/>
                  </a:ext>
                </a:extLst>
              </a:tr>
            </a:tbl>
          </a:graphicData>
        </a:graphic>
      </p:graphicFrame>
    </p:spTree>
    <p:extLst>
      <p:ext uri="{BB962C8B-B14F-4D97-AF65-F5344CB8AC3E}">
        <p14:creationId xmlns:p14="http://schemas.microsoft.com/office/powerpoint/2010/main" val="175014557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40AD4-3E36-43AE-B61F-9521AC7BC8BB}"/>
              </a:ext>
            </a:extLst>
          </p:cNvPr>
          <p:cNvSpPr>
            <a:spLocks noGrp="1"/>
          </p:cNvSpPr>
          <p:nvPr>
            <p:ph type="title"/>
          </p:nvPr>
        </p:nvSpPr>
        <p:spPr>
          <a:xfrm>
            <a:off x="311659" y="245166"/>
            <a:ext cx="6316576" cy="1240734"/>
          </a:xfrm>
        </p:spPr>
        <p:txBody>
          <a:bodyPr vert="horz" lIns="91440" tIns="45720" rIns="91440" bIns="45720" rtlCol="0" anchor="ctr">
            <a:normAutofit/>
          </a:bodyPr>
          <a:lstStyle/>
          <a:p>
            <a:r>
              <a:rPr lang="en-US" sz="5100" b="1" dirty="0"/>
              <a:t>Variables…</a:t>
            </a:r>
          </a:p>
        </p:txBody>
      </p:sp>
      <p:sp>
        <p:nvSpPr>
          <p:cNvPr id="4" name="Rectangle 3">
            <a:extLst>
              <a:ext uri="{FF2B5EF4-FFF2-40B4-BE49-F238E27FC236}">
                <a16:creationId xmlns:a16="http://schemas.microsoft.com/office/drawing/2014/main" id="{1FE4D592-6F1D-4C2D-B751-025DD49286FE}"/>
              </a:ext>
            </a:extLst>
          </p:cNvPr>
          <p:cNvSpPr/>
          <p:nvPr/>
        </p:nvSpPr>
        <p:spPr>
          <a:xfrm>
            <a:off x="1040786" y="1804154"/>
            <a:ext cx="6800194" cy="4247317"/>
          </a:xfrm>
          <a:prstGeom prst="rect">
            <a:avLst/>
          </a:prstGeom>
        </p:spPr>
        <p:txBody>
          <a:bodyPr wrap="square">
            <a:spAutoFit/>
          </a:bodyPr>
          <a:lstStyle/>
          <a:p>
            <a:r>
              <a:rPr lang="en-GB" dirty="0"/>
              <a:t>Global Variable</a:t>
            </a:r>
          </a:p>
          <a:p>
            <a:pPr marL="285750" indent="-285750">
              <a:buFont typeface="Arial" panose="020B0604020202020204" pitchFamily="34" charset="0"/>
              <a:buChar char="•"/>
            </a:pPr>
            <a:r>
              <a:rPr lang="en-GB" dirty="0"/>
              <a:t>Set( </a:t>
            </a:r>
            <a:r>
              <a:rPr lang="en-GB" dirty="0" err="1"/>
              <a:t>VariableName</a:t>
            </a:r>
            <a:r>
              <a:rPr lang="en-GB" dirty="0"/>
              <a:t>, Value )</a:t>
            </a:r>
          </a:p>
          <a:p>
            <a:r>
              <a:rPr lang="en-GB" dirty="0"/>
              <a:t>	Ex: Set( Name, ”Jenkins” )</a:t>
            </a:r>
          </a:p>
          <a:p>
            <a:r>
              <a:rPr lang="en-GB" dirty="0"/>
              <a:t>	      Set(Calval1,Label3.Text)</a:t>
            </a:r>
          </a:p>
          <a:p>
            <a:endParaRPr lang="en-GB" dirty="0"/>
          </a:p>
          <a:p>
            <a:endParaRPr lang="en-GB" b="1" dirty="0"/>
          </a:p>
          <a:p>
            <a:r>
              <a:rPr lang="en-GB" b="1" dirty="0"/>
              <a:t>Context Variable</a:t>
            </a:r>
          </a:p>
          <a:p>
            <a:pPr marL="285750" indent="-285750">
              <a:buFont typeface="Arial" panose="020B0604020202020204" pitchFamily="34" charset="0"/>
              <a:buChar char="•"/>
            </a:pPr>
            <a:r>
              <a:rPr lang="en-GB" dirty="0" err="1"/>
              <a:t>UpdateContext</a:t>
            </a:r>
            <a:r>
              <a:rPr lang="en-GB" dirty="0"/>
              <a:t>({</a:t>
            </a:r>
            <a:r>
              <a:rPr lang="en-GB" dirty="0" err="1"/>
              <a:t>VariableName:Value</a:t>
            </a:r>
            <a:r>
              <a:rPr lang="en-GB" dirty="0"/>
              <a:t>})</a:t>
            </a:r>
          </a:p>
          <a:p>
            <a:r>
              <a:rPr lang="en-US" dirty="0"/>
              <a:t>	Ex: </a:t>
            </a:r>
            <a:r>
              <a:rPr lang="en-US" dirty="0" err="1"/>
              <a:t>UpdateContext</a:t>
            </a:r>
            <a:r>
              <a:rPr lang="en-US" dirty="0"/>
              <a:t>( { Name: "Lily", Score: 10 } )</a:t>
            </a:r>
          </a:p>
          <a:p>
            <a:r>
              <a:rPr lang="en-US" b="1" dirty="0"/>
              <a:t>	      </a:t>
            </a:r>
            <a:r>
              <a:rPr lang="en-GB" dirty="0" err="1"/>
              <a:t>UpdateContext</a:t>
            </a:r>
            <a:r>
              <a:rPr lang="en-GB" dirty="0"/>
              <a:t>({CalVal:Label3.Text})</a:t>
            </a:r>
          </a:p>
          <a:p>
            <a:endParaRPr lang="en-US" b="1" dirty="0"/>
          </a:p>
          <a:p>
            <a:endParaRPr lang="en-US" b="1" dirty="0"/>
          </a:p>
          <a:p>
            <a:r>
              <a:rPr lang="en-GB" b="1" dirty="0"/>
              <a:t>Set Context Variable to other screen</a:t>
            </a:r>
          </a:p>
          <a:p>
            <a:pPr marL="285750" indent="-285750">
              <a:buFont typeface="Arial" panose="020B0604020202020204" pitchFamily="34" charset="0"/>
              <a:buChar char="•"/>
            </a:pPr>
            <a:r>
              <a:rPr lang="en-GB" dirty="0"/>
              <a:t>Navigate(Screen2,{</a:t>
            </a:r>
            <a:r>
              <a:rPr lang="en-GB" dirty="0" err="1"/>
              <a:t>CalValnew</a:t>
            </a:r>
            <a:r>
              <a:rPr lang="en-GB" dirty="0"/>
              <a:t>: </a:t>
            </a:r>
            <a:r>
              <a:rPr lang="en-GB" dirty="0" err="1"/>
              <a:t>CalVal</a:t>
            </a:r>
            <a:r>
              <a:rPr lang="en-GB" dirty="0"/>
              <a:t>})</a:t>
            </a:r>
          </a:p>
          <a:p>
            <a:endParaRPr lang="en-GB" dirty="0"/>
          </a:p>
        </p:txBody>
      </p:sp>
    </p:spTree>
    <p:extLst>
      <p:ext uri="{BB962C8B-B14F-4D97-AF65-F5344CB8AC3E}">
        <p14:creationId xmlns:p14="http://schemas.microsoft.com/office/powerpoint/2010/main" val="325105694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40AD4-3E36-43AE-B61F-9521AC7BC8BB}"/>
              </a:ext>
            </a:extLst>
          </p:cNvPr>
          <p:cNvSpPr>
            <a:spLocks noGrp="1"/>
          </p:cNvSpPr>
          <p:nvPr>
            <p:ph type="title"/>
          </p:nvPr>
        </p:nvSpPr>
        <p:spPr>
          <a:xfrm>
            <a:off x="311659" y="245166"/>
            <a:ext cx="6316576" cy="1240734"/>
          </a:xfrm>
        </p:spPr>
        <p:txBody>
          <a:bodyPr vert="horz" lIns="91440" tIns="45720" rIns="91440" bIns="45720" rtlCol="0" anchor="ctr">
            <a:normAutofit/>
          </a:bodyPr>
          <a:lstStyle/>
          <a:p>
            <a:r>
              <a:rPr lang="en-US" sz="5100" b="1" dirty="0"/>
              <a:t>Collection</a:t>
            </a:r>
          </a:p>
        </p:txBody>
      </p:sp>
      <p:sp>
        <p:nvSpPr>
          <p:cNvPr id="4" name="Content Placeholder 2">
            <a:extLst>
              <a:ext uri="{FF2B5EF4-FFF2-40B4-BE49-F238E27FC236}">
                <a16:creationId xmlns:a16="http://schemas.microsoft.com/office/drawing/2014/main" id="{CD007C0D-2AB8-4F2B-8058-C2444629B251}"/>
              </a:ext>
            </a:extLst>
          </p:cNvPr>
          <p:cNvSpPr txBox="1">
            <a:spLocks/>
          </p:cNvSpPr>
          <p:nvPr/>
        </p:nvSpPr>
        <p:spPr>
          <a:xfrm>
            <a:off x="804081" y="2468880"/>
            <a:ext cx="10328739" cy="355473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Collect – Add new item to the collection</a:t>
            </a:r>
          </a:p>
          <a:p>
            <a:pPr lvl="1"/>
            <a:r>
              <a:rPr lang="en-US" sz="1600" dirty="0"/>
              <a:t>Collect(</a:t>
            </a:r>
            <a:r>
              <a:rPr lang="en-US" sz="1600" dirty="0" err="1"/>
              <a:t>colItems</a:t>
            </a:r>
            <a:r>
              <a:rPr lang="en-US" sz="1600" dirty="0"/>
              <a:t>, {Product:val1, Qualtity:val2})</a:t>
            </a:r>
          </a:p>
          <a:p>
            <a:r>
              <a:rPr lang="en-US" sz="2000" dirty="0"/>
              <a:t>Clear – Clear all records from the collection</a:t>
            </a:r>
          </a:p>
          <a:p>
            <a:pPr lvl="1"/>
            <a:r>
              <a:rPr lang="en-US" sz="1600" dirty="0"/>
              <a:t>Clear(</a:t>
            </a:r>
            <a:r>
              <a:rPr lang="en-US" sz="1600" dirty="0" err="1"/>
              <a:t>colItems</a:t>
            </a:r>
            <a:r>
              <a:rPr lang="en-US" sz="1600" dirty="0"/>
              <a:t>)</a:t>
            </a:r>
          </a:p>
          <a:p>
            <a:r>
              <a:rPr lang="en-US" sz="2000" dirty="0"/>
              <a:t>Remove – remove selected item from the collection</a:t>
            </a:r>
          </a:p>
          <a:p>
            <a:pPr lvl="1"/>
            <a:r>
              <a:rPr lang="en-US" sz="1600" dirty="0"/>
              <a:t>Remove(</a:t>
            </a:r>
            <a:r>
              <a:rPr lang="en-US" sz="1600" dirty="0" err="1"/>
              <a:t>colItems,ThisItem</a:t>
            </a:r>
            <a:r>
              <a:rPr lang="en-US" sz="1600" dirty="0"/>
              <a:t>)</a:t>
            </a:r>
          </a:p>
          <a:p>
            <a:r>
              <a:rPr lang="en-US" sz="2000" dirty="0" err="1"/>
              <a:t>ClearCollect</a:t>
            </a:r>
            <a:r>
              <a:rPr lang="en-US" sz="2000" dirty="0"/>
              <a:t> – Clear all records and add new item to the collection</a:t>
            </a:r>
          </a:p>
          <a:p>
            <a:pPr lvl="1"/>
            <a:r>
              <a:rPr lang="en-US" sz="1600" dirty="0" err="1"/>
              <a:t>ClearCollect</a:t>
            </a:r>
            <a:r>
              <a:rPr lang="en-US" sz="1600" dirty="0"/>
              <a:t>((</a:t>
            </a:r>
            <a:r>
              <a:rPr lang="en-US" sz="1600" dirty="0" err="1"/>
              <a:t>colItems</a:t>
            </a:r>
            <a:r>
              <a:rPr lang="en-US" sz="1600" dirty="0"/>
              <a:t>, {Product:val1, Qualtity:val2}, {Product:val3, Qualtity:val4})</a:t>
            </a:r>
          </a:p>
          <a:p>
            <a:r>
              <a:rPr lang="en-US" sz="2000" dirty="0"/>
              <a:t>Patch – Update new Item to the collection</a:t>
            </a:r>
          </a:p>
          <a:p>
            <a:pPr lvl="1"/>
            <a:r>
              <a:rPr lang="en-US" sz="1600" dirty="0"/>
              <a:t>Patch(colItems,Gallery1.Selected, {Product:val1, Qualtity:val2})</a:t>
            </a:r>
          </a:p>
        </p:txBody>
      </p:sp>
      <p:sp>
        <p:nvSpPr>
          <p:cNvPr id="3" name="Rectangle 2">
            <a:extLst>
              <a:ext uri="{FF2B5EF4-FFF2-40B4-BE49-F238E27FC236}">
                <a16:creationId xmlns:a16="http://schemas.microsoft.com/office/drawing/2014/main" id="{CD3886A9-FEA2-4472-90A1-1C6DBF5B4BD3}"/>
              </a:ext>
            </a:extLst>
          </p:cNvPr>
          <p:cNvSpPr/>
          <p:nvPr/>
        </p:nvSpPr>
        <p:spPr>
          <a:xfrm>
            <a:off x="804080" y="1331058"/>
            <a:ext cx="10820229" cy="646331"/>
          </a:xfrm>
          <a:prstGeom prst="rect">
            <a:avLst/>
          </a:prstGeom>
        </p:spPr>
        <p:txBody>
          <a:bodyPr wrap="square">
            <a:spAutoFit/>
          </a:bodyPr>
          <a:lstStyle/>
          <a:p>
            <a:r>
              <a:rPr lang="en-GB" dirty="0"/>
              <a:t>A collection is used to store data that can be used in your app or we can say a collection is a group of items that are similar.</a:t>
            </a:r>
          </a:p>
        </p:txBody>
      </p:sp>
    </p:spTree>
    <p:extLst>
      <p:ext uri="{BB962C8B-B14F-4D97-AF65-F5344CB8AC3E}">
        <p14:creationId xmlns:p14="http://schemas.microsoft.com/office/powerpoint/2010/main" val="31852919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B7E966C-FDC8-4F59-BA91-639DE5CCB532}"/>
              </a:ext>
            </a:extLst>
          </p:cNvPr>
          <p:cNvSpPr>
            <a:spLocks noGrp="1"/>
          </p:cNvSpPr>
          <p:nvPr>
            <p:ph type="title"/>
          </p:nvPr>
        </p:nvSpPr>
        <p:spPr>
          <a:xfrm>
            <a:off x="838200" y="963877"/>
            <a:ext cx="3494362" cy="4930246"/>
          </a:xfrm>
        </p:spPr>
        <p:txBody>
          <a:bodyPr vert="horz" lIns="91440" tIns="45720" rIns="91440" bIns="45720" rtlCol="0" anchor="ctr">
            <a:normAutofit/>
          </a:bodyPr>
          <a:lstStyle/>
          <a:p>
            <a:pPr algn="r"/>
            <a:r>
              <a:rPr lang="en-US" kern="1200" dirty="0">
                <a:solidFill>
                  <a:schemeClr val="accent1"/>
                </a:solidFill>
                <a:latin typeface="+mj-lt"/>
                <a:ea typeface="+mj-ea"/>
                <a:cs typeface="+mj-cs"/>
              </a:rPr>
              <a:t>Introduction</a:t>
            </a: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C58E3F3-9F20-420E-BDB3-C6304F9BDC1A}"/>
              </a:ext>
            </a:extLst>
          </p:cNvPr>
          <p:cNvSpPr>
            <a:spLocks noGrp="1"/>
          </p:cNvSpPr>
          <p:nvPr>
            <p:ph idx="4294967295"/>
          </p:nvPr>
        </p:nvSpPr>
        <p:spPr>
          <a:xfrm>
            <a:off x="4976031" y="963877"/>
            <a:ext cx="6377769" cy="4930246"/>
          </a:xfrm>
        </p:spPr>
        <p:txBody>
          <a:bodyPr vert="horz" lIns="91440" tIns="45720" rIns="91440" bIns="45720" rtlCol="0" anchor="ctr">
            <a:normAutofit/>
          </a:bodyPr>
          <a:lstStyle/>
          <a:p>
            <a:r>
              <a:rPr lang="en-US" sz="2400" dirty="0"/>
              <a:t>InfoPath</a:t>
            </a:r>
          </a:p>
          <a:p>
            <a:r>
              <a:rPr lang="en-US" sz="2400" dirty="0"/>
              <a:t>PowerApps</a:t>
            </a:r>
          </a:p>
          <a:p>
            <a:r>
              <a:rPr lang="en-US" sz="2400" dirty="0"/>
              <a:t>License Options and Costs</a:t>
            </a:r>
          </a:p>
          <a:p>
            <a:r>
              <a:rPr lang="en-US" sz="2400" dirty="0"/>
              <a:t>Setup Environment</a:t>
            </a:r>
          </a:p>
        </p:txBody>
      </p:sp>
    </p:spTree>
    <p:extLst>
      <p:ext uri="{BB962C8B-B14F-4D97-AF65-F5344CB8AC3E}">
        <p14:creationId xmlns:p14="http://schemas.microsoft.com/office/powerpoint/2010/main" val="329552714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0A5052F-C03E-4415-938B-06B4133B4F31}"/>
              </a:ext>
            </a:extLst>
          </p:cNvPr>
          <p:cNvSpPr>
            <a:spLocks noGrp="1"/>
          </p:cNvSpPr>
          <p:nvPr>
            <p:ph type="title"/>
          </p:nvPr>
        </p:nvSpPr>
        <p:spPr/>
        <p:txBody>
          <a:bodyPr/>
          <a:lstStyle/>
          <a:p>
            <a:r>
              <a:rPr lang="en-US" b="1" dirty="0"/>
              <a:t>Collection Example 1</a:t>
            </a:r>
            <a:endParaRPr lang="en-GB" dirty="0"/>
          </a:p>
        </p:txBody>
      </p:sp>
      <p:pic>
        <p:nvPicPr>
          <p:cNvPr id="6" name="Picture 5">
            <a:extLst>
              <a:ext uri="{FF2B5EF4-FFF2-40B4-BE49-F238E27FC236}">
                <a16:creationId xmlns:a16="http://schemas.microsoft.com/office/drawing/2014/main" id="{A6107FA8-CA78-4A76-BD63-6B746EA422BA}"/>
              </a:ext>
            </a:extLst>
          </p:cNvPr>
          <p:cNvPicPr>
            <a:picLocks noChangeAspect="1"/>
          </p:cNvPicPr>
          <p:nvPr/>
        </p:nvPicPr>
        <p:blipFill>
          <a:blip r:embed="rId2"/>
          <a:stretch>
            <a:fillRect/>
          </a:stretch>
        </p:blipFill>
        <p:spPr>
          <a:xfrm>
            <a:off x="838200" y="1828800"/>
            <a:ext cx="10515600" cy="4411980"/>
          </a:xfrm>
          <a:prstGeom prst="rect">
            <a:avLst/>
          </a:prstGeom>
        </p:spPr>
      </p:pic>
    </p:spTree>
    <p:extLst>
      <p:ext uri="{BB962C8B-B14F-4D97-AF65-F5344CB8AC3E}">
        <p14:creationId xmlns:p14="http://schemas.microsoft.com/office/powerpoint/2010/main" val="341923690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0A5052F-C03E-4415-938B-06B4133B4F31}"/>
              </a:ext>
            </a:extLst>
          </p:cNvPr>
          <p:cNvSpPr>
            <a:spLocks noGrp="1"/>
          </p:cNvSpPr>
          <p:nvPr>
            <p:ph type="title"/>
          </p:nvPr>
        </p:nvSpPr>
        <p:spPr/>
        <p:txBody>
          <a:bodyPr/>
          <a:lstStyle/>
          <a:p>
            <a:r>
              <a:rPr lang="en-US" b="1" dirty="0"/>
              <a:t>Collection Example 2</a:t>
            </a:r>
            <a:endParaRPr lang="en-GB" dirty="0"/>
          </a:p>
        </p:txBody>
      </p:sp>
      <p:pic>
        <p:nvPicPr>
          <p:cNvPr id="2" name="Picture 1">
            <a:extLst>
              <a:ext uri="{FF2B5EF4-FFF2-40B4-BE49-F238E27FC236}">
                <a16:creationId xmlns:a16="http://schemas.microsoft.com/office/drawing/2014/main" id="{F671E4E3-8C58-4041-8059-E197A2A356CB}"/>
              </a:ext>
            </a:extLst>
          </p:cNvPr>
          <p:cNvPicPr>
            <a:picLocks noChangeAspect="1"/>
          </p:cNvPicPr>
          <p:nvPr/>
        </p:nvPicPr>
        <p:blipFill>
          <a:blip r:embed="rId2"/>
          <a:stretch>
            <a:fillRect/>
          </a:stretch>
        </p:blipFill>
        <p:spPr>
          <a:xfrm>
            <a:off x="838200" y="1628373"/>
            <a:ext cx="11353800" cy="3601254"/>
          </a:xfrm>
          <a:prstGeom prst="rect">
            <a:avLst/>
          </a:prstGeom>
        </p:spPr>
      </p:pic>
    </p:spTree>
    <p:extLst>
      <p:ext uri="{BB962C8B-B14F-4D97-AF65-F5344CB8AC3E}">
        <p14:creationId xmlns:p14="http://schemas.microsoft.com/office/powerpoint/2010/main" val="287883098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40AD4-3E36-43AE-B61F-9521AC7BC8BB}"/>
              </a:ext>
            </a:extLst>
          </p:cNvPr>
          <p:cNvSpPr>
            <a:spLocks noGrp="1"/>
          </p:cNvSpPr>
          <p:nvPr>
            <p:ph type="title"/>
          </p:nvPr>
        </p:nvSpPr>
        <p:spPr>
          <a:xfrm>
            <a:off x="311659" y="245166"/>
            <a:ext cx="7546466" cy="1240734"/>
          </a:xfrm>
        </p:spPr>
        <p:txBody>
          <a:bodyPr vert="horz" lIns="91440" tIns="45720" rIns="91440" bIns="45720" rtlCol="0" anchor="ctr">
            <a:normAutofit/>
          </a:bodyPr>
          <a:lstStyle/>
          <a:p>
            <a:r>
              <a:rPr lang="en-GB" sz="5400" dirty="0"/>
              <a:t>Patch, Defaults, Update If</a:t>
            </a:r>
            <a:endParaRPr lang="en-US" sz="5100" b="1" dirty="0"/>
          </a:p>
        </p:txBody>
      </p:sp>
      <p:sp>
        <p:nvSpPr>
          <p:cNvPr id="4" name="Content Placeholder 2">
            <a:extLst>
              <a:ext uri="{FF2B5EF4-FFF2-40B4-BE49-F238E27FC236}">
                <a16:creationId xmlns:a16="http://schemas.microsoft.com/office/drawing/2014/main" id="{CD007C0D-2AB8-4F2B-8058-C2444629B251}"/>
              </a:ext>
            </a:extLst>
          </p:cNvPr>
          <p:cNvSpPr txBox="1">
            <a:spLocks/>
          </p:cNvSpPr>
          <p:nvPr/>
        </p:nvSpPr>
        <p:spPr>
          <a:xfrm>
            <a:off x="804080" y="3639382"/>
            <a:ext cx="10328739" cy="259461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2000" i="1" dirty="0">
                <a:solidFill>
                  <a:srgbClr val="00B050"/>
                </a:solidFill>
              </a:rPr>
              <a:t>Patch(</a:t>
            </a:r>
            <a:r>
              <a:rPr lang="en-GB" sz="2000" i="1" dirty="0" err="1">
                <a:solidFill>
                  <a:srgbClr val="00B050"/>
                </a:solidFill>
              </a:rPr>
              <a:t>ListName,Defaults</a:t>
            </a:r>
            <a:r>
              <a:rPr lang="en-GB" sz="2000" i="1" dirty="0">
                <a:solidFill>
                  <a:srgbClr val="00B050"/>
                </a:solidFill>
              </a:rPr>
              <a:t>(</a:t>
            </a:r>
            <a:r>
              <a:rPr lang="en-GB" sz="2000" i="1" dirty="0" err="1">
                <a:solidFill>
                  <a:srgbClr val="00B050"/>
                </a:solidFill>
              </a:rPr>
              <a:t>ListName</a:t>
            </a:r>
            <a:r>
              <a:rPr lang="en-GB" sz="2000" i="1" dirty="0">
                <a:solidFill>
                  <a:srgbClr val="00B050"/>
                </a:solidFill>
              </a:rPr>
              <a:t>),{</a:t>
            </a:r>
          </a:p>
          <a:p>
            <a:pPr marL="0" indent="0">
              <a:buNone/>
            </a:pPr>
            <a:r>
              <a:rPr lang="en-GB" sz="2000" i="1" dirty="0">
                <a:solidFill>
                  <a:srgbClr val="00B050"/>
                </a:solidFill>
              </a:rPr>
              <a:t>    </a:t>
            </a:r>
            <a:r>
              <a:rPr lang="en-GB" sz="2000" i="1" dirty="0" err="1">
                <a:solidFill>
                  <a:srgbClr val="00B050"/>
                </a:solidFill>
              </a:rPr>
              <a:t>Title:txtticketname.Text</a:t>
            </a:r>
            <a:r>
              <a:rPr lang="en-GB" sz="2000" i="1" dirty="0">
                <a:solidFill>
                  <a:srgbClr val="00B050"/>
                </a:solidFill>
              </a:rPr>
              <a:t>,</a:t>
            </a:r>
          </a:p>
          <a:p>
            <a:pPr marL="0" indent="0">
              <a:buNone/>
            </a:pPr>
            <a:r>
              <a:rPr lang="en-GB" sz="2000" i="1" dirty="0">
                <a:solidFill>
                  <a:srgbClr val="00B050"/>
                </a:solidFill>
              </a:rPr>
              <a:t>    Priority: </a:t>
            </a:r>
            <a:r>
              <a:rPr lang="en-GB" sz="2000" i="1" dirty="0" err="1">
                <a:solidFill>
                  <a:srgbClr val="00B050"/>
                </a:solidFill>
              </a:rPr>
              <a:t>CreateTicketScreenPriorityDropDown.SelectedText.Value</a:t>
            </a:r>
            <a:r>
              <a:rPr lang="en-GB" sz="2000" i="1" dirty="0">
                <a:solidFill>
                  <a:srgbClr val="00B050"/>
                </a:solidFill>
              </a:rPr>
              <a:t>,</a:t>
            </a:r>
          </a:p>
          <a:p>
            <a:pPr marL="0" indent="0">
              <a:buNone/>
            </a:pPr>
            <a:r>
              <a:rPr lang="en-GB" sz="2000" i="1" dirty="0">
                <a:solidFill>
                  <a:srgbClr val="00B050"/>
                </a:solidFill>
              </a:rPr>
              <a:t>    </a:t>
            </a:r>
            <a:r>
              <a:rPr lang="en-GB" sz="2000" i="1" dirty="0" err="1">
                <a:solidFill>
                  <a:srgbClr val="00B050"/>
                </a:solidFill>
              </a:rPr>
              <a:t>TaskStatus:DropDown.SelectedText.Value</a:t>
            </a:r>
            <a:r>
              <a:rPr lang="en-GB" sz="2000" i="1" dirty="0">
                <a:solidFill>
                  <a:srgbClr val="00B050"/>
                </a:solidFill>
              </a:rPr>
              <a:t>,</a:t>
            </a:r>
          </a:p>
          <a:p>
            <a:pPr marL="0" indent="0">
              <a:buNone/>
            </a:pPr>
            <a:r>
              <a:rPr lang="en-GB" sz="2000" i="1" dirty="0">
                <a:solidFill>
                  <a:srgbClr val="00B050"/>
                </a:solidFill>
              </a:rPr>
              <a:t>    </a:t>
            </a:r>
            <a:r>
              <a:rPr lang="en-GB" sz="2000" i="1" dirty="0" err="1">
                <a:solidFill>
                  <a:srgbClr val="00B050"/>
                </a:solidFill>
              </a:rPr>
              <a:t>Description:TaskDescription.Txext</a:t>
            </a:r>
            <a:r>
              <a:rPr lang="en-GB" sz="2000" i="1" dirty="0">
                <a:solidFill>
                  <a:srgbClr val="00B050"/>
                </a:solidFill>
              </a:rPr>
              <a:t> </a:t>
            </a:r>
          </a:p>
          <a:p>
            <a:pPr marL="0" indent="0">
              <a:buNone/>
            </a:pPr>
            <a:r>
              <a:rPr lang="en-GB" sz="2000" i="1" dirty="0">
                <a:solidFill>
                  <a:srgbClr val="00B050"/>
                </a:solidFill>
              </a:rPr>
              <a:t>});</a:t>
            </a:r>
          </a:p>
        </p:txBody>
      </p:sp>
      <p:sp>
        <p:nvSpPr>
          <p:cNvPr id="3" name="Rectangle 2">
            <a:extLst>
              <a:ext uri="{FF2B5EF4-FFF2-40B4-BE49-F238E27FC236}">
                <a16:creationId xmlns:a16="http://schemas.microsoft.com/office/drawing/2014/main" id="{CD3886A9-FEA2-4472-90A1-1C6DBF5B4BD3}"/>
              </a:ext>
            </a:extLst>
          </p:cNvPr>
          <p:cNvSpPr/>
          <p:nvPr/>
        </p:nvSpPr>
        <p:spPr>
          <a:xfrm>
            <a:off x="804080" y="1331058"/>
            <a:ext cx="10820229" cy="2308324"/>
          </a:xfrm>
          <a:prstGeom prst="rect">
            <a:avLst/>
          </a:prstGeom>
        </p:spPr>
        <p:txBody>
          <a:bodyPr wrap="square">
            <a:spAutoFit/>
          </a:bodyPr>
          <a:lstStyle/>
          <a:p>
            <a:r>
              <a:rPr lang="en-US" dirty="0"/>
              <a:t>Use the Patch function to modify records in complex situations, such as when you perform updates that require no user interaction or use forms that span multiple screens.</a:t>
            </a:r>
          </a:p>
          <a:p>
            <a:endParaRPr lang="en-US" dirty="0"/>
          </a:p>
          <a:p>
            <a:r>
              <a:rPr lang="en-US" dirty="0"/>
              <a:t>In less complex situations, you can use the Edit form control to update records in a data source more easily. When you add an Edit form control, you provide users with a form to fill in and then save the changes to a data source</a:t>
            </a:r>
          </a:p>
          <a:p>
            <a:endParaRPr lang="en-US" dirty="0"/>
          </a:p>
          <a:p>
            <a:r>
              <a:rPr lang="en-US" dirty="0"/>
              <a:t>Use Patch with the Defaults function to create records. Use this behavior to build a single screen for both creating and editing records.</a:t>
            </a:r>
            <a:endParaRPr lang="en-GB" dirty="0"/>
          </a:p>
        </p:txBody>
      </p:sp>
    </p:spTree>
    <p:extLst>
      <p:ext uri="{BB962C8B-B14F-4D97-AF65-F5344CB8AC3E}">
        <p14:creationId xmlns:p14="http://schemas.microsoft.com/office/powerpoint/2010/main" val="67003893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4A2A1B4-D152-4E68-ACCF-40D5DAE84499}"/>
              </a:ext>
            </a:extLst>
          </p:cNvPr>
          <p:cNvSpPr>
            <a:spLocks noGrp="1"/>
          </p:cNvSpPr>
          <p:nvPr>
            <p:ph type="title"/>
          </p:nvPr>
        </p:nvSpPr>
        <p:spPr>
          <a:xfrm>
            <a:off x="603505" y="767419"/>
            <a:ext cx="10780776" cy="3355848"/>
          </a:xfrm>
        </p:spPr>
        <p:txBody>
          <a:bodyPr/>
          <a:lstStyle/>
          <a:p>
            <a:r>
              <a:rPr lang="en-US" dirty="0"/>
              <a:t>Connectors</a:t>
            </a:r>
          </a:p>
        </p:txBody>
      </p:sp>
    </p:spTree>
    <p:extLst>
      <p:ext uri="{BB962C8B-B14F-4D97-AF65-F5344CB8AC3E}">
        <p14:creationId xmlns:p14="http://schemas.microsoft.com/office/powerpoint/2010/main" val="20615145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4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700"/>
                                        <p:tgtEl>
                                          <p:spTgt spid="6"/>
                                        </p:tgtEl>
                                      </p:cBhvr>
                                    </p:animEffect>
                                  </p:childTnLst>
                                </p:cTn>
                              </p:par>
                              <p:par>
                                <p:cTn id="8" presetID="35" presetClass="path" presetSubtype="0" decel="100000" fill="hold" grpId="1" nodeType="withEffect">
                                  <p:stCondLst>
                                    <p:cond delay="100"/>
                                  </p:stCondLst>
                                  <p:childTnLst>
                                    <p:animMotion origin="layout" path="M 2.97776E-6 -2.9206E-6 L 2.97776E-6 0.06651 " pathEditMode="relative" rAng="0" ptsTypes="AA">
                                      <p:cBhvr>
                                        <p:cTn id="9" dur="1000" spd="-100000" fill="hold"/>
                                        <p:tgtEl>
                                          <p:spTgt spid="6"/>
                                        </p:tgtEl>
                                        <p:attrNameLst>
                                          <p:attrName>ppt_x</p:attrName>
                                          <p:attrName>ppt_y</p:attrName>
                                        </p:attrNameLst>
                                      </p:cBhvr>
                                      <p:rCtr x="0" y="331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3C58787-E3C4-4B5D-A69B-A03660844857}"/>
              </a:ext>
            </a:extLst>
          </p:cNvPr>
          <p:cNvPicPr>
            <a:picLocks noChangeAspect="1"/>
          </p:cNvPicPr>
          <p:nvPr/>
        </p:nvPicPr>
        <p:blipFill>
          <a:blip r:embed="rId2"/>
          <a:stretch>
            <a:fillRect/>
          </a:stretch>
        </p:blipFill>
        <p:spPr>
          <a:xfrm>
            <a:off x="0" y="1"/>
            <a:ext cx="12184514" cy="6115050"/>
          </a:xfrm>
          <a:prstGeom prst="rect">
            <a:avLst/>
          </a:prstGeom>
        </p:spPr>
      </p:pic>
    </p:spTree>
    <p:extLst>
      <p:ext uri="{BB962C8B-B14F-4D97-AF65-F5344CB8AC3E}">
        <p14:creationId xmlns:p14="http://schemas.microsoft.com/office/powerpoint/2010/main" val="292224949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4758" y="290403"/>
            <a:ext cx="11579496" cy="553920"/>
          </a:xfrm>
        </p:spPr>
        <p:txBody>
          <a:bodyPr>
            <a:normAutofit fontScale="90000"/>
          </a:bodyPr>
          <a:lstStyle/>
          <a:p>
            <a:r>
              <a:rPr lang="en-US" dirty="0">
                <a:solidFill>
                  <a:srgbClr val="418AB3"/>
                </a:solidFill>
                <a:ea typeface="+mj-ea"/>
                <a:cs typeface="+mj-cs"/>
              </a:rPr>
              <a:t>Why build a connector?</a:t>
            </a:r>
            <a:endParaRPr lang="en-CA" dirty="0">
              <a:solidFill>
                <a:srgbClr val="418AB3"/>
              </a:solidFill>
              <a:ea typeface="+mj-ea"/>
              <a:cs typeface="+mj-cs"/>
            </a:endParaRPr>
          </a:p>
        </p:txBody>
      </p:sp>
      <p:sp>
        <p:nvSpPr>
          <p:cNvPr id="4" name="Text Placeholder 3"/>
          <p:cNvSpPr>
            <a:spLocks noGrp="1"/>
          </p:cNvSpPr>
          <p:nvPr>
            <p:ph type="body" sz="quarter" idx="4294967295"/>
          </p:nvPr>
        </p:nvSpPr>
        <p:spPr>
          <a:xfrm>
            <a:off x="3378226" y="1468350"/>
            <a:ext cx="8546028" cy="1600083"/>
          </a:xfrm>
        </p:spPr>
        <p:txBody>
          <a:bodyPr/>
          <a:lstStyle/>
          <a:p>
            <a:pPr marL="0" indent="0">
              <a:buNone/>
            </a:pPr>
            <a:r>
              <a:rPr lang="en-US" sz="3528" dirty="0">
                <a:gradFill>
                  <a:gsLst>
                    <a:gs pos="1250">
                      <a:schemeClr val="tx2"/>
                    </a:gs>
                    <a:gs pos="100000">
                      <a:schemeClr val="tx2"/>
                    </a:gs>
                  </a:gsLst>
                  <a:lin ang="5400000" scaled="0"/>
                </a:gradFill>
                <a:latin typeface="+mj-lt"/>
                <a:cs typeface="+mn-cs"/>
              </a:rPr>
              <a:t>Enterprise developers</a:t>
            </a:r>
          </a:p>
          <a:p>
            <a:pPr marL="0" lvl="1" indent="0">
              <a:spcBef>
                <a:spcPts val="1175"/>
              </a:spcBef>
              <a:buNone/>
            </a:pPr>
            <a:r>
              <a:rPr lang="en-US" sz="2353" dirty="0"/>
              <a:t>Looking for connectivity to a service we don’t currently support</a:t>
            </a:r>
          </a:p>
          <a:p>
            <a:pPr marL="0" lvl="1" indent="0">
              <a:spcBef>
                <a:spcPts val="1175"/>
              </a:spcBef>
              <a:buNone/>
            </a:pPr>
            <a:r>
              <a:rPr lang="en-US" sz="2353" dirty="0"/>
              <a:t>Need connectivity to a custom or internal service</a:t>
            </a:r>
          </a:p>
        </p:txBody>
      </p:sp>
      <p:grpSp>
        <p:nvGrpSpPr>
          <p:cNvPr id="6" name="Group 5">
            <a:extLst>
              <a:ext uri="{FF2B5EF4-FFF2-40B4-BE49-F238E27FC236}">
                <a16:creationId xmlns:a16="http://schemas.microsoft.com/office/drawing/2014/main" id="{977FC5E5-44EB-4B6B-913B-4C595C1710AA}"/>
              </a:ext>
            </a:extLst>
          </p:cNvPr>
          <p:cNvGrpSpPr>
            <a:grpSpLocks noChangeAspect="1"/>
          </p:cNvGrpSpPr>
          <p:nvPr/>
        </p:nvGrpSpPr>
        <p:grpSpPr>
          <a:xfrm>
            <a:off x="595005" y="1480491"/>
            <a:ext cx="1571814" cy="1971855"/>
            <a:chOff x="4968880" y="1376365"/>
            <a:chExt cx="704850" cy="884239"/>
          </a:xfrm>
        </p:grpSpPr>
        <p:sp>
          <p:nvSpPr>
            <p:cNvPr id="7" name="Freeform 11">
              <a:extLst>
                <a:ext uri="{FF2B5EF4-FFF2-40B4-BE49-F238E27FC236}">
                  <a16:creationId xmlns:a16="http://schemas.microsoft.com/office/drawing/2014/main" id="{3B620413-3E44-4EDB-8E96-79BA2D642B19}"/>
                </a:ext>
              </a:extLst>
            </p:cNvPr>
            <p:cNvSpPr>
              <a:spLocks noEditPoints="1"/>
            </p:cNvSpPr>
            <p:nvPr/>
          </p:nvSpPr>
          <p:spPr bwMode="auto">
            <a:xfrm>
              <a:off x="5362580" y="1544640"/>
              <a:ext cx="301625" cy="303213"/>
            </a:xfrm>
            <a:custGeom>
              <a:avLst/>
              <a:gdLst>
                <a:gd name="T0" fmla="*/ 78 w 88"/>
                <a:gd name="T1" fmla="*/ 44 h 89"/>
                <a:gd name="T2" fmla="*/ 79 w 88"/>
                <a:gd name="T3" fmla="*/ 34 h 89"/>
                <a:gd name="T4" fmla="*/ 74 w 88"/>
                <a:gd name="T5" fmla="*/ 23 h 89"/>
                <a:gd name="T6" fmla="*/ 65 w 88"/>
                <a:gd name="T7" fmla="*/ 18 h 89"/>
                <a:gd name="T8" fmla="*/ 64 w 88"/>
                <a:gd name="T9" fmla="*/ 5 h 89"/>
                <a:gd name="T10" fmla="*/ 54 w 88"/>
                <a:gd name="T11" fmla="*/ 12 h 89"/>
                <a:gd name="T12" fmla="*/ 44 w 88"/>
                <a:gd name="T13" fmla="*/ 8 h 89"/>
                <a:gd name="T14" fmla="*/ 32 w 88"/>
                <a:gd name="T15" fmla="*/ 10 h 89"/>
                <a:gd name="T16" fmla="*/ 24 w 88"/>
                <a:gd name="T17" fmla="*/ 17 h 89"/>
                <a:gd name="T18" fmla="*/ 12 w 88"/>
                <a:gd name="T19" fmla="*/ 14 h 89"/>
                <a:gd name="T20" fmla="*/ 16 w 88"/>
                <a:gd name="T21" fmla="*/ 25 h 89"/>
                <a:gd name="T22" fmla="*/ 9 w 88"/>
                <a:gd name="T23" fmla="*/ 33 h 89"/>
                <a:gd name="T24" fmla="*/ 7 w 88"/>
                <a:gd name="T25" fmla="*/ 45 h 89"/>
                <a:gd name="T26" fmla="*/ 11 w 88"/>
                <a:gd name="T27" fmla="*/ 55 h 89"/>
                <a:gd name="T28" fmla="*/ 5 w 88"/>
                <a:gd name="T29" fmla="*/ 65 h 89"/>
                <a:gd name="T30" fmla="*/ 17 w 88"/>
                <a:gd name="T31" fmla="*/ 66 h 89"/>
                <a:gd name="T32" fmla="*/ 22 w 88"/>
                <a:gd name="T33" fmla="*/ 75 h 89"/>
                <a:gd name="T34" fmla="*/ 33 w 88"/>
                <a:gd name="T35" fmla="*/ 80 h 89"/>
                <a:gd name="T36" fmla="*/ 43 w 88"/>
                <a:gd name="T37" fmla="*/ 79 h 89"/>
                <a:gd name="T38" fmla="*/ 51 w 88"/>
                <a:gd name="T39" fmla="*/ 89 h 89"/>
                <a:gd name="T40" fmla="*/ 55 w 88"/>
                <a:gd name="T41" fmla="*/ 77 h 89"/>
                <a:gd name="T42" fmla="*/ 65 w 88"/>
                <a:gd name="T43" fmla="*/ 75 h 89"/>
                <a:gd name="T44" fmla="*/ 74 w 88"/>
                <a:gd name="T45" fmla="*/ 66 h 89"/>
                <a:gd name="T46" fmla="*/ 76 w 88"/>
                <a:gd name="T47" fmla="*/ 56 h 89"/>
                <a:gd name="T48" fmla="*/ 88 w 88"/>
                <a:gd name="T49" fmla="*/ 52 h 89"/>
                <a:gd name="T50" fmla="*/ 60 w 88"/>
                <a:gd name="T51" fmla="*/ 61 h 89"/>
                <a:gd name="T52" fmla="*/ 41 w 88"/>
                <a:gd name="T53" fmla="*/ 67 h 89"/>
                <a:gd name="T54" fmla="*/ 28 w 88"/>
                <a:gd name="T55" fmla="*/ 60 h 89"/>
                <a:gd name="T56" fmla="*/ 22 w 88"/>
                <a:gd name="T57" fmla="*/ 48 h 89"/>
                <a:gd name="T58" fmla="*/ 33 w 88"/>
                <a:gd name="T59" fmla="*/ 25 h 89"/>
                <a:gd name="T60" fmla="*/ 59 w 88"/>
                <a:gd name="T61" fmla="*/ 28 h 89"/>
                <a:gd name="T62" fmla="*/ 64 w 88"/>
                <a:gd name="T63" fmla="*/ 54 h 89"/>
                <a:gd name="T64" fmla="*/ 60 w 88"/>
                <a:gd name="T65" fmla="*/ 61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8" h="89">
                  <a:moveTo>
                    <a:pt x="81" y="45"/>
                  </a:moveTo>
                  <a:cubicBezTo>
                    <a:pt x="78" y="44"/>
                    <a:pt x="78" y="44"/>
                    <a:pt x="78" y="44"/>
                  </a:cubicBezTo>
                  <a:cubicBezTo>
                    <a:pt x="78" y="41"/>
                    <a:pt x="78" y="38"/>
                    <a:pt x="77" y="35"/>
                  </a:cubicBezTo>
                  <a:cubicBezTo>
                    <a:pt x="79" y="34"/>
                    <a:pt x="79" y="34"/>
                    <a:pt x="79" y="34"/>
                  </a:cubicBezTo>
                  <a:cubicBezTo>
                    <a:pt x="83" y="32"/>
                    <a:pt x="85" y="29"/>
                    <a:pt x="83" y="25"/>
                  </a:cubicBezTo>
                  <a:cubicBezTo>
                    <a:pt x="81" y="21"/>
                    <a:pt x="77" y="21"/>
                    <a:pt x="74" y="23"/>
                  </a:cubicBezTo>
                  <a:cubicBezTo>
                    <a:pt x="71" y="24"/>
                    <a:pt x="71" y="24"/>
                    <a:pt x="71" y="24"/>
                  </a:cubicBezTo>
                  <a:cubicBezTo>
                    <a:pt x="69" y="22"/>
                    <a:pt x="67" y="19"/>
                    <a:pt x="65" y="18"/>
                  </a:cubicBezTo>
                  <a:cubicBezTo>
                    <a:pt x="66" y="15"/>
                    <a:pt x="66" y="15"/>
                    <a:pt x="66" y="15"/>
                  </a:cubicBezTo>
                  <a:cubicBezTo>
                    <a:pt x="68" y="12"/>
                    <a:pt x="68" y="7"/>
                    <a:pt x="64" y="5"/>
                  </a:cubicBezTo>
                  <a:cubicBezTo>
                    <a:pt x="60" y="4"/>
                    <a:pt x="57" y="7"/>
                    <a:pt x="55" y="10"/>
                  </a:cubicBezTo>
                  <a:cubicBezTo>
                    <a:pt x="54" y="12"/>
                    <a:pt x="54" y="12"/>
                    <a:pt x="54" y="12"/>
                  </a:cubicBezTo>
                  <a:cubicBezTo>
                    <a:pt x="51" y="11"/>
                    <a:pt x="48" y="11"/>
                    <a:pt x="45" y="11"/>
                  </a:cubicBezTo>
                  <a:cubicBezTo>
                    <a:pt x="44" y="8"/>
                    <a:pt x="44" y="8"/>
                    <a:pt x="44" y="8"/>
                  </a:cubicBezTo>
                  <a:cubicBezTo>
                    <a:pt x="44" y="4"/>
                    <a:pt x="41" y="0"/>
                    <a:pt x="37" y="1"/>
                  </a:cubicBezTo>
                  <a:cubicBezTo>
                    <a:pt x="33" y="2"/>
                    <a:pt x="32" y="6"/>
                    <a:pt x="32" y="10"/>
                  </a:cubicBezTo>
                  <a:cubicBezTo>
                    <a:pt x="33" y="13"/>
                    <a:pt x="33" y="13"/>
                    <a:pt x="33" y="13"/>
                  </a:cubicBezTo>
                  <a:cubicBezTo>
                    <a:pt x="30" y="14"/>
                    <a:pt x="27" y="15"/>
                    <a:pt x="24" y="17"/>
                  </a:cubicBezTo>
                  <a:cubicBezTo>
                    <a:pt x="23" y="15"/>
                    <a:pt x="23" y="15"/>
                    <a:pt x="23" y="15"/>
                  </a:cubicBezTo>
                  <a:cubicBezTo>
                    <a:pt x="20" y="12"/>
                    <a:pt x="15" y="11"/>
                    <a:pt x="12" y="14"/>
                  </a:cubicBezTo>
                  <a:cubicBezTo>
                    <a:pt x="10" y="17"/>
                    <a:pt x="11" y="21"/>
                    <a:pt x="14" y="24"/>
                  </a:cubicBezTo>
                  <a:cubicBezTo>
                    <a:pt x="16" y="25"/>
                    <a:pt x="16" y="25"/>
                    <a:pt x="16" y="25"/>
                  </a:cubicBezTo>
                  <a:cubicBezTo>
                    <a:pt x="14" y="28"/>
                    <a:pt x="13" y="31"/>
                    <a:pt x="12" y="34"/>
                  </a:cubicBezTo>
                  <a:cubicBezTo>
                    <a:pt x="9" y="33"/>
                    <a:pt x="9" y="33"/>
                    <a:pt x="9" y="33"/>
                  </a:cubicBezTo>
                  <a:cubicBezTo>
                    <a:pt x="5" y="33"/>
                    <a:pt x="1" y="34"/>
                    <a:pt x="0" y="38"/>
                  </a:cubicBezTo>
                  <a:cubicBezTo>
                    <a:pt x="0" y="42"/>
                    <a:pt x="4" y="45"/>
                    <a:pt x="7" y="45"/>
                  </a:cubicBezTo>
                  <a:cubicBezTo>
                    <a:pt x="10" y="46"/>
                    <a:pt x="10" y="46"/>
                    <a:pt x="10" y="46"/>
                  </a:cubicBezTo>
                  <a:cubicBezTo>
                    <a:pt x="10" y="49"/>
                    <a:pt x="10" y="52"/>
                    <a:pt x="11" y="55"/>
                  </a:cubicBezTo>
                  <a:cubicBezTo>
                    <a:pt x="9" y="56"/>
                    <a:pt x="9" y="56"/>
                    <a:pt x="9" y="56"/>
                  </a:cubicBezTo>
                  <a:cubicBezTo>
                    <a:pt x="5" y="58"/>
                    <a:pt x="3" y="61"/>
                    <a:pt x="5" y="65"/>
                  </a:cubicBezTo>
                  <a:cubicBezTo>
                    <a:pt x="6" y="69"/>
                    <a:pt x="11" y="69"/>
                    <a:pt x="14" y="67"/>
                  </a:cubicBezTo>
                  <a:cubicBezTo>
                    <a:pt x="17" y="66"/>
                    <a:pt x="17" y="66"/>
                    <a:pt x="17" y="66"/>
                  </a:cubicBezTo>
                  <a:cubicBezTo>
                    <a:pt x="19" y="68"/>
                    <a:pt x="21" y="70"/>
                    <a:pt x="23" y="72"/>
                  </a:cubicBezTo>
                  <a:cubicBezTo>
                    <a:pt x="22" y="75"/>
                    <a:pt x="22" y="75"/>
                    <a:pt x="22" y="75"/>
                  </a:cubicBezTo>
                  <a:cubicBezTo>
                    <a:pt x="20" y="78"/>
                    <a:pt x="20" y="83"/>
                    <a:pt x="24" y="84"/>
                  </a:cubicBezTo>
                  <a:cubicBezTo>
                    <a:pt x="28" y="86"/>
                    <a:pt x="31" y="83"/>
                    <a:pt x="33" y="80"/>
                  </a:cubicBezTo>
                  <a:cubicBezTo>
                    <a:pt x="34" y="78"/>
                    <a:pt x="34" y="78"/>
                    <a:pt x="34" y="78"/>
                  </a:cubicBezTo>
                  <a:cubicBezTo>
                    <a:pt x="37" y="79"/>
                    <a:pt x="40" y="79"/>
                    <a:pt x="43" y="79"/>
                  </a:cubicBezTo>
                  <a:cubicBezTo>
                    <a:pt x="44" y="82"/>
                    <a:pt x="44" y="82"/>
                    <a:pt x="44" y="82"/>
                  </a:cubicBezTo>
                  <a:cubicBezTo>
                    <a:pt x="44" y="86"/>
                    <a:pt x="47" y="89"/>
                    <a:pt x="51" y="89"/>
                  </a:cubicBezTo>
                  <a:cubicBezTo>
                    <a:pt x="55" y="88"/>
                    <a:pt x="56" y="84"/>
                    <a:pt x="56" y="80"/>
                  </a:cubicBezTo>
                  <a:cubicBezTo>
                    <a:pt x="55" y="77"/>
                    <a:pt x="55" y="77"/>
                    <a:pt x="55" y="77"/>
                  </a:cubicBezTo>
                  <a:cubicBezTo>
                    <a:pt x="58" y="76"/>
                    <a:pt x="61" y="75"/>
                    <a:pt x="63" y="73"/>
                  </a:cubicBezTo>
                  <a:cubicBezTo>
                    <a:pt x="65" y="75"/>
                    <a:pt x="65" y="75"/>
                    <a:pt x="65" y="75"/>
                  </a:cubicBezTo>
                  <a:cubicBezTo>
                    <a:pt x="68" y="78"/>
                    <a:pt x="72" y="79"/>
                    <a:pt x="75" y="76"/>
                  </a:cubicBezTo>
                  <a:cubicBezTo>
                    <a:pt x="78" y="73"/>
                    <a:pt x="77" y="69"/>
                    <a:pt x="74" y="66"/>
                  </a:cubicBezTo>
                  <a:cubicBezTo>
                    <a:pt x="72" y="64"/>
                    <a:pt x="72" y="64"/>
                    <a:pt x="72" y="64"/>
                  </a:cubicBezTo>
                  <a:cubicBezTo>
                    <a:pt x="74" y="62"/>
                    <a:pt x="75" y="59"/>
                    <a:pt x="76" y="56"/>
                  </a:cubicBezTo>
                  <a:cubicBezTo>
                    <a:pt x="79" y="57"/>
                    <a:pt x="79" y="57"/>
                    <a:pt x="79" y="57"/>
                  </a:cubicBezTo>
                  <a:cubicBezTo>
                    <a:pt x="83" y="57"/>
                    <a:pt x="87" y="56"/>
                    <a:pt x="88" y="52"/>
                  </a:cubicBezTo>
                  <a:cubicBezTo>
                    <a:pt x="88" y="48"/>
                    <a:pt x="84" y="45"/>
                    <a:pt x="81" y="45"/>
                  </a:cubicBezTo>
                  <a:close/>
                  <a:moveTo>
                    <a:pt x="60" y="61"/>
                  </a:moveTo>
                  <a:cubicBezTo>
                    <a:pt x="58" y="62"/>
                    <a:pt x="57" y="64"/>
                    <a:pt x="55" y="65"/>
                  </a:cubicBezTo>
                  <a:cubicBezTo>
                    <a:pt x="51" y="67"/>
                    <a:pt x="46" y="68"/>
                    <a:pt x="41" y="67"/>
                  </a:cubicBezTo>
                  <a:cubicBezTo>
                    <a:pt x="37" y="67"/>
                    <a:pt x="32" y="64"/>
                    <a:pt x="29" y="61"/>
                  </a:cubicBezTo>
                  <a:cubicBezTo>
                    <a:pt x="28" y="61"/>
                    <a:pt x="28" y="61"/>
                    <a:pt x="28" y="60"/>
                  </a:cubicBezTo>
                  <a:cubicBezTo>
                    <a:pt x="25" y="57"/>
                    <a:pt x="23" y="53"/>
                    <a:pt x="22" y="49"/>
                  </a:cubicBezTo>
                  <a:cubicBezTo>
                    <a:pt x="22" y="49"/>
                    <a:pt x="22" y="48"/>
                    <a:pt x="22" y="48"/>
                  </a:cubicBezTo>
                  <a:cubicBezTo>
                    <a:pt x="21" y="43"/>
                    <a:pt x="22" y="38"/>
                    <a:pt x="24" y="34"/>
                  </a:cubicBezTo>
                  <a:cubicBezTo>
                    <a:pt x="26" y="30"/>
                    <a:pt x="29" y="27"/>
                    <a:pt x="33" y="25"/>
                  </a:cubicBezTo>
                  <a:cubicBezTo>
                    <a:pt x="34" y="25"/>
                    <a:pt x="34" y="25"/>
                    <a:pt x="35" y="25"/>
                  </a:cubicBezTo>
                  <a:cubicBezTo>
                    <a:pt x="43" y="21"/>
                    <a:pt x="53" y="22"/>
                    <a:pt x="59" y="28"/>
                  </a:cubicBezTo>
                  <a:cubicBezTo>
                    <a:pt x="60" y="29"/>
                    <a:pt x="60" y="29"/>
                    <a:pt x="60" y="30"/>
                  </a:cubicBezTo>
                  <a:cubicBezTo>
                    <a:pt x="67" y="36"/>
                    <a:pt x="68" y="46"/>
                    <a:pt x="64" y="54"/>
                  </a:cubicBezTo>
                  <a:cubicBezTo>
                    <a:pt x="63" y="57"/>
                    <a:pt x="62" y="59"/>
                    <a:pt x="60" y="61"/>
                  </a:cubicBezTo>
                  <a:cubicBezTo>
                    <a:pt x="58" y="62"/>
                    <a:pt x="61" y="59"/>
                    <a:pt x="60" y="61"/>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8" name="Freeform 12">
              <a:extLst>
                <a:ext uri="{FF2B5EF4-FFF2-40B4-BE49-F238E27FC236}">
                  <a16:creationId xmlns:a16="http://schemas.microsoft.com/office/drawing/2014/main" id="{2B15F6ED-71C5-48F8-9CAD-4464F78E6611}"/>
                </a:ext>
              </a:extLst>
            </p:cNvPr>
            <p:cNvSpPr>
              <a:spLocks noEditPoints="1"/>
            </p:cNvSpPr>
            <p:nvPr/>
          </p:nvSpPr>
          <p:spPr bwMode="auto">
            <a:xfrm>
              <a:off x="5372105" y="1957391"/>
              <a:ext cx="301625" cy="303213"/>
            </a:xfrm>
            <a:custGeom>
              <a:avLst/>
              <a:gdLst>
                <a:gd name="T0" fmla="*/ 78 w 88"/>
                <a:gd name="T1" fmla="*/ 43 h 89"/>
                <a:gd name="T2" fmla="*/ 79 w 88"/>
                <a:gd name="T3" fmla="*/ 33 h 89"/>
                <a:gd name="T4" fmla="*/ 74 w 88"/>
                <a:gd name="T5" fmla="*/ 22 h 89"/>
                <a:gd name="T6" fmla="*/ 65 w 88"/>
                <a:gd name="T7" fmla="*/ 17 h 89"/>
                <a:gd name="T8" fmla="*/ 64 w 88"/>
                <a:gd name="T9" fmla="*/ 5 h 89"/>
                <a:gd name="T10" fmla="*/ 54 w 88"/>
                <a:gd name="T11" fmla="*/ 11 h 89"/>
                <a:gd name="T12" fmla="*/ 44 w 88"/>
                <a:gd name="T13" fmla="*/ 7 h 89"/>
                <a:gd name="T14" fmla="*/ 32 w 88"/>
                <a:gd name="T15" fmla="*/ 9 h 89"/>
                <a:gd name="T16" fmla="*/ 25 w 88"/>
                <a:gd name="T17" fmla="*/ 16 h 89"/>
                <a:gd name="T18" fmla="*/ 12 w 88"/>
                <a:gd name="T19" fmla="*/ 13 h 89"/>
                <a:gd name="T20" fmla="*/ 16 w 88"/>
                <a:gd name="T21" fmla="*/ 25 h 89"/>
                <a:gd name="T22" fmla="*/ 9 w 88"/>
                <a:gd name="T23" fmla="*/ 32 h 89"/>
                <a:gd name="T24" fmla="*/ 7 w 88"/>
                <a:gd name="T25" fmla="*/ 44 h 89"/>
                <a:gd name="T26" fmla="*/ 11 w 88"/>
                <a:gd name="T27" fmla="*/ 54 h 89"/>
                <a:gd name="T28" fmla="*/ 5 w 88"/>
                <a:gd name="T29" fmla="*/ 64 h 89"/>
                <a:gd name="T30" fmla="*/ 17 w 88"/>
                <a:gd name="T31" fmla="*/ 65 h 89"/>
                <a:gd name="T32" fmla="*/ 22 w 88"/>
                <a:gd name="T33" fmla="*/ 74 h 89"/>
                <a:gd name="T34" fmla="*/ 33 w 88"/>
                <a:gd name="T35" fmla="*/ 79 h 89"/>
                <a:gd name="T36" fmla="*/ 43 w 88"/>
                <a:gd name="T37" fmla="*/ 78 h 89"/>
                <a:gd name="T38" fmla="*/ 51 w 88"/>
                <a:gd name="T39" fmla="*/ 88 h 89"/>
                <a:gd name="T40" fmla="*/ 55 w 88"/>
                <a:gd name="T41" fmla="*/ 76 h 89"/>
                <a:gd name="T42" fmla="*/ 65 w 88"/>
                <a:gd name="T43" fmla="*/ 74 h 89"/>
                <a:gd name="T44" fmla="*/ 74 w 88"/>
                <a:gd name="T45" fmla="*/ 65 h 89"/>
                <a:gd name="T46" fmla="*/ 76 w 88"/>
                <a:gd name="T47" fmla="*/ 55 h 89"/>
                <a:gd name="T48" fmla="*/ 88 w 88"/>
                <a:gd name="T49" fmla="*/ 51 h 89"/>
                <a:gd name="T50" fmla="*/ 60 w 88"/>
                <a:gd name="T51" fmla="*/ 60 h 89"/>
                <a:gd name="T52" fmla="*/ 41 w 88"/>
                <a:gd name="T53" fmla="*/ 66 h 89"/>
                <a:gd name="T54" fmla="*/ 28 w 88"/>
                <a:gd name="T55" fmla="*/ 59 h 89"/>
                <a:gd name="T56" fmla="*/ 22 w 88"/>
                <a:gd name="T57" fmla="*/ 47 h 89"/>
                <a:gd name="T58" fmla="*/ 33 w 88"/>
                <a:gd name="T59" fmla="*/ 24 h 89"/>
                <a:gd name="T60" fmla="*/ 59 w 88"/>
                <a:gd name="T61" fmla="*/ 28 h 89"/>
                <a:gd name="T62" fmla="*/ 64 w 88"/>
                <a:gd name="T63" fmla="*/ 54 h 89"/>
                <a:gd name="T64" fmla="*/ 60 w 88"/>
                <a:gd name="T65" fmla="*/ 6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8" h="89">
                  <a:moveTo>
                    <a:pt x="81" y="44"/>
                  </a:moveTo>
                  <a:cubicBezTo>
                    <a:pt x="78" y="43"/>
                    <a:pt x="78" y="43"/>
                    <a:pt x="78" y="43"/>
                  </a:cubicBezTo>
                  <a:cubicBezTo>
                    <a:pt x="78" y="40"/>
                    <a:pt x="78" y="37"/>
                    <a:pt x="77" y="34"/>
                  </a:cubicBezTo>
                  <a:cubicBezTo>
                    <a:pt x="79" y="33"/>
                    <a:pt x="79" y="33"/>
                    <a:pt x="79" y="33"/>
                  </a:cubicBezTo>
                  <a:cubicBezTo>
                    <a:pt x="83" y="31"/>
                    <a:pt x="86" y="28"/>
                    <a:pt x="83" y="24"/>
                  </a:cubicBezTo>
                  <a:cubicBezTo>
                    <a:pt x="81" y="20"/>
                    <a:pt x="77" y="20"/>
                    <a:pt x="74" y="22"/>
                  </a:cubicBezTo>
                  <a:cubicBezTo>
                    <a:pt x="71" y="23"/>
                    <a:pt x="71" y="23"/>
                    <a:pt x="71" y="23"/>
                  </a:cubicBezTo>
                  <a:cubicBezTo>
                    <a:pt x="70" y="21"/>
                    <a:pt x="67" y="19"/>
                    <a:pt x="65" y="17"/>
                  </a:cubicBezTo>
                  <a:cubicBezTo>
                    <a:pt x="66" y="15"/>
                    <a:pt x="66" y="15"/>
                    <a:pt x="66" y="15"/>
                  </a:cubicBezTo>
                  <a:cubicBezTo>
                    <a:pt x="68" y="11"/>
                    <a:pt x="68" y="6"/>
                    <a:pt x="64" y="5"/>
                  </a:cubicBezTo>
                  <a:cubicBezTo>
                    <a:pt x="60" y="3"/>
                    <a:pt x="57" y="6"/>
                    <a:pt x="55" y="9"/>
                  </a:cubicBezTo>
                  <a:cubicBezTo>
                    <a:pt x="54" y="11"/>
                    <a:pt x="54" y="11"/>
                    <a:pt x="54" y="11"/>
                  </a:cubicBezTo>
                  <a:cubicBezTo>
                    <a:pt x="51" y="10"/>
                    <a:pt x="48" y="10"/>
                    <a:pt x="45" y="10"/>
                  </a:cubicBezTo>
                  <a:cubicBezTo>
                    <a:pt x="44" y="7"/>
                    <a:pt x="44" y="7"/>
                    <a:pt x="44" y="7"/>
                  </a:cubicBezTo>
                  <a:cubicBezTo>
                    <a:pt x="44" y="3"/>
                    <a:pt x="41" y="0"/>
                    <a:pt x="37" y="1"/>
                  </a:cubicBezTo>
                  <a:cubicBezTo>
                    <a:pt x="33" y="1"/>
                    <a:pt x="32" y="6"/>
                    <a:pt x="32" y="9"/>
                  </a:cubicBezTo>
                  <a:cubicBezTo>
                    <a:pt x="33" y="12"/>
                    <a:pt x="33" y="12"/>
                    <a:pt x="33" y="12"/>
                  </a:cubicBezTo>
                  <a:cubicBezTo>
                    <a:pt x="30" y="13"/>
                    <a:pt x="27" y="14"/>
                    <a:pt x="25" y="16"/>
                  </a:cubicBezTo>
                  <a:cubicBezTo>
                    <a:pt x="23" y="14"/>
                    <a:pt x="23" y="14"/>
                    <a:pt x="23" y="14"/>
                  </a:cubicBezTo>
                  <a:cubicBezTo>
                    <a:pt x="20" y="11"/>
                    <a:pt x="15" y="10"/>
                    <a:pt x="12" y="13"/>
                  </a:cubicBezTo>
                  <a:cubicBezTo>
                    <a:pt x="10" y="16"/>
                    <a:pt x="12" y="20"/>
                    <a:pt x="14" y="23"/>
                  </a:cubicBezTo>
                  <a:cubicBezTo>
                    <a:pt x="16" y="25"/>
                    <a:pt x="16" y="25"/>
                    <a:pt x="16" y="25"/>
                  </a:cubicBezTo>
                  <a:cubicBezTo>
                    <a:pt x="14" y="27"/>
                    <a:pt x="13" y="30"/>
                    <a:pt x="12" y="33"/>
                  </a:cubicBezTo>
                  <a:cubicBezTo>
                    <a:pt x="9" y="32"/>
                    <a:pt x="9" y="32"/>
                    <a:pt x="9" y="32"/>
                  </a:cubicBezTo>
                  <a:cubicBezTo>
                    <a:pt x="5" y="32"/>
                    <a:pt x="1" y="33"/>
                    <a:pt x="0" y="37"/>
                  </a:cubicBezTo>
                  <a:cubicBezTo>
                    <a:pt x="0" y="42"/>
                    <a:pt x="4" y="44"/>
                    <a:pt x="7" y="44"/>
                  </a:cubicBezTo>
                  <a:cubicBezTo>
                    <a:pt x="10" y="45"/>
                    <a:pt x="10" y="45"/>
                    <a:pt x="10" y="45"/>
                  </a:cubicBezTo>
                  <a:cubicBezTo>
                    <a:pt x="10" y="48"/>
                    <a:pt x="10" y="51"/>
                    <a:pt x="11" y="54"/>
                  </a:cubicBezTo>
                  <a:cubicBezTo>
                    <a:pt x="9" y="55"/>
                    <a:pt x="9" y="55"/>
                    <a:pt x="9" y="55"/>
                  </a:cubicBezTo>
                  <a:cubicBezTo>
                    <a:pt x="6" y="57"/>
                    <a:pt x="3" y="60"/>
                    <a:pt x="5" y="64"/>
                  </a:cubicBezTo>
                  <a:cubicBezTo>
                    <a:pt x="7" y="68"/>
                    <a:pt x="11" y="68"/>
                    <a:pt x="14" y="66"/>
                  </a:cubicBezTo>
                  <a:cubicBezTo>
                    <a:pt x="17" y="65"/>
                    <a:pt x="17" y="65"/>
                    <a:pt x="17" y="65"/>
                  </a:cubicBezTo>
                  <a:cubicBezTo>
                    <a:pt x="19" y="67"/>
                    <a:pt x="21" y="69"/>
                    <a:pt x="23" y="71"/>
                  </a:cubicBezTo>
                  <a:cubicBezTo>
                    <a:pt x="22" y="74"/>
                    <a:pt x="22" y="74"/>
                    <a:pt x="22" y="74"/>
                  </a:cubicBezTo>
                  <a:cubicBezTo>
                    <a:pt x="20" y="77"/>
                    <a:pt x="20" y="82"/>
                    <a:pt x="24" y="84"/>
                  </a:cubicBezTo>
                  <a:cubicBezTo>
                    <a:pt x="28" y="85"/>
                    <a:pt x="31" y="82"/>
                    <a:pt x="33" y="79"/>
                  </a:cubicBezTo>
                  <a:cubicBezTo>
                    <a:pt x="34" y="77"/>
                    <a:pt x="34" y="77"/>
                    <a:pt x="34" y="77"/>
                  </a:cubicBezTo>
                  <a:cubicBezTo>
                    <a:pt x="37" y="78"/>
                    <a:pt x="40" y="78"/>
                    <a:pt x="43" y="78"/>
                  </a:cubicBezTo>
                  <a:cubicBezTo>
                    <a:pt x="44" y="81"/>
                    <a:pt x="44" y="81"/>
                    <a:pt x="44" y="81"/>
                  </a:cubicBezTo>
                  <a:cubicBezTo>
                    <a:pt x="44" y="85"/>
                    <a:pt x="47" y="89"/>
                    <a:pt x="51" y="88"/>
                  </a:cubicBezTo>
                  <a:cubicBezTo>
                    <a:pt x="55" y="87"/>
                    <a:pt x="56" y="83"/>
                    <a:pt x="56" y="79"/>
                  </a:cubicBezTo>
                  <a:cubicBezTo>
                    <a:pt x="55" y="76"/>
                    <a:pt x="55" y="76"/>
                    <a:pt x="55" y="76"/>
                  </a:cubicBezTo>
                  <a:cubicBezTo>
                    <a:pt x="58" y="75"/>
                    <a:pt x="61" y="74"/>
                    <a:pt x="64" y="72"/>
                  </a:cubicBezTo>
                  <a:cubicBezTo>
                    <a:pt x="65" y="74"/>
                    <a:pt x="65" y="74"/>
                    <a:pt x="65" y="74"/>
                  </a:cubicBezTo>
                  <a:cubicBezTo>
                    <a:pt x="68" y="77"/>
                    <a:pt x="73" y="78"/>
                    <a:pt x="76" y="75"/>
                  </a:cubicBezTo>
                  <a:cubicBezTo>
                    <a:pt x="78" y="72"/>
                    <a:pt x="77" y="68"/>
                    <a:pt x="74" y="65"/>
                  </a:cubicBezTo>
                  <a:cubicBezTo>
                    <a:pt x="72" y="64"/>
                    <a:pt x="72" y="64"/>
                    <a:pt x="72" y="64"/>
                  </a:cubicBezTo>
                  <a:cubicBezTo>
                    <a:pt x="74" y="61"/>
                    <a:pt x="75" y="58"/>
                    <a:pt x="76" y="55"/>
                  </a:cubicBezTo>
                  <a:cubicBezTo>
                    <a:pt x="79" y="56"/>
                    <a:pt x="79" y="56"/>
                    <a:pt x="79" y="56"/>
                  </a:cubicBezTo>
                  <a:cubicBezTo>
                    <a:pt x="83" y="56"/>
                    <a:pt x="87" y="55"/>
                    <a:pt x="88" y="51"/>
                  </a:cubicBezTo>
                  <a:cubicBezTo>
                    <a:pt x="88" y="47"/>
                    <a:pt x="85" y="44"/>
                    <a:pt x="81" y="44"/>
                  </a:cubicBezTo>
                  <a:close/>
                  <a:moveTo>
                    <a:pt x="60" y="60"/>
                  </a:moveTo>
                  <a:cubicBezTo>
                    <a:pt x="58" y="61"/>
                    <a:pt x="57" y="63"/>
                    <a:pt x="55" y="64"/>
                  </a:cubicBezTo>
                  <a:cubicBezTo>
                    <a:pt x="51" y="66"/>
                    <a:pt x="46" y="67"/>
                    <a:pt x="41" y="66"/>
                  </a:cubicBezTo>
                  <a:cubicBezTo>
                    <a:pt x="37" y="66"/>
                    <a:pt x="32" y="64"/>
                    <a:pt x="29" y="60"/>
                  </a:cubicBezTo>
                  <a:cubicBezTo>
                    <a:pt x="28" y="60"/>
                    <a:pt x="28" y="60"/>
                    <a:pt x="28" y="59"/>
                  </a:cubicBezTo>
                  <a:cubicBezTo>
                    <a:pt x="25" y="56"/>
                    <a:pt x="23" y="52"/>
                    <a:pt x="22" y="48"/>
                  </a:cubicBezTo>
                  <a:cubicBezTo>
                    <a:pt x="22" y="48"/>
                    <a:pt x="22" y="47"/>
                    <a:pt x="22" y="47"/>
                  </a:cubicBezTo>
                  <a:cubicBezTo>
                    <a:pt x="21" y="42"/>
                    <a:pt x="22" y="37"/>
                    <a:pt x="24" y="33"/>
                  </a:cubicBezTo>
                  <a:cubicBezTo>
                    <a:pt x="26" y="30"/>
                    <a:pt x="29" y="26"/>
                    <a:pt x="33" y="24"/>
                  </a:cubicBezTo>
                  <a:cubicBezTo>
                    <a:pt x="34" y="24"/>
                    <a:pt x="34" y="24"/>
                    <a:pt x="35" y="24"/>
                  </a:cubicBezTo>
                  <a:cubicBezTo>
                    <a:pt x="43" y="20"/>
                    <a:pt x="53" y="21"/>
                    <a:pt x="59" y="28"/>
                  </a:cubicBezTo>
                  <a:cubicBezTo>
                    <a:pt x="60" y="28"/>
                    <a:pt x="60" y="28"/>
                    <a:pt x="61" y="29"/>
                  </a:cubicBezTo>
                  <a:cubicBezTo>
                    <a:pt x="67" y="35"/>
                    <a:pt x="68" y="45"/>
                    <a:pt x="64" y="54"/>
                  </a:cubicBezTo>
                  <a:cubicBezTo>
                    <a:pt x="64" y="56"/>
                    <a:pt x="62" y="58"/>
                    <a:pt x="60" y="60"/>
                  </a:cubicBezTo>
                  <a:cubicBezTo>
                    <a:pt x="58" y="61"/>
                    <a:pt x="62" y="58"/>
                    <a:pt x="60" y="6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9" name="Freeform 13">
              <a:extLst>
                <a:ext uri="{FF2B5EF4-FFF2-40B4-BE49-F238E27FC236}">
                  <a16:creationId xmlns:a16="http://schemas.microsoft.com/office/drawing/2014/main" id="{0E9947C2-5207-4409-AC87-8EF6891DA192}"/>
                </a:ext>
              </a:extLst>
            </p:cNvPr>
            <p:cNvSpPr>
              <a:spLocks/>
            </p:cNvSpPr>
            <p:nvPr/>
          </p:nvSpPr>
          <p:spPr bwMode="auto">
            <a:xfrm>
              <a:off x="4968880" y="1724028"/>
              <a:ext cx="452438" cy="450851"/>
            </a:xfrm>
            <a:custGeom>
              <a:avLst/>
              <a:gdLst>
                <a:gd name="T0" fmla="*/ 124 w 132"/>
                <a:gd name="T1" fmla="*/ 65 h 132"/>
                <a:gd name="T2" fmla="*/ 125 w 132"/>
                <a:gd name="T3" fmla="*/ 57 h 132"/>
                <a:gd name="T4" fmla="*/ 122 w 132"/>
                <a:gd name="T5" fmla="*/ 45 h 132"/>
                <a:gd name="T6" fmla="*/ 117 w 132"/>
                <a:gd name="T7" fmla="*/ 38 h 132"/>
                <a:gd name="T8" fmla="*/ 120 w 132"/>
                <a:gd name="T9" fmla="*/ 28 h 132"/>
                <a:gd name="T10" fmla="*/ 110 w 132"/>
                <a:gd name="T11" fmla="*/ 28 h 132"/>
                <a:gd name="T12" fmla="*/ 104 w 132"/>
                <a:gd name="T13" fmla="*/ 23 h 132"/>
                <a:gd name="T14" fmla="*/ 104 w 132"/>
                <a:gd name="T15" fmla="*/ 12 h 132"/>
                <a:gd name="T16" fmla="*/ 94 w 132"/>
                <a:gd name="T17" fmla="*/ 15 h 132"/>
                <a:gd name="T18" fmla="*/ 88 w 132"/>
                <a:gd name="T19" fmla="*/ 10 h 132"/>
                <a:gd name="T20" fmla="*/ 75 w 132"/>
                <a:gd name="T21" fmla="*/ 7 h 132"/>
                <a:gd name="T22" fmla="*/ 67 w 132"/>
                <a:gd name="T23" fmla="*/ 8 h 132"/>
                <a:gd name="T24" fmla="*/ 60 w 132"/>
                <a:gd name="T25" fmla="*/ 0 h 132"/>
                <a:gd name="T26" fmla="*/ 55 w 132"/>
                <a:gd name="T27" fmla="*/ 9 h 132"/>
                <a:gd name="T28" fmla="*/ 47 w 132"/>
                <a:gd name="T29" fmla="*/ 9 h 132"/>
                <a:gd name="T30" fmla="*/ 35 w 132"/>
                <a:gd name="T31" fmla="*/ 15 h 132"/>
                <a:gd name="T32" fmla="*/ 30 w 132"/>
                <a:gd name="T33" fmla="*/ 21 h 132"/>
                <a:gd name="T34" fmla="*/ 19 w 132"/>
                <a:gd name="T35" fmla="*/ 20 h 132"/>
                <a:gd name="T36" fmla="*/ 21 w 132"/>
                <a:gd name="T37" fmla="*/ 30 h 132"/>
                <a:gd name="T38" fmla="*/ 15 w 132"/>
                <a:gd name="T39" fmla="*/ 35 h 132"/>
                <a:gd name="T40" fmla="*/ 9 w 132"/>
                <a:gd name="T41" fmla="*/ 47 h 132"/>
                <a:gd name="T42" fmla="*/ 9 w 132"/>
                <a:gd name="T43" fmla="*/ 55 h 132"/>
                <a:gd name="T44" fmla="*/ 0 w 132"/>
                <a:gd name="T45" fmla="*/ 60 h 132"/>
                <a:gd name="T46" fmla="*/ 8 w 132"/>
                <a:gd name="T47" fmla="*/ 68 h 132"/>
                <a:gd name="T48" fmla="*/ 7 w 132"/>
                <a:gd name="T49" fmla="*/ 76 h 132"/>
                <a:gd name="T50" fmla="*/ 10 w 132"/>
                <a:gd name="T51" fmla="*/ 88 h 132"/>
                <a:gd name="T52" fmla="*/ 15 w 132"/>
                <a:gd name="T53" fmla="*/ 94 h 132"/>
                <a:gd name="T54" fmla="*/ 12 w 132"/>
                <a:gd name="T55" fmla="*/ 104 h 132"/>
                <a:gd name="T56" fmla="*/ 23 w 132"/>
                <a:gd name="T57" fmla="*/ 104 h 132"/>
                <a:gd name="T58" fmla="*/ 28 w 132"/>
                <a:gd name="T59" fmla="*/ 110 h 132"/>
                <a:gd name="T60" fmla="*/ 28 w 132"/>
                <a:gd name="T61" fmla="*/ 120 h 132"/>
                <a:gd name="T62" fmla="*/ 38 w 132"/>
                <a:gd name="T63" fmla="*/ 117 h 132"/>
                <a:gd name="T64" fmla="*/ 44 w 132"/>
                <a:gd name="T65" fmla="*/ 122 h 132"/>
                <a:gd name="T66" fmla="*/ 57 w 132"/>
                <a:gd name="T67" fmla="*/ 125 h 132"/>
                <a:gd name="T68" fmla="*/ 65 w 132"/>
                <a:gd name="T69" fmla="*/ 124 h 132"/>
                <a:gd name="T70" fmla="*/ 72 w 132"/>
                <a:gd name="T71" fmla="*/ 132 h 132"/>
                <a:gd name="T72" fmla="*/ 77 w 132"/>
                <a:gd name="T73" fmla="*/ 123 h 132"/>
                <a:gd name="T74" fmla="*/ 85 w 132"/>
                <a:gd name="T75" fmla="*/ 123 h 132"/>
                <a:gd name="T76" fmla="*/ 97 w 132"/>
                <a:gd name="T77" fmla="*/ 118 h 132"/>
                <a:gd name="T78" fmla="*/ 102 w 132"/>
                <a:gd name="T79" fmla="*/ 111 h 132"/>
                <a:gd name="T80" fmla="*/ 113 w 132"/>
                <a:gd name="T81" fmla="*/ 113 h 132"/>
                <a:gd name="T82" fmla="*/ 111 w 132"/>
                <a:gd name="T83" fmla="*/ 102 h 132"/>
                <a:gd name="T84" fmla="*/ 117 w 132"/>
                <a:gd name="T85" fmla="*/ 97 h 132"/>
                <a:gd name="T86" fmla="*/ 123 w 132"/>
                <a:gd name="T87" fmla="*/ 86 h 132"/>
                <a:gd name="T88" fmla="*/ 123 w 132"/>
                <a:gd name="T89" fmla="*/ 78 h 132"/>
                <a:gd name="T90" fmla="*/ 132 w 132"/>
                <a:gd name="T91" fmla="*/ 7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2" h="132">
                  <a:moveTo>
                    <a:pt x="126" y="65"/>
                  </a:moveTo>
                  <a:cubicBezTo>
                    <a:pt x="124" y="65"/>
                    <a:pt x="124" y="65"/>
                    <a:pt x="124" y="65"/>
                  </a:cubicBezTo>
                  <a:cubicBezTo>
                    <a:pt x="124" y="62"/>
                    <a:pt x="124" y="60"/>
                    <a:pt x="123" y="57"/>
                  </a:cubicBezTo>
                  <a:cubicBezTo>
                    <a:pt x="125" y="57"/>
                    <a:pt x="125" y="57"/>
                    <a:pt x="125" y="57"/>
                  </a:cubicBezTo>
                  <a:cubicBezTo>
                    <a:pt x="130" y="56"/>
                    <a:pt x="131" y="53"/>
                    <a:pt x="130" y="49"/>
                  </a:cubicBezTo>
                  <a:cubicBezTo>
                    <a:pt x="129" y="46"/>
                    <a:pt x="127" y="43"/>
                    <a:pt x="122" y="45"/>
                  </a:cubicBezTo>
                  <a:cubicBezTo>
                    <a:pt x="120" y="45"/>
                    <a:pt x="120" y="45"/>
                    <a:pt x="120" y="45"/>
                  </a:cubicBezTo>
                  <a:cubicBezTo>
                    <a:pt x="119" y="43"/>
                    <a:pt x="118" y="41"/>
                    <a:pt x="117" y="38"/>
                  </a:cubicBezTo>
                  <a:cubicBezTo>
                    <a:pt x="119" y="37"/>
                    <a:pt x="119" y="37"/>
                    <a:pt x="119" y="37"/>
                  </a:cubicBezTo>
                  <a:cubicBezTo>
                    <a:pt x="123" y="34"/>
                    <a:pt x="122" y="31"/>
                    <a:pt x="120" y="28"/>
                  </a:cubicBezTo>
                  <a:cubicBezTo>
                    <a:pt x="118" y="25"/>
                    <a:pt x="115" y="24"/>
                    <a:pt x="111" y="27"/>
                  </a:cubicBezTo>
                  <a:cubicBezTo>
                    <a:pt x="110" y="28"/>
                    <a:pt x="110" y="28"/>
                    <a:pt x="110" y="28"/>
                  </a:cubicBezTo>
                  <a:cubicBezTo>
                    <a:pt x="109" y="27"/>
                    <a:pt x="108" y="26"/>
                    <a:pt x="107" y="25"/>
                  </a:cubicBezTo>
                  <a:cubicBezTo>
                    <a:pt x="106" y="24"/>
                    <a:pt x="105" y="24"/>
                    <a:pt x="104" y="23"/>
                  </a:cubicBezTo>
                  <a:cubicBezTo>
                    <a:pt x="105" y="21"/>
                    <a:pt x="105" y="21"/>
                    <a:pt x="105" y="21"/>
                  </a:cubicBezTo>
                  <a:cubicBezTo>
                    <a:pt x="108" y="17"/>
                    <a:pt x="107" y="14"/>
                    <a:pt x="104" y="12"/>
                  </a:cubicBezTo>
                  <a:cubicBezTo>
                    <a:pt x="101" y="10"/>
                    <a:pt x="98" y="10"/>
                    <a:pt x="95" y="14"/>
                  </a:cubicBezTo>
                  <a:cubicBezTo>
                    <a:pt x="94" y="15"/>
                    <a:pt x="94" y="15"/>
                    <a:pt x="94" y="15"/>
                  </a:cubicBezTo>
                  <a:cubicBezTo>
                    <a:pt x="92" y="14"/>
                    <a:pt x="89" y="13"/>
                    <a:pt x="87" y="12"/>
                  </a:cubicBezTo>
                  <a:cubicBezTo>
                    <a:pt x="88" y="10"/>
                    <a:pt x="88" y="10"/>
                    <a:pt x="88" y="10"/>
                  </a:cubicBezTo>
                  <a:cubicBezTo>
                    <a:pt x="89" y="6"/>
                    <a:pt x="87" y="3"/>
                    <a:pt x="83" y="2"/>
                  </a:cubicBezTo>
                  <a:cubicBezTo>
                    <a:pt x="80" y="2"/>
                    <a:pt x="77" y="2"/>
                    <a:pt x="75" y="7"/>
                  </a:cubicBezTo>
                  <a:cubicBezTo>
                    <a:pt x="75" y="9"/>
                    <a:pt x="75" y="9"/>
                    <a:pt x="75" y="9"/>
                  </a:cubicBezTo>
                  <a:cubicBezTo>
                    <a:pt x="72" y="9"/>
                    <a:pt x="70" y="8"/>
                    <a:pt x="67" y="8"/>
                  </a:cubicBezTo>
                  <a:cubicBezTo>
                    <a:pt x="67" y="6"/>
                    <a:pt x="67" y="6"/>
                    <a:pt x="67" y="6"/>
                  </a:cubicBezTo>
                  <a:cubicBezTo>
                    <a:pt x="67" y="1"/>
                    <a:pt x="64" y="0"/>
                    <a:pt x="60" y="0"/>
                  </a:cubicBezTo>
                  <a:cubicBezTo>
                    <a:pt x="57" y="1"/>
                    <a:pt x="54" y="2"/>
                    <a:pt x="55" y="7"/>
                  </a:cubicBezTo>
                  <a:cubicBezTo>
                    <a:pt x="55" y="9"/>
                    <a:pt x="55" y="9"/>
                    <a:pt x="55" y="9"/>
                  </a:cubicBezTo>
                  <a:cubicBezTo>
                    <a:pt x="52" y="10"/>
                    <a:pt x="50" y="11"/>
                    <a:pt x="47" y="11"/>
                  </a:cubicBezTo>
                  <a:cubicBezTo>
                    <a:pt x="47" y="9"/>
                    <a:pt x="47" y="9"/>
                    <a:pt x="47" y="9"/>
                  </a:cubicBezTo>
                  <a:cubicBezTo>
                    <a:pt x="45" y="5"/>
                    <a:pt x="41" y="5"/>
                    <a:pt x="38" y="6"/>
                  </a:cubicBezTo>
                  <a:cubicBezTo>
                    <a:pt x="35" y="8"/>
                    <a:pt x="33" y="10"/>
                    <a:pt x="35" y="15"/>
                  </a:cubicBezTo>
                  <a:cubicBezTo>
                    <a:pt x="36" y="17"/>
                    <a:pt x="36" y="17"/>
                    <a:pt x="36" y="17"/>
                  </a:cubicBezTo>
                  <a:cubicBezTo>
                    <a:pt x="34" y="18"/>
                    <a:pt x="32" y="19"/>
                    <a:pt x="30" y="21"/>
                  </a:cubicBezTo>
                  <a:cubicBezTo>
                    <a:pt x="28" y="20"/>
                    <a:pt x="28" y="20"/>
                    <a:pt x="28" y="20"/>
                  </a:cubicBezTo>
                  <a:cubicBezTo>
                    <a:pt x="25" y="16"/>
                    <a:pt x="22" y="17"/>
                    <a:pt x="19" y="20"/>
                  </a:cubicBezTo>
                  <a:cubicBezTo>
                    <a:pt x="17" y="22"/>
                    <a:pt x="16" y="25"/>
                    <a:pt x="19" y="29"/>
                  </a:cubicBezTo>
                  <a:cubicBezTo>
                    <a:pt x="21" y="30"/>
                    <a:pt x="21" y="30"/>
                    <a:pt x="21" y="30"/>
                  </a:cubicBezTo>
                  <a:cubicBezTo>
                    <a:pt x="19" y="32"/>
                    <a:pt x="18" y="34"/>
                    <a:pt x="17" y="36"/>
                  </a:cubicBezTo>
                  <a:cubicBezTo>
                    <a:pt x="15" y="35"/>
                    <a:pt x="15" y="35"/>
                    <a:pt x="15" y="35"/>
                  </a:cubicBezTo>
                  <a:cubicBezTo>
                    <a:pt x="10" y="33"/>
                    <a:pt x="8" y="35"/>
                    <a:pt x="6" y="38"/>
                  </a:cubicBezTo>
                  <a:cubicBezTo>
                    <a:pt x="5" y="41"/>
                    <a:pt x="5" y="45"/>
                    <a:pt x="9" y="47"/>
                  </a:cubicBezTo>
                  <a:cubicBezTo>
                    <a:pt x="11" y="48"/>
                    <a:pt x="11" y="48"/>
                    <a:pt x="11" y="48"/>
                  </a:cubicBezTo>
                  <a:cubicBezTo>
                    <a:pt x="10" y="50"/>
                    <a:pt x="10" y="52"/>
                    <a:pt x="9" y="55"/>
                  </a:cubicBezTo>
                  <a:cubicBezTo>
                    <a:pt x="7" y="55"/>
                    <a:pt x="7" y="55"/>
                    <a:pt x="7" y="55"/>
                  </a:cubicBezTo>
                  <a:cubicBezTo>
                    <a:pt x="2" y="54"/>
                    <a:pt x="1" y="57"/>
                    <a:pt x="0" y="60"/>
                  </a:cubicBezTo>
                  <a:cubicBezTo>
                    <a:pt x="0" y="64"/>
                    <a:pt x="1" y="67"/>
                    <a:pt x="6" y="67"/>
                  </a:cubicBezTo>
                  <a:cubicBezTo>
                    <a:pt x="8" y="68"/>
                    <a:pt x="8" y="68"/>
                    <a:pt x="8" y="68"/>
                  </a:cubicBezTo>
                  <a:cubicBezTo>
                    <a:pt x="8" y="70"/>
                    <a:pt x="8" y="73"/>
                    <a:pt x="9" y="75"/>
                  </a:cubicBezTo>
                  <a:cubicBezTo>
                    <a:pt x="7" y="76"/>
                    <a:pt x="7" y="76"/>
                    <a:pt x="7" y="76"/>
                  </a:cubicBezTo>
                  <a:cubicBezTo>
                    <a:pt x="2" y="77"/>
                    <a:pt x="1" y="80"/>
                    <a:pt x="2" y="83"/>
                  </a:cubicBezTo>
                  <a:cubicBezTo>
                    <a:pt x="3" y="87"/>
                    <a:pt x="5" y="89"/>
                    <a:pt x="10" y="88"/>
                  </a:cubicBezTo>
                  <a:cubicBezTo>
                    <a:pt x="12" y="87"/>
                    <a:pt x="12" y="87"/>
                    <a:pt x="12" y="87"/>
                  </a:cubicBezTo>
                  <a:cubicBezTo>
                    <a:pt x="13" y="90"/>
                    <a:pt x="14" y="92"/>
                    <a:pt x="15" y="94"/>
                  </a:cubicBezTo>
                  <a:cubicBezTo>
                    <a:pt x="14" y="95"/>
                    <a:pt x="14" y="95"/>
                    <a:pt x="14" y="95"/>
                  </a:cubicBezTo>
                  <a:cubicBezTo>
                    <a:pt x="10" y="98"/>
                    <a:pt x="10" y="101"/>
                    <a:pt x="12" y="104"/>
                  </a:cubicBezTo>
                  <a:cubicBezTo>
                    <a:pt x="14" y="107"/>
                    <a:pt x="17" y="108"/>
                    <a:pt x="21" y="106"/>
                  </a:cubicBezTo>
                  <a:cubicBezTo>
                    <a:pt x="23" y="104"/>
                    <a:pt x="23" y="104"/>
                    <a:pt x="23" y="104"/>
                  </a:cubicBezTo>
                  <a:cubicBezTo>
                    <a:pt x="23" y="105"/>
                    <a:pt x="24" y="106"/>
                    <a:pt x="25" y="107"/>
                  </a:cubicBezTo>
                  <a:cubicBezTo>
                    <a:pt x="26" y="108"/>
                    <a:pt x="27" y="109"/>
                    <a:pt x="28" y="110"/>
                  </a:cubicBezTo>
                  <a:cubicBezTo>
                    <a:pt x="27" y="111"/>
                    <a:pt x="27" y="111"/>
                    <a:pt x="27" y="111"/>
                  </a:cubicBezTo>
                  <a:cubicBezTo>
                    <a:pt x="24" y="115"/>
                    <a:pt x="25" y="118"/>
                    <a:pt x="28" y="120"/>
                  </a:cubicBezTo>
                  <a:cubicBezTo>
                    <a:pt x="31" y="122"/>
                    <a:pt x="34" y="123"/>
                    <a:pt x="37" y="119"/>
                  </a:cubicBezTo>
                  <a:cubicBezTo>
                    <a:pt x="38" y="117"/>
                    <a:pt x="38" y="117"/>
                    <a:pt x="38" y="117"/>
                  </a:cubicBezTo>
                  <a:cubicBezTo>
                    <a:pt x="40" y="118"/>
                    <a:pt x="43" y="119"/>
                    <a:pt x="45" y="120"/>
                  </a:cubicBezTo>
                  <a:cubicBezTo>
                    <a:pt x="44" y="122"/>
                    <a:pt x="44" y="122"/>
                    <a:pt x="44" y="122"/>
                  </a:cubicBezTo>
                  <a:cubicBezTo>
                    <a:pt x="43" y="127"/>
                    <a:pt x="46" y="129"/>
                    <a:pt x="49" y="130"/>
                  </a:cubicBezTo>
                  <a:cubicBezTo>
                    <a:pt x="52" y="131"/>
                    <a:pt x="55" y="130"/>
                    <a:pt x="57" y="125"/>
                  </a:cubicBezTo>
                  <a:cubicBezTo>
                    <a:pt x="57" y="123"/>
                    <a:pt x="57" y="123"/>
                    <a:pt x="57" y="123"/>
                  </a:cubicBezTo>
                  <a:cubicBezTo>
                    <a:pt x="60" y="124"/>
                    <a:pt x="62" y="124"/>
                    <a:pt x="65" y="124"/>
                  </a:cubicBezTo>
                  <a:cubicBezTo>
                    <a:pt x="65" y="126"/>
                    <a:pt x="65" y="126"/>
                    <a:pt x="65" y="126"/>
                  </a:cubicBezTo>
                  <a:cubicBezTo>
                    <a:pt x="65" y="131"/>
                    <a:pt x="68" y="132"/>
                    <a:pt x="72" y="132"/>
                  </a:cubicBezTo>
                  <a:cubicBezTo>
                    <a:pt x="75" y="132"/>
                    <a:pt x="78" y="130"/>
                    <a:pt x="78" y="125"/>
                  </a:cubicBezTo>
                  <a:cubicBezTo>
                    <a:pt x="77" y="123"/>
                    <a:pt x="77" y="123"/>
                    <a:pt x="77" y="123"/>
                  </a:cubicBezTo>
                  <a:cubicBezTo>
                    <a:pt x="80" y="123"/>
                    <a:pt x="82" y="122"/>
                    <a:pt x="85" y="121"/>
                  </a:cubicBezTo>
                  <a:cubicBezTo>
                    <a:pt x="85" y="123"/>
                    <a:pt x="85" y="123"/>
                    <a:pt x="85" y="123"/>
                  </a:cubicBezTo>
                  <a:cubicBezTo>
                    <a:pt x="88" y="127"/>
                    <a:pt x="91" y="128"/>
                    <a:pt x="94" y="126"/>
                  </a:cubicBezTo>
                  <a:cubicBezTo>
                    <a:pt x="97" y="125"/>
                    <a:pt x="99" y="122"/>
                    <a:pt x="97" y="118"/>
                  </a:cubicBezTo>
                  <a:cubicBezTo>
                    <a:pt x="96" y="116"/>
                    <a:pt x="96" y="116"/>
                    <a:pt x="96" y="116"/>
                  </a:cubicBezTo>
                  <a:cubicBezTo>
                    <a:pt x="98" y="114"/>
                    <a:pt x="100" y="113"/>
                    <a:pt x="102" y="111"/>
                  </a:cubicBezTo>
                  <a:cubicBezTo>
                    <a:pt x="104" y="113"/>
                    <a:pt x="104" y="113"/>
                    <a:pt x="104" y="113"/>
                  </a:cubicBezTo>
                  <a:cubicBezTo>
                    <a:pt x="107" y="116"/>
                    <a:pt x="110" y="115"/>
                    <a:pt x="113" y="113"/>
                  </a:cubicBezTo>
                  <a:cubicBezTo>
                    <a:pt x="115" y="110"/>
                    <a:pt x="116" y="107"/>
                    <a:pt x="113" y="104"/>
                  </a:cubicBezTo>
                  <a:cubicBezTo>
                    <a:pt x="111" y="102"/>
                    <a:pt x="111" y="102"/>
                    <a:pt x="111" y="102"/>
                  </a:cubicBezTo>
                  <a:cubicBezTo>
                    <a:pt x="113" y="100"/>
                    <a:pt x="114" y="98"/>
                    <a:pt x="116" y="96"/>
                  </a:cubicBezTo>
                  <a:cubicBezTo>
                    <a:pt x="117" y="97"/>
                    <a:pt x="117" y="97"/>
                    <a:pt x="117" y="97"/>
                  </a:cubicBezTo>
                  <a:cubicBezTo>
                    <a:pt x="122" y="99"/>
                    <a:pt x="124" y="97"/>
                    <a:pt x="126" y="94"/>
                  </a:cubicBezTo>
                  <a:cubicBezTo>
                    <a:pt x="127" y="91"/>
                    <a:pt x="127" y="88"/>
                    <a:pt x="123" y="86"/>
                  </a:cubicBezTo>
                  <a:cubicBezTo>
                    <a:pt x="121" y="85"/>
                    <a:pt x="121" y="85"/>
                    <a:pt x="121" y="85"/>
                  </a:cubicBezTo>
                  <a:cubicBezTo>
                    <a:pt x="122" y="82"/>
                    <a:pt x="122" y="80"/>
                    <a:pt x="123" y="78"/>
                  </a:cubicBezTo>
                  <a:cubicBezTo>
                    <a:pt x="125" y="78"/>
                    <a:pt x="125" y="78"/>
                    <a:pt x="125" y="78"/>
                  </a:cubicBezTo>
                  <a:cubicBezTo>
                    <a:pt x="130" y="78"/>
                    <a:pt x="131" y="75"/>
                    <a:pt x="132" y="72"/>
                  </a:cubicBezTo>
                  <a:cubicBezTo>
                    <a:pt x="132" y="68"/>
                    <a:pt x="131" y="66"/>
                    <a:pt x="126" y="65"/>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dirty="0">
                <a:solidFill>
                  <a:srgbClr val="353535"/>
                </a:solidFill>
                <a:latin typeface="Segoe UI Semilight"/>
              </a:endParaRPr>
            </a:p>
          </p:txBody>
        </p:sp>
        <p:sp>
          <p:nvSpPr>
            <p:cNvPr id="10" name="Freeform 14">
              <a:extLst>
                <a:ext uri="{FF2B5EF4-FFF2-40B4-BE49-F238E27FC236}">
                  <a16:creationId xmlns:a16="http://schemas.microsoft.com/office/drawing/2014/main" id="{C1BC94E4-0F34-414B-BED7-451B923CE6EC}"/>
                </a:ext>
              </a:extLst>
            </p:cNvPr>
            <p:cNvSpPr>
              <a:spLocks/>
            </p:cNvSpPr>
            <p:nvPr/>
          </p:nvSpPr>
          <p:spPr bwMode="auto">
            <a:xfrm>
              <a:off x="5048255" y="1376365"/>
              <a:ext cx="296863" cy="296863"/>
            </a:xfrm>
            <a:custGeom>
              <a:avLst/>
              <a:gdLst>
                <a:gd name="T0" fmla="*/ 81 w 87"/>
                <a:gd name="T1" fmla="*/ 43 h 87"/>
                <a:gd name="T2" fmla="*/ 82 w 87"/>
                <a:gd name="T3" fmla="*/ 37 h 87"/>
                <a:gd name="T4" fmla="*/ 80 w 87"/>
                <a:gd name="T5" fmla="*/ 29 h 87"/>
                <a:gd name="T6" fmla="*/ 76 w 87"/>
                <a:gd name="T7" fmla="*/ 25 h 87"/>
                <a:gd name="T8" fmla="*/ 79 w 87"/>
                <a:gd name="T9" fmla="*/ 19 h 87"/>
                <a:gd name="T10" fmla="*/ 72 w 87"/>
                <a:gd name="T11" fmla="*/ 18 h 87"/>
                <a:gd name="T12" fmla="*/ 68 w 87"/>
                <a:gd name="T13" fmla="*/ 15 h 87"/>
                <a:gd name="T14" fmla="*/ 68 w 87"/>
                <a:gd name="T15" fmla="*/ 8 h 87"/>
                <a:gd name="T16" fmla="*/ 61 w 87"/>
                <a:gd name="T17" fmla="*/ 10 h 87"/>
                <a:gd name="T18" fmla="*/ 57 w 87"/>
                <a:gd name="T19" fmla="*/ 7 h 87"/>
                <a:gd name="T20" fmla="*/ 49 w 87"/>
                <a:gd name="T21" fmla="*/ 5 h 87"/>
                <a:gd name="T22" fmla="*/ 44 w 87"/>
                <a:gd name="T23" fmla="*/ 5 h 87"/>
                <a:gd name="T24" fmla="*/ 39 w 87"/>
                <a:gd name="T25" fmla="*/ 0 h 87"/>
                <a:gd name="T26" fmla="*/ 36 w 87"/>
                <a:gd name="T27" fmla="*/ 6 h 87"/>
                <a:gd name="T28" fmla="*/ 30 w 87"/>
                <a:gd name="T29" fmla="*/ 6 h 87"/>
                <a:gd name="T30" fmla="*/ 23 w 87"/>
                <a:gd name="T31" fmla="*/ 10 h 87"/>
                <a:gd name="T32" fmla="*/ 19 w 87"/>
                <a:gd name="T33" fmla="*/ 14 h 87"/>
                <a:gd name="T34" fmla="*/ 12 w 87"/>
                <a:gd name="T35" fmla="*/ 13 h 87"/>
                <a:gd name="T36" fmla="*/ 13 w 87"/>
                <a:gd name="T37" fmla="*/ 20 h 87"/>
                <a:gd name="T38" fmla="*/ 9 w 87"/>
                <a:gd name="T39" fmla="*/ 23 h 87"/>
                <a:gd name="T40" fmla="*/ 6 w 87"/>
                <a:gd name="T41" fmla="*/ 31 h 87"/>
                <a:gd name="T42" fmla="*/ 6 w 87"/>
                <a:gd name="T43" fmla="*/ 36 h 87"/>
                <a:gd name="T44" fmla="*/ 0 w 87"/>
                <a:gd name="T45" fmla="*/ 40 h 87"/>
                <a:gd name="T46" fmla="*/ 5 w 87"/>
                <a:gd name="T47" fmla="*/ 44 h 87"/>
                <a:gd name="T48" fmla="*/ 4 w 87"/>
                <a:gd name="T49" fmla="*/ 50 h 87"/>
                <a:gd name="T50" fmla="*/ 6 w 87"/>
                <a:gd name="T51" fmla="*/ 58 h 87"/>
                <a:gd name="T52" fmla="*/ 10 w 87"/>
                <a:gd name="T53" fmla="*/ 62 h 87"/>
                <a:gd name="T54" fmla="*/ 7 w 87"/>
                <a:gd name="T55" fmla="*/ 68 h 87"/>
                <a:gd name="T56" fmla="*/ 14 w 87"/>
                <a:gd name="T57" fmla="*/ 69 h 87"/>
                <a:gd name="T58" fmla="*/ 18 w 87"/>
                <a:gd name="T59" fmla="*/ 72 h 87"/>
                <a:gd name="T60" fmla="*/ 18 w 87"/>
                <a:gd name="T61" fmla="*/ 79 h 87"/>
                <a:gd name="T62" fmla="*/ 25 w 87"/>
                <a:gd name="T63" fmla="*/ 77 h 87"/>
                <a:gd name="T64" fmla="*/ 29 w 87"/>
                <a:gd name="T65" fmla="*/ 80 h 87"/>
                <a:gd name="T66" fmla="*/ 37 w 87"/>
                <a:gd name="T67" fmla="*/ 83 h 87"/>
                <a:gd name="T68" fmla="*/ 42 w 87"/>
                <a:gd name="T69" fmla="*/ 82 h 87"/>
                <a:gd name="T70" fmla="*/ 47 w 87"/>
                <a:gd name="T71" fmla="*/ 87 h 87"/>
                <a:gd name="T72" fmla="*/ 50 w 87"/>
                <a:gd name="T73" fmla="*/ 81 h 87"/>
                <a:gd name="T74" fmla="*/ 56 w 87"/>
                <a:gd name="T75" fmla="*/ 81 h 87"/>
                <a:gd name="T76" fmla="*/ 63 w 87"/>
                <a:gd name="T77" fmla="*/ 77 h 87"/>
                <a:gd name="T78" fmla="*/ 67 w 87"/>
                <a:gd name="T79" fmla="*/ 73 h 87"/>
                <a:gd name="T80" fmla="*/ 74 w 87"/>
                <a:gd name="T81" fmla="*/ 74 h 87"/>
                <a:gd name="T82" fmla="*/ 73 w 87"/>
                <a:gd name="T83" fmla="*/ 67 h 87"/>
                <a:gd name="T84" fmla="*/ 77 w 87"/>
                <a:gd name="T85" fmla="*/ 64 h 87"/>
                <a:gd name="T86" fmla="*/ 80 w 87"/>
                <a:gd name="T87" fmla="*/ 56 h 87"/>
                <a:gd name="T88" fmla="*/ 80 w 87"/>
                <a:gd name="T89" fmla="*/ 51 h 87"/>
                <a:gd name="T90" fmla="*/ 86 w 87"/>
                <a:gd name="T91" fmla="*/ 4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7" h="87">
                  <a:moveTo>
                    <a:pt x="83" y="43"/>
                  </a:moveTo>
                  <a:cubicBezTo>
                    <a:pt x="81" y="43"/>
                    <a:pt x="81" y="43"/>
                    <a:pt x="81" y="43"/>
                  </a:cubicBezTo>
                  <a:cubicBezTo>
                    <a:pt x="81" y="41"/>
                    <a:pt x="81" y="39"/>
                    <a:pt x="81" y="38"/>
                  </a:cubicBezTo>
                  <a:cubicBezTo>
                    <a:pt x="82" y="37"/>
                    <a:pt x="82" y="37"/>
                    <a:pt x="82" y="37"/>
                  </a:cubicBezTo>
                  <a:cubicBezTo>
                    <a:pt x="85" y="37"/>
                    <a:pt x="86" y="35"/>
                    <a:pt x="85" y="32"/>
                  </a:cubicBezTo>
                  <a:cubicBezTo>
                    <a:pt x="84" y="30"/>
                    <a:pt x="83" y="29"/>
                    <a:pt x="80" y="29"/>
                  </a:cubicBezTo>
                  <a:cubicBezTo>
                    <a:pt x="79" y="30"/>
                    <a:pt x="79" y="30"/>
                    <a:pt x="79" y="30"/>
                  </a:cubicBezTo>
                  <a:cubicBezTo>
                    <a:pt x="78" y="28"/>
                    <a:pt x="77" y="27"/>
                    <a:pt x="76" y="25"/>
                  </a:cubicBezTo>
                  <a:cubicBezTo>
                    <a:pt x="78" y="24"/>
                    <a:pt x="78" y="24"/>
                    <a:pt x="78" y="24"/>
                  </a:cubicBezTo>
                  <a:cubicBezTo>
                    <a:pt x="80" y="23"/>
                    <a:pt x="80" y="20"/>
                    <a:pt x="79" y="19"/>
                  </a:cubicBezTo>
                  <a:cubicBezTo>
                    <a:pt x="77" y="17"/>
                    <a:pt x="75" y="16"/>
                    <a:pt x="73" y="18"/>
                  </a:cubicBezTo>
                  <a:cubicBezTo>
                    <a:pt x="72" y="18"/>
                    <a:pt x="72" y="18"/>
                    <a:pt x="72" y="18"/>
                  </a:cubicBezTo>
                  <a:cubicBezTo>
                    <a:pt x="71" y="18"/>
                    <a:pt x="71" y="17"/>
                    <a:pt x="70" y="17"/>
                  </a:cubicBezTo>
                  <a:cubicBezTo>
                    <a:pt x="69" y="16"/>
                    <a:pt x="69" y="15"/>
                    <a:pt x="68" y="15"/>
                  </a:cubicBezTo>
                  <a:cubicBezTo>
                    <a:pt x="69" y="14"/>
                    <a:pt x="69" y="14"/>
                    <a:pt x="69" y="14"/>
                  </a:cubicBezTo>
                  <a:cubicBezTo>
                    <a:pt x="71" y="11"/>
                    <a:pt x="70" y="9"/>
                    <a:pt x="68" y="8"/>
                  </a:cubicBezTo>
                  <a:cubicBezTo>
                    <a:pt x="66" y="7"/>
                    <a:pt x="64" y="6"/>
                    <a:pt x="62" y="9"/>
                  </a:cubicBezTo>
                  <a:cubicBezTo>
                    <a:pt x="61" y="10"/>
                    <a:pt x="61" y="10"/>
                    <a:pt x="61" y="10"/>
                  </a:cubicBezTo>
                  <a:cubicBezTo>
                    <a:pt x="60" y="9"/>
                    <a:pt x="58" y="9"/>
                    <a:pt x="57" y="8"/>
                  </a:cubicBezTo>
                  <a:cubicBezTo>
                    <a:pt x="57" y="7"/>
                    <a:pt x="57" y="7"/>
                    <a:pt x="57" y="7"/>
                  </a:cubicBezTo>
                  <a:cubicBezTo>
                    <a:pt x="58" y="4"/>
                    <a:pt x="57" y="2"/>
                    <a:pt x="54" y="2"/>
                  </a:cubicBezTo>
                  <a:cubicBezTo>
                    <a:pt x="52" y="1"/>
                    <a:pt x="50" y="1"/>
                    <a:pt x="49" y="5"/>
                  </a:cubicBezTo>
                  <a:cubicBezTo>
                    <a:pt x="49" y="6"/>
                    <a:pt x="49" y="6"/>
                    <a:pt x="49" y="6"/>
                  </a:cubicBezTo>
                  <a:cubicBezTo>
                    <a:pt x="47" y="6"/>
                    <a:pt x="46" y="5"/>
                    <a:pt x="44" y="5"/>
                  </a:cubicBezTo>
                  <a:cubicBezTo>
                    <a:pt x="44" y="4"/>
                    <a:pt x="44" y="4"/>
                    <a:pt x="44" y="4"/>
                  </a:cubicBezTo>
                  <a:cubicBezTo>
                    <a:pt x="43" y="1"/>
                    <a:pt x="42" y="0"/>
                    <a:pt x="39" y="0"/>
                  </a:cubicBezTo>
                  <a:cubicBezTo>
                    <a:pt x="37" y="0"/>
                    <a:pt x="35" y="2"/>
                    <a:pt x="35" y="5"/>
                  </a:cubicBezTo>
                  <a:cubicBezTo>
                    <a:pt x="36" y="6"/>
                    <a:pt x="36" y="6"/>
                    <a:pt x="36" y="6"/>
                  </a:cubicBezTo>
                  <a:cubicBezTo>
                    <a:pt x="34" y="6"/>
                    <a:pt x="32" y="7"/>
                    <a:pt x="31" y="7"/>
                  </a:cubicBezTo>
                  <a:cubicBezTo>
                    <a:pt x="30" y="6"/>
                    <a:pt x="30" y="6"/>
                    <a:pt x="30" y="6"/>
                  </a:cubicBezTo>
                  <a:cubicBezTo>
                    <a:pt x="29" y="3"/>
                    <a:pt x="27" y="3"/>
                    <a:pt x="25" y="4"/>
                  </a:cubicBezTo>
                  <a:cubicBezTo>
                    <a:pt x="23" y="5"/>
                    <a:pt x="21" y="7"/>
                    <a:pt x="23" y="10"/>
                  </a:cubicBezTo>
                  <a:cubicBezTo>
                    <a:pt x="23" y="11"/>
                    <a:pt x="23" y="11"/>
                    <a:pt x="23" y="11"/>
                  </a:cubicBezTo>
                  <a:cubicBezTo>
                    <a:pt x="22" y="12"/>
                    <a:pt x="20" y="13"/>
                    <a:pt x="19" y="14"/>
                  </a:cubicBezTo>
                  <a:cubicBezTo>
                    <a:pt x="18" y="13"/>
                    <a:pt x="18" y="13"/>
                    <a:pt x="18" y="13"/>
                  </a:cubicBezTo>
                  <a:cubicBezTo>
                    <a:pt x="16" y="11"/>
                    <a:pt x="14" y="11"/>
                    <a:pt x="12" y="13"/>
                  </a:cubicBezTo>
                  <a:cubicBezTo>
                    <a:pt x="11" y="14"/>
                    <a:pt x="10" y="16"/>
                    <a:pt x="12" y="19"/>
                  </a:cubicBezTo>
                  <a:cubicBezTo>
                    <a:pt x="13" y="20"/>
                    <a:pt x="13" y="20"/>
                    <a:pt x="13" y="20"/>
                  </a:cubicBezTo>
                  <a:cubicBezTo>
                    <a:pt x="12" y="21"/>
                    <a:pt x="11" y="22"/>
                    <a:pt x="10" y="24"/>
                  </a:cubicBezTo>
                  <a:cubicBezTo>
                    <a:pt x="9" y="23"/>
                    <a:pt x="9" y="23"/>
                    <a:pt x="9" y="23"/>
                  </a:cubicBezTo>
                  <a:cubicBezTo>
                    <a:pt x="6" y="22"/>
                    <a:pt x="5" y="23"/>
                    <a:pt x="4" y="25"/>
                  </a:cubicBezTo>
                  <a:cubicBezTo>
                    <a:pt x="3" y="27"/>
                    <a:pt x="3" y="29"/>
                    <a:pt x="6" y="31"/>
                  </a:cubicBezTo>
                  <a:cubicBezTo>
                    <a:pt x="7" y="31"/>
                    <a:pt x="7" y="31"/>
                    <a:pt x="7" y="31"/>
                  </a:cubicBezTo>
                  <a:cubicBezTo>
                    <a:pt x="6" y="33"/>
                    <a:pt x="6" y="34"/>
                    <a:pt x="6" y="36"/>
                  </a:cubicBezTo>
                  <a:cubicBezTo>
                    <a:pt x="4" y="36"/>
                    <a:pt x="4" y="36"/>
                    <a:pt x="4" y="36"/>
                  </a:cubicBezTo>
                  <a:cubicBezTo>
                    <a:pt x="1" y="36"/>
                    <a:pt x="0" y="37"/>
                    <a:pt x="0" y="40"/>
                  </a:cubicBezTo>
                  <a:cubicBezTo>
                    <a:pt x="0" y="42"/>
                    <a:pt x="0" y="44"/>
                    <a:pt x="4" y="44"/>
                  </a:cubicBezTo>
                  <a:cubicBezTo>
                    <a:pt x="5" y="44"/>
                    <a:pt x="5" y="44"/>
                    <a:pt x="5" y="44"/>
                  </a:cubicBezTo>
                  <a:cubicBezTo>
                    <a:pt x="5" y="46"/>
                    <a:pt x="5" y="48"/>
                    <a:pt x="5" y="49"/>
                  </a:cubicBezTo>
                  <a:cubicBezTo>
                    <a:pt x="4" y="50"/>
                    <a:pt x="4" y="50"/>
                    <a:pt x="4" y="50"/>
                  </a:cubicBezTo>
                  <a:cubicBezTo>
                    <a:pt x="1" y="51"/>
                    <a:pt x="0" y="53"/>
                    <a:pt x="1" y="55"/>
                  </a:cubicBezTo>
                  <a:cubicBezTo>
                    <a:pt x="2" y="57"/>
                    <a:pt x="3" y="59"/>
                    <a:pt x="6" y="58"/>
                  </a:cubicBezTo>
                  <a:cubicBezTo>
                    <a:pt x="7" y="57"/>
                    <a:pt x="7" y="57"/>
                    <a:pt x="7" y="57"/>
                  </a:cubicBezTo>
                  <a:cubicBezTo>
                    <a:pt x="8" y="59"/>
                    <a:pt x="9" y="60"/>
                    <a:pt x="10" y="62"/>
                  </a:cubicBezTo>
                  <a:cubicBezTo>
                    <a:pt x="8" y="63"/>
                    <a:pt x="8" y="63"/>
                    <a:pt x="8" y="63"/>
                  </a:cubicBezTo>
                  <a:cubicBezTo>
                    <a:pt x="6" y="65"/>
                    <a:pt x="6" y="67"/>
                    <a:pt x="7" y="68"/>
                  </a:cubicBezTo>
                  <a:cubicBezTo>
                    <a:pt x="9" y="70"/>
                    <a:pt x="11" y="71"/>
                    <a:pt x="13" y="69"/>
                  </a:cubicBezTo>
                  <a:cubicBezTo>
                    <a:pt x="14" y="69"/>
                    <a:pt x="14" y="69"/>
                    <a:pt x="14" y="69"/>
                  </a:cubicBezTo>
                  <a:cubicBezTo>
                    <a:pt x="15" y="69"/>
                    <a:pt x="15" y="70"/>
                    <a:pt x="16" y="71"/>
                  </a:cubicBezTo>
                  <a:cubicBezTo>
                    <a:pt x="17" y="71"/>
                    <a:pt x="17" y="72"/>
                    <a:pt x="18" y="72"/>
                  </a:cubicBezTo>
                  <a:cubicBezTo>
                    <a:pt x="17" y="73"/>
                    <a:pt x="17" y="73"/>
                    <a:pt x="17" y="73"/>
                  </a:cubicBezTo>
                  <a:cubicBezTo>
                    <a:pt x="15" y="76"/>
                    <a:pt x="16" y="78"/>
                    <a:pt x="18" y="79"/>
                  </a:cubicBezTo>
                  <a:cubicBezTo>
                    <a:pt x="20" y="80"/>
                    <a:pt x="22" y="81"/>
                    <a:pt x="24" y="78"/>
                  </a:cubicBezTo>
                  <a:cubicBezTo>
                    <a:pt x="25" y="77"/>
                    <a:pt x="25" y="77"/>
                    <a:pt x="25" y="77"/>
                  </a:cubicBezTo>
                  <a:cubicBezTo>
                    <a:pt x="26" y="78"/>
                    <a:pt x="28" y="79"/>
                    <a:pt x="29" y="79"/>
                  </a:cubicBezTo>
                  <a:cubicBezTo>
                    <a:pt x="29" y="80"/>
                    <a:pt x="29" y="80"/>
                    <a:pt x="29" y="80"/>
                  </a:cubicBezTo>
                  <a:cubicBezTo>
                    <a:pt x="28" y="84"/>
                    <a:pt x="30" y="85"/>
                    <a:pt x="32" y="86"/>
                  </a:cubicBezTo>
                  <a:cubicBezTo>
                    <a:pt x="34" y="86"/>
                    <a:pt x="36" y="86"/>
                    <a:pt x="37" y="83"/>
                  </a:cubicBezTo>
                  <a:cubicBezTo>
                    <a:pt x="37" y="81"/>
                    <a:pt x="37" y="81"/>
                    <a:pt x="37" y="81"/>
                  </a:cubicBezTo>
                  <a:cubicBezTo>
                    <a:pt x="39" y="81"/>
                    <a:pt x="41" y="82"/>
                    <a:pt x="42" y="82"/>
                  </a:cubicBezTo>
                  <a:cubicBezTo>
                    <a:pt x="42" y="83"/>
                    <a:pt x="42" y="83"/>
                    <a:pt x="42" y="83"/>
                  </a:cubicBezTo>
                  <a:cubicBezTo>
                    <a:pt x="43" y="86"/>
                    <a:pt x="45" y="87"/>
                    <a:pt x="47" y="87"/>
                  </a:cubicBezTo>
                  <a:cubicBezTo>
                    <a:pt x="49" y="87"/>
                    <a:pt x="51" y="86"/>
                    <a:pt x="51" y="82"/>
                  </a:cubicBezTo>
                  <a:cubicBezTo>
                    <a:pt x="50" y="81"/>
                    <a:pt x="50" y="81"/>
                    <a:pt x="50" y="81"/>
                  </a:cubicBezTo>
                  <a:cubicBezTo>
                    <a:pt x="52" y="81"/>
                    <a:pt x="54" y="80"/>
                    <a:pt x="55" y="80"/>
                  </a:cubicBezTo>
                  <a:cubicBezTo>
                    <a:pt x="56" y="81"/>
                    <a:pt x="56" y="81"/>
                    <a:pt x="56" y="81"/>
                  </a:cubicBezTo>
                  <a:cubicBezTo>
                    <a:pt x="57" y="84"/>
                    <a:pt x="59" y="84"/>
                    <a:pt x="61" y="83"/>
                  </a:cubicBezTo>
                  <a:cubicBezTo>
                    <a:pt x="63" y="82"/>
                    <a:pt x="65" y="80"/>
                    <a:pt x="63" y="77"/>
                  </a:cubicBezTo>
                  <a:cubicBezTo>
                    <a:pt x="63" y="76"/>
                    <a:pt x="63" y="76"/>
                    <a:pt x="63" y="76"/>
                  </a:cubicBezTo>
                  <a:cubicBezTo>
                    <a:pt x="64" y="75"/>
                    <a:pt x="66" y="74"/>
                    <a:pt x="67" y="73"/>
                  </a:cubicBezTo>
                  <a:cubicBezTo>
                    <a:pt x="68" y="74"/>
                    <a:pt x="68" y="74"/>
                    <a:pt x="68" y="74"/>
                  </a:cubicBezTo>
                  <a:cubicBezTo>
                    <a:pt x="70" y="77"/>
                    <a:pt x="72" y="76"/>
                    <a:pt x="74" y="74"/>
                  </a:cubicBezTo>
                  <a:cubicBezTo>
                    <a:pt x="75" y="73"/>
                    <a:pt x="76" y="71"/>
                    <a:pt x="74" y="68"/>
                  </a:cubicBezTo>
                  <a:cubicBezTo>
                    <a:pt x="73" y="67"/>
                    <a:pt x="73" y="67"/>
                    <a:pt x="73" y="67"/>
                  </a:cubicBezTo>
                  <a:cubicBezTo>
                    <a:pt x="74" y="66"/>
                    <a:pt x="75" y="65"/>
                    <a:pt x="76" y="63"/>
                  </a:cubicBezTo>
                  <a:cubicBezTo>
                    <a:pt x="77" y="64"/>
                    <a:pt x="77" y="64"/>
                    <a:pt x="77" y="64"/>
                  </a:cubicBezTo>
                  <a:cubicBezTo>
                    <a:pt x="80" y="65"/>
                    <a:pt x="81" y="64"/>
                    <a:pt x="82" y="62"/>
                  </a:cubicBezTo>
                  <a:cubicBezTo>
                    <a:pt x="83" y="60"/>
                    <a:pt x="83" y="58"/>
                    <a:pt x="80" y="56"/>
                  </a:cubicBezTo>
                  <a:cubicBezTo>
                    <a:pt x="79" y="56"/>
                    <a:pt x="79" y="56"/>
                    <a:pt x="79" y="56"/>
                  </a:cubicBezTo>
                  <a:cubicBezTo>
                    <a:pt x="80" y="54"/>
                    <a:pt x="80" y="53"/>
                    <a:pt x="80" y="51"/>
                  </a:cubicBezTo>
                  <a:cubicBezTo>
                    <a:pt x="82" y="51"/>
                    <a:pt x="82" y="51"/>
                    <a:pt x="82" y="51"/>
                  </a:cubicBezTo>
                  <a:cubicBezTo>
                    <a:pt x="85" y="51"/>
                    <a:pt x="86" y="50"/>
                    <a:pt x="86" y="47"/>
                  </a:cubicBezTo>
                  <a:cubicBezTo>
                    <a:pt x="87" y="45"/>
                    <a:pt x="86" y="43"/>
                    <a:pt x="83" y="43"/>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grpSp>
      <p:grpSp>
        <p:nvGrpSpPr>
          <p:cNvPr id="11" name="Group 10">
            <a:extLst>
              <a:ext uri="{FF2B5EF4-FFF2-40B4-BE49-F238E27FC236}">
                <a16:creationId xmlns:a16="http://schemas.microsoft.com/office/drawing/2014/main" id="{64F71E2C-C17C-49F3-8BDF-B8CB411855FD}"/>
              </a:ext>
            </a:extLst>
          </p:cNvPr>
          <p:cNvGrpSpPr>
            <a:grpSpLocks noChangeAspect="1"/>
          </p:cNvGrpSpPr>
          <p:nvPr/>
        </p:nvGrpSpPr>
        <p:grpSpPr>
          <a:xfrm>
            <a:off x="449050" y="4222603"/>
            <a:ext cx="2491236" cy="448149"/>
            <a:chOff x="2232028" y="3065468"/>
            <a:chExt cx="2020889" cy="363538"/>
          </a:xfrm>
        </p:grpSpPr>
        <p:sp>
          <p:nvSpPr>
            <p:cNvPr id="12" name="Freeform 31">
              <a:extLst>
                <a:ext uri="{FF2B5EF4-FFF2-40B4-BE49-F238E27FC236}">
                  <a16:creationId xmlns:a16="http://schemas.microsoft.com/office/drawing/2014/main" id="{ADA69515-BE05-4D05-840E-EA177FF185F5}"/>
                </a:ext>
              </a:extLst>
            </p:cNvPr>
            <p:cNvSpPr>
              <a:spLocks/>
            </p:cNvSpPr>
            <p:nvPr/>
          </p:nvSpPr>
          <p:spPr bwMode="auto">
            <a:xfrm>
              <a:off x="2232028" y="3065468"/>
              <a:ext cx="647700" cy="363538"/>
            </a:xfrm>
            <a:custGeom>
              <a:avLst/>
              <a:gdLst>
                <a:gd name="T0" fmla="*/ 189 w 189"/>
                <a:gd name="T1" fmla="*/ 56 h 107"/>
                <a:gd name="T2" fmla="*/ 181 w 189"/>
                <a:gd name="T3" fmla="*/ 48 h 107"/>
                <a:gd name="T4" fmla="*/ 180 w 189"/>
                <a:gd name="T5" fmla="*/ 48 h 107"/>
                <a:gd name="T6" fmla="*/ 180 w 189"/>
                <a:gd name="T7" fmla="*/ 48 h 107"/>
                <a:gd name="T8" fmla="*/ 101 w 189"/>
                <a:gd name="T9" fmla="*/ 48 h 107"/>
                <a:gd name="T10" fmla="*/ 101 w 189"/>
                <a:gd name="T11" fmla="*/ 44 h 107"/>
                <a:gd name="T12" fmla="*/ 166 w 189"/>
                <a:gd name="T13" fmla="*/ 44 h 107"/>
                <a:gd name="T14" fmla="*/ 168 w 189"/>
                <a:gd name="T15" fmla="*/ 43 h 107"/>
                <a:gd name="T16" fmla="*/ 174 w 189"/>
                <a:gd name="T17" fmla="*/ 35 h 107"/>
                <a:gd name="T18" fmla="*/ 166 w 189"/>
                <a:gd name="T19" fmla="*/ 27 h 107"/>
                <a:gd name="T20" fmla="*/ 165 w 189"/>
                <a:gd name="T21" fmla="*/ 27 h 107"/>
                <a:gd name="T22" fmla="*/ 101 w 189"/>
                <a:gd name="T23" fmla="*/ 27 h 107"/>
                <a:gd name="T24" fmla="*/ 83 w 189"/>
                <a:gd name="T25" fmla="*/ 27 h 107"/>
                <a:gd name="T26" fmla="*/ 34 w 189"/>
                <a:gd name="T27" fmla="*/ 73 h 107"/>
                <a:gd name="T28" fmla="*/ 31 w 189"/>
                <a:gd name="T29" fmla="*/ 70 h 107"/>
                <a:gd name="T30" fmla="*/ 34 w 189"/>
                <a:gd name="T31" fmla="*/ 67 h 107"/>
                <a:gd name="T32" fmla="*/ 77 w 189"/>
                <a:gd name="T33" fmla="*/ 24 h 107"/>
                <a:gd name="T34" fmla="*/ 77 w 189"/>
                <a:gd name="T35" fmla="*/ 21 h 107"/>
                <a:gd name="T36" fmla="*/ 118 w 189"/>
                <a:gd name="T37" fmla="*/ 21 h 107"/>
                <a:gd name="T38" fmla="*/ 118 w 189"/>
                <a:gd name="T39" fmla="*/ 21 h 107"/>
                <a:gd name="T40" fmla="*/ 128 w 189"/>
                <a:gd name="T41" fmla="*/ 10 h 107"/>
                <a:gd name="T42" fmla="*/ 117 w 189"/>
                <a:gd name="T43" fmla="*/ 0 h 107"/>
                <a:gd name="T44" fmla="*/ 117 w 189"/>
                <a:gd name="T45" fmla="*/ 0 h 107"/>
                <a:gd name="T46" fmla="*/ 116 w 189"/>
                <a:gd name="T47" fmla="*/ 0 h 107"/>
                <a:gd name="T48" fmla="*/ 31 w 189"/>
                <a:gd name="T49" fmla="*/ 0 h 107"/>
                <a:gd name="T50" fmla="*/ 0 w 189"/>
                <a:gd name="T51" fmla="*/ 30 h 107"/>
                <a:gd name="T52" fmla="*/ 0 w 189"/>
                <a:gd name="T53" fmla="*/ 64 h 107"/>
                <a:gd name="T54" fmla="*/ 0 w 189"/>
                <a:gd name="T55" fmla="*/ 107 h 107"/>
                <a:gd name="T56" fmla="*/ 154 w 189"/>
                <a:gd name="T57" fmla="*/ 107 h 107"/>
                <a:gd name="T58" fmla="*/ 162 w 189"/>
                <a:gd name="T59" fmla="*/ 98 h 107"/>
                <a:gd name="T60" fmla="*/ 154 w 189"/>
                <a:gd name="T61" fmla="*/ 90 h 107"/>
                <a:gd name="T62" fmla="*/ 101 w 189"/>
                <a:gd name="T63" fmla="*/ 90 h 107"/>
                <a:gd name="T64" fmla="*/ 101 w 189"/>
                <a:gd name="T65" fmla="*/ 86 h 107"/>
                <a:gd name="T66" fmla="*/ 166 w 189"/>
                <a:gd name="T67" fmla="*/ 86 h 107"/>
                <a:gd name="T68" fmla="*/ 168 w 189"/>
                <a:gd name="T69" fmla="*/ 85 h 107"/>
                <a:gd name="T70" fmla="*/ 174 w 189"/>
                <a:gd name="T71" fmla="*/ 77 h 107"/>
                <a:gd name="T72" fmla="*/ 166 w 189"/>
                <a:gd name="T73" fmla="*/ 69 h 107"/>
                <a:gd name="T74" fmla="*/ 166 w 189"/>
                <a:gd name="T75" fmla="*/ 69 h 107"/>
                <a:gd name="T76" fmla="*/ 166 w 189"/>
                <a:gd name="T77" fmla="*/ 69 h 107"/>
                <a:gd name="T78" fmla="*/ 101 w 189"/>
                <a:gd name="T79" fmla="*/ 69 h 107"/>
                <a:gd name="T80" fmla="*/ 101 w 189"/>
                <a:gd name="T81" fmla="*/ 65 h 107"/>
                <a:gd name="T82" fmla="*/ 180 w 189"/>
                <a:gd name="T83" fmla="*/ 65 h 107"/>
                <a:gd name="T84" fmla="*/ 182 w 189"/>
                <a:gd name="T85" fmla="*/ 64 h 107"/>
                <a:gd name="T86" fmla="*/ 189 w 189"/>
                <a:gd name="T87" fmla="*/ 56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9" h="107">
                  <a:moveTo>
                    <a:pt x="189" y="56"/>
                  </a:moveTo>
                  <a:cubicBezTo>
                    <a:pt x="189" y="51"/>
                    <a:pt x="185" y="48"/>
                    <a:pt x="181" y="48"/>
                  </a:cubicBezTo>
                  <a:cubicBezTo>
                    <a:pt x="180" y="48"/>
                    <a:pt x="180" y="48"/>
                    <a:pt x="180" y="48"/>
                  </a:cubicBezTo>
                  <a:cubicBezTo>
                    <a:pt x="180" y="48"/>
                    <a:pt x="180" y="48"/>
                    <a:pt x="180" y="48"/>
                  </a:cubicBezTo>
                  <a:cubicBezTo>
                    <a:pt x="101" y="48"/>
                    <a:pt x="101" y="48"/>
                    <a:pt x="101" y="48"/>
                  </a:cubicBezTo>
                  <a:cubicBezTo>
                    <a:pt x="101" y="44"/>
                    <a:pt x="101" y="44"/>
                    <a:pt x="101" y="44"/>
                  </a:cubicBezTo>
                  <a:cubicBezTo>
                    <a:pt x="166" y="44"/>
                    <a:pt x="166" y="44"/>
                    <a:pt x="166" y="44"/>
                  </a:cubicBezTo>
                  <a:cubicBezTo>
                    <a:pt x="167" y="44"/>
                    <a:pt x="167" y="43"/>
                    <a:pt x="168" y="43"/>
                  </a:cubicBezTo>
                  <a:cubicBezTo>
                    <a:pt x="172" y="42"/>
                    <a:pt x="174" y="39"/>
                    <a:pt x="174" y="35"/>
                  </a:cubicBezTo>
                  <a:cubicBezTo>
                    <a:pt x="174" y="30"/>
                    <a:pt x="170" y="27"/>
                    <a:pt x="166" y="27"/>
                  </a:cubicBezTo>
                  <a:cubicBezTo>
                    <a:pt x="165" y="27"/>
                    <a:pt x="165" y="27"/>
                    <a:pt x="165" y="27"/>
                  </a:cubicBezTo>
                  <a:cubicBezTo>
                    <a:pt x="158" y="27"/>
                    <a:pt x="101" y="27"/>
                    <a:pt x="101" y="27"/>
                  </a:cubicBezTo>
                  <a:cubicBezTo>
                    <a:pt x="83" y="27"/>
                    <a:pt x="83" y="27"/>
                    <a:pt x="83" y="27"/>
                  </a:cubicBezTo>
                  <a:cubicBezTo>
                    <a:pt x="81" y="53"/>
                    <a:pt x="60" y="73"/>
                    <a:pt x="34" y="73"/>
                  </a:cubicBezTo>
                  <a:cubicBezTo>
                    <a:pt x="32" y="73"/>
                    <a:pt x="31" y="72"/>
                    <a:pt x="31" y="70"/>
                  </a:cubicBezTo>
                  <a:cubicBezTo>
                    <a:pt x="31" y="69"/>
                    <a:pt x="32" y="67"/>
                    <a:pt x="34" y="67"/>
                  </a:cubicBezTo>
                  <a:cubicBezTo>
                    <a:pt x="58" y="67"/>
                    <a:pt x="77" y="48"/>
                    <a:pt x="77" y="24"/>
                  </a:cubicBezTo>
                  <a:cubicBezTo>
                    <a:pt x="77" y="23"/>
                    <a:pt x="77" y="22"/>
                    <a:pt x="77" y="21"/>
                  </a:cubicBezTo>
                  <a:cubicBezTo>
                    <a:pt x="118" y="21"/>
                    <a:pt x="118" y="21"/>
                    <a:pt x="118" y="21"/>
                  </a:cubicBezTo>
                  <a:cubicBezTo>
                    <a:pt x="118" y="21"/>
                    <a:pt x="118" y="21"/>
                    <a:pt x="118" y="21"/>
                  </a:cubicBezTo>
                  <a:cubicBezTo>
                    <a:pt x="123" y="21"/>
                    <a:pt x="128" y="16"/>
                    <a:pt x="128" y="10"/>
                  </a:cubicBezTo>
                  <a:cubicBezTo>
                    <a:pt x="128" y="5"/>
                    <a:pt x="123" y="0"/>
                    <a:pt x="117" y="0"/>
                  </a:cubicBezTo>
                  <a:cubicBezTo>
                    <a:pt x="117" y="0"/>
                    <a:pt x="117" y="0"/>
                    <a:pt x="117" y="0"/>
                  </a:cubicBezTo>
                  <a:cubicBezTo>
                    <a:pt x="116" y="0"/>
                    <a:pt x="116" y="0"/>
                    <a:pt x="116" y="0"/>
                  </a:cubicBezTo>
                  <a:cubicBezTo>
                    <a:pt x="31" y="0"/>
                    <a:pt x="31" y="0"/>
                    <a:pt x="31" y="0"/>
                  </a:cubicBezTo>
                  <a:cubicBezTo>
                    <a:pt x="14" y="0"/>
                    <a:pt x="0" y="14"/>
                    <a:pt x="0" y="30"/>
                  </a:cubicBezTo>
                  <a:cubicBezTo>
                    <a:pt x="0" y="64"/>
                    <a:pt x="0" y="64"/>
                    <a:pt x="0" y="64"/>
                  </a:cubicBezTo>
                  <a:cubicBezTo>
                    <a:pt x="0" y="107"/>
                    <a:pt x="0" y="107"/>
                    <a:pt x="0" y="107"/>
                  </a:cubicBezTo>
                  <a:cubicBezTo>
                    <a:pt x="154" y="107"/>
                    <a:pt x="154" y="107"/>
                    <a:pt x="154" y="107"/>
                  </a:cubicBezTo>
                  <a:cubicBezTo>
                    <a:pt x="158" y="107"/>
                    <a:pt x="162" y="103"/>
                    <a:pt x="162" y="98"/>
                  </a:cubicBezTo>
                  <a:cubicBezTo>
                    <a:pt x="162" y="94"/>
                    <a:pt x="158" y="90"/>
                    <a:pt x="154" y="90"/>
                  </a:cubicBezTo>
                  <a:cubicBezTo>
                    <a:pt x="153" y="90"/>
                    <a:pt x="101" y="90"/>
                    <a:pt x="101" y="90"/>
                  </a:cubicBezTo>
                  <a:cubicBezTo>
                    <a:pt x="101" y="86"/>
                    <a:pt x="101" y="86"/>
                    <a:pt x="101" y="86"/>
                  </a:cubicBezTo>
                  <a:cubicBezTo>
                    <a:pt x="166" y="86"/>
                    <a:pt x="166" y="86"/>
                    <a:pt x="166" y="86"/>
                  </a:cubicBezTo>
                  <a:cubicBezTo>
                    <a:pt x="166" y="86"/>
                    <a:pt x="167" y="85"/>
                    <a:pt x="168" y="85"/>
                  </a:cubicBezTo>
                  <a:cubicBezTo>
                    <a:pt x="171" y="84"/>
                    <a:pt x="174" y="81"/>
                    <a:pt x="174" y="77"/>
                  </a:cubicBezTo>
                  <a:cubicBezTo>
                    <a:pt x="174" y="73"/>
                    <a:pt x="170" y="69"/>
                    <a:pt x="166" y="69"/>
                  </a:cubicBezTo>
                  <a:cubicBezTo>
                    <a:pt x="166" y="69"/>
                    <a:pt x="166" y="69"/>
                    <a:pt x="166" y="69"/>
                  </a:cubicBezTo>
                  <a:cubicBezTo>
                    <a:pt x="166" y="69"/>
                    <a:pt x="166" y="69"/>
                    <a:pt x="166" y="69"/>
                  </a:cubicBezTo>
                  <a:cubicBezTo>
                    <a:pt x="101" y="69"/>
                    <a:pt x="101" y="69"/>
                    <a:pt x="101" y="69"/>
                  </a:cubicBezTo>
                  <a:cubicBezTo>
                    <a:pt x="101" y="65"/>
                    <a:pt x="101" y="65"/>
                    <a:pt x="101" y="65"/>
                  </a:cubicBezTo>
                  <a:cubicBezTo>
                    <a:pt x="180" y="65"/>
                    <a:pt x="180" y="65"/>
                    <a:pt x="180" y="65"/>
                  </a:cubicBezTo>
                  <a:cubicBezTo>
                    <a:pt x="181" y="65"/>
                    <a:pt x="182" y="64"/>
                    <a:pt x="182" y="64"/>
                  </a:cubicBezTo>
                  <a:cubicBezTo>
                    <a:pt x="186" y="63"/>
                    <a:pt x="189" y="60"/>
                    <a:pt x="189" y="56"/>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13" name="Freeform 32">
              <a:extLst>
                <a:ext uri="{FF2B5EF4-FFF2-40B4-BE49-F238E27FC236}">
                  <a16:creationId xmlns:a16="http://schemas.microsoft.com/office/drawing/2014/main" id="{9B9C42E4-8496-46E9-B35E-0D2401716216}"/>
                </a:ext>
              </a:extLst>
            </p:cNvPr>
            <p:cNvSpPr>
              <a:spLocks/>
            </p:cNvSpPr>
            <p:nvPr/>
          </p:nvSpPr>
          <p:spPr bwMode="auto">
            <a:xfrm>
              <a:off x="2974978" y="3065468"/>
              <a:ext cx="644525" cy="363538"/>
            </a:xfrm>
            <a:custGeom>
              <a:avLst/>
              <a:gdLst>
                <a:gd name="T0" fmla="*/ 0 w 188"/>
                <a:gd name="T1" fmla="*/ 56 h 107"/>
                <a:gd name="T2" fmla="*/ 8 w 188"/>
                <a:gd name="T3" fmla="*/ 48 h 107"/>
                <a:gd name="T4" fmla="*/ 8 w 188"/>
                <a:gd name="T5" fmla="*/ 48 h 107"/>
                <a:gd name="T6" fmla="*/ 8 w 188"/>
                <a:gd name="T7" fmla="*/ 48 h 107"/>
                <a:gd name="T8" fmla="*/ 87 w 188"/>
                <a:gd name="T9" fmla="*/ 48 h 107"/>
                <a:gd name="T10" fmla="*/ 87 w 188"/>
                <a:gd name="T11" fmla="*/ 44 h 107"/>
                <a:gd name="T12" fmla="*/ 23 w 188"/>
                <a:gd name="T13" fmla="*/ 44 h 107"/>
                <a:gd name="T14" fmla="*/ 20 w 188"/>
                <a:gd name="T15" fmla="*/ 43 h 107"/>
                <a:gd name="T16" fmla="*/ 14 w 188"/>
                <a:gd name="T17" fmla="*/ 35 h 107"/>
                <a:gd name="T18" fmla="*/ 23 w 188"/>
                <a:gd name="T19" fmla="*/ 27 h 107"/>
                <a:gd name="T20" fmla="*/ 23 w 188"/>
                <a:gd name="T21" fmla="*/ 27 h 107"/>
                <a:gd name="T22" fmla="*/ 88 w 188"/>
                <a:gd name="T23" fmla="*/ 27 h 107"/>
                <a:gd name="T24" fmla="*/ 105 w 188"/>
                <a:gd name="T25" fmla="*/ 27 h 107"/>
                <a:gd name="T26" fmla="*/ 155 w 188"/>
                <a:gd name="T27" fmla="*/ 73 h 107"/>
                <a:gd name="T28" fmla="*/ 158 w 188"/>
                <a:gd name="T29" fmla="*/ 70 h 107"/>
                <a:gd name="T30" fmla="*/ 155 w 188"/>
                <a:gd name="T31" fmla="*/ 67 h 107"/>
                <a:gd name="T32" fmla="*/ 111 w 188"/>
                <a:gd name="T33" fmla="*/ 24 h 107"/>
                <a:gd name="T34" fmla="*/ 111 w 188"/>
                <a:gd name="T35" fmla="*/ 21 h 107"/>
                <a:gd name="T36" fmla="*/ 71 w 188"/>
                <a:gd name="T37" fmla="*/ 21 h 107"/>
                <a:gd name="T38" fmla="*/ 71 w 188"/>
                <a:gd name="T39" fmla="*/ 21 h 107"/>
                <a:gd name="T40" fmla="*/ 61 w 188"/>
                <a:gd name="T41" fmla="*/ 10 h 107"/>
                <a:gd name="T42" fmla="*/ 71 w 188"/>
                <a:gd name="T43" fmla="*/ 0 h 107"/>
                <a:gd name="T44" fmla="*/ 72 w 188"/>
                <a:gd name="T45" fmla="*/ 0 h 107"/>
                <a:gd name="T46" fmla="*/ 72 w 188"/>
                <a:gd name="T47" fmla="*/ 0 h 107"/>
                <a:gd name="T48" fmla="*/ 158 w 188"/>
                <a:gd name="T49" fmla="*/ 0 h 107"/>
                <a:gd name="T50" fmla="*/ 188 w 188"/>
                <a:gd name="T51" fmla="*/ 30 h 107"/>
                <a:gd name="T52" fmla="*/ 188 w 188"/>
                <a:gd name="T53" fmla="*/ 64 h 107"/>
                <a:gd name="T54" fmla="*/ 188 w 188"/>
                <a:gd name="T55" fmla="*/ 107 h 107"/>
                <a:gd name="T56" fmla="*/ 35 w 188"/>
                <a:gd name="T57" fmla="*/ 107 h 107"/>
                <a:gd name="T58" fmla="*/ 27 w 188"/>
                <a:gd name="T59" fmla="*/ 98 h 107"/>
                <a:gd name="T60" fmla="*/ 35 w 188"/>
                <a:gd name="T61" fmla="*/ 90 h 107"/>
                <a:gd name="T62" fmla="*/ 87 w 188"/>
                <a:gd name="T63" fmla="*/ 90 h 107"/>
                <a:gd name="T64" fmla="*/ 87 w 188"/>
                <a:gd name="T65" fmla="*/ 86 h 107"/>
                <a:gd name="T66" fmla="*/ 23 w 188"/>
                <a:gd name="T67" fmla="*/ 86 h 107"/>
                <a:gd name="T68" fmla="*/ 21 w 188"/>
                <a:gd name="T69" fmla="*/ 85 h 107"/>
                <a:gd name="T70" fmla="*/ 14 w 188"/>
                <a:gd name="T71" fmla="*/ 77 h 107"/>
                <a:gd name="T72" fmla="*/ 23 w 188"/>
                <a:gd name="T73" fmla="*/ 69 h 107"/>
                <a:gd name="T74" fmla="*/ 23 w 188"/>
                <a:gd name="T75" fmla="*/ 69 h 107"/>
                <a:gd name="T76" fmla="*/ 23 w 188"/>
                <a:gd name="T77" fmla="*/ 69 h 107"/>
                <a:gd name="T78" fmla="*/ 87 w 188"/>
                <a:gd name="T79" fmla="*/ 69 h 107"/>
                <a:gd name="T80" fmla="*/ 87 w 188"/>
                <a:gd name="T81" fmla="*/ 65 h 107"/>
                <a:gd name="T82" fmla="*/ 8 w 188"/>
                <a:gd name="T83" fmla="*/ 65 h 107"/>
                <a:gd name="T84" fmla="*/ 6 w 188"/>
                <a:gd name="T85" fmla="*/ 64 h 107"/>
                <a:gd name="T86" fmla="*/ 0 w 188"/>
                <a:gd name="T87" fmla="*/ 56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8" h="107">
                  <a:moveTo>
                    <a:pt x="0" y="56"/>
                  </a:moveTo>
                  <a:cubicBezTo>
                    <a:pt x="0" y="51"/>
                    <a:pt x="3" y="48"/>
                    <a:pt x="8" y="48"/>
                  </a:cubicBezTo>
                  <a:cubicBezTo>
                    <a:pt x="8" y="48"/>
                    <a:pt x="8" y="48"/>
                    <a:pt x="8" y="48"/>
                  </a:cubicBezTo>
                  <a:cubicBezTo>
                    <a:pt x="8" y="48"/>
                    <a:pt x="8" y="48"/>
                    <a:pt x="8" y="48"/>
                  </a:cubicBezTo>
                  <a:cubicBezTo>
                    <a:pt x="87" y="48"/>
                    <a:pt x="87" y="48"/>
                    <a:pt x="87" y="48"/>
                  </a:cubicBezTo>
                  <a:cubicBezTo>
                    <a:pt x="87" y="44"/>
                    <a:pt x="87" y="44"/>
                    <a:pt x="87" y="44"/>
                  </a:cubicBezTo>
                  <a:cubicBezTo>
                    <a:pt x="23" y="44"/>
                    <a:pt x="23" y="44"/>
                    <a:pt x="23" y="44"/>
                  </a:cubicBezTo>
                  <a:cubicBezTo>
                    <a:pt x="22" y="44"/>
                    <a:pt x="21" y="43"/>
                    <a:pt x="20" y="43"/>
                  </a:cubicBezTo>
                  <a:cubicBezTo>
                    <a:pt x="17" y="42"/>
                    <a:pt x="14" y="39"/>
                    <a:pt x="14" y="35"/>
                  </a:cubicBezTo>
                  <a:cubicBezTo>
                    <a:pt x="14" y="30"/>
                    <a:pt x="18" y="27"/>
                    <a:pt x="23" y="27"/>
                  </a:cubicBezTo>
                  <a:cubicBezTo>
                    <a:pt x="23" y="27"/>
                    <a:pt x="23" y="27"/>
                    <a:pt x="23" y="27"/>
                  </a:cubicBezTo>
                  <a:cubicBezTo>
                    <a:pt x="30" y="27"/>
                    <a:pt x="88" y="27"/>
                    <a:pt x="88" y="27"/>
                  </a:cubicBezTo>
                  <a:cubicBezTo>
                    <a:pt x="105" y="27"/>
                    <a:pt x="105" y="27"/>
                    <a:pt x="105" y="27"/>
                  </a:cubicBezTo>
                  <a:cubicBezTo>
                    <a:pt x="107" y="53"/>
                    <a:pt x="128" y="73"/>
                    <a:pt x="155" y="73"/>
                  </a:cubicBezTo>
                  <a:cubicBezTo>
                    <a:pt x="156" y="73"/>
                    <a:pt x="158" y="72"/>
                    <a:pt x="158" y="70"/>
                  </a:cubicBezTo>
                  <a:cubicBezTo>
                    <a:pt x="158" y="69"/>
                    <a:pt x="156" y="67"/>
                    <a:pt x="155" y="67"/>
                  </a:cubicBezTo>
                  <a:cubicBezTo>
                    <a:pt x="131" y="67"/>
                    <a:pt x="111" y="48"/>
                    <a:pt x="111" y="24"/>
                  </a:cubicBezTo>
                  <a:cubicBezTo>
                    <a:pt x="111" y="23"/>
                    <a:pt x="111" y="22"/>
                    <a:pt x="111" y="21"/>
                  </a:cubicBezTo>
                  <a:cubicBezTo>
                    <a:pt x="71" y="21"/>
                    <a:pt x="71" y="21"/>
                    <a:pt x="71" y="21"/>
                  </a:cubicBezTo>
                  <a:cubicBezTo>
                    <a:pt x="71" y="21"/>
                    <a:pt x="71" y="21"/>
                    <a:pt x="71" y="21"/>
                  </a:cubicBezTo>
                  <a:cubicBezTo>
                    <a:pt x="65" y="21"/>
                    <a:pt x="61" y="16"/>
                    <a:pt x="61" y="10"/>
                  </a:cubicBezTo>
                  <a:cubicBezTo>
                    <a:pt x="61" y="5"/>
                    <a:pt x="65" y="0"/>
                    <a:pt x="71" y="0"/>
                  </a:cubicBezTo>
                  <a:cubicBezTo>
                    <a:pt x="72" y="0"/>
                    <a:pt x="72" y="0"/>
                    <a:pt x="72" y="0"/>
                  </a:cubicBezTo>
                  <a:cubicBezTo>
                    <a:pt x="72" y="0"/>
                    <a:pt x="72" y="0"/>
                    <a:pt x="72" y="0"/>
                  </a:cubicBezTo>
                  <a:cubicBezTo>
                    <a:pt x="158" y="0"/>
                    <a:pt x="158" y="0"/>
                    <a:pt x="158" y="0"/>
                  </a:cubicBezTo>
                  <a:cubicBezTo>
                    <a:pt x="174" y="0"/>
                    <a:pt x="188" y="14"/>
                    <a:pt x="188" y="30"/>
                  </a:cubicBezTo>
                  <a:cubicBezTo>
                    <a:pt x="188" y="64"/>
                    <a:pt x="188" y="64"/>
                    <a:pt x="188" y="64"/>
                  </a:cubicBezTo>
                  <a:cubicBezTo>
                    <a:pt x="188" y="107"/>
                    <a:pt x="188" y="107"/>
                    <a:pt x="188" y="107"/>
                  </a:cubicBezTo>
                  <a:cubicBezTo>
                    <a:pt x="35" y="107"/>
                    <a:pt x="35" y="107"/>
                    <a:pt x="35" y="107"/>
                  </a:cubicBezTo>
                  <a:cubicBezTo>
                    <a:pt x="30" y="107"/>
                    <a:pt x="27" y="103"/>
                    <a:pt x="27" y="98"/>
                  </a:cubicBezTo>
                  <a:cubicBezTo>
                    <a:pt x="27" y="94"/>
                    <a:pt x="30" y="90"/>
                    <a:pt x="35" y="90"/>
                  </a:cubicBezTo>
                  <a:cubicBezTo>
                    <a:pt x="35" y="90"/>
                    <a:pt x="87" y="90"/>
                    <a:pt x="87" y="90"/>
                  </a:cubicBezTo>
                  <a:cubicBezTo>
                    <a:pt x="87" y="86"/>
                    <a:pt x="87" y="86"/>
                    <a:pt x="87" y="86"/>
                  </a:cubicBezTo>
                  <a:cubicBezTo>
                    <a:pt x="23" y="86"/>
                    <a:pt x="23" y="86"/>
                    <a:pt x="23" y="86"/>
                  </a:cubicBezTo>
                  <a:cubicBezTo>
                    <a:pt x="22" y="86"/>
                    <a:pt x="21" y="85"/>
                    <a:pt x="21" y="85"/>
                  </a:cubicBezTo>
                  <a:cubicBezTo>
                    <a:pt x="17" y="84"/>
                    <a:pt x="14" y="81"/>
                    <a:pt x="14" y="77"/>
                  </a:cubicBezTo>
                  <a:cubicBezTo>
                    <a:pt x="14" y="73"/>
                    <a:pt x="18" y="69"/>
                    <a:pt x="23" y="69"/>
                  </a:cubicBezTo>
                  <a:cubicBezTo>
                    <a:pt x="23" y="69"/>
                    <a:pt x="23" y="69"/>
                    <a:pt x="23" y="69"/>
                  </a:cubicBezTo>
                  <a:cubicBezTo>
                    <a:pt x="23" y="69"/>
                    <a:pt x="23" y="69"/>
                    <a:pt x="23" y="69"/>
                  </a:cubicBezTo>
                  <a:cubicBezTo>
                    <a:pt x="87" y="69"/>
                    <a:pt x="87" y="69"/>
                    <a:pt x="87" y="69"/>
                  </a:cubicBezTo>
                  <a:cubicBezTo>
                    <a:pt x="87" y="65"/>
                    <a:pt x="87" y="65"/>
                    <a:pt x="87" y="65"/>
                  </a:cubicBezTo>
                  <a:cubicBezTo>
                    <a:pt x="8" y="65"/>
                    <a:pt x="8" y="65"/>
                    <a:pt x="8" y="65"/>
                  </a:cubicBezTo>
                  <a:cubicBezTo>
                    <a:pt x="7" y="65"/>
                    <a:pt x="7" y="64"/>
                    <a:pt x="6" y="64"/>
                  </a:cubicBezTo>
                  <a:cubicBezTo>
                    <a:pt x="2" y="63"/>
                    <a:pt x="0" y="60"/>
                    <a:pt x="0" y="56"/>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14" name="Rectangle 33">
              <a:extLst>
                <a:ext uri="{FF2B5EF4-FFF2-40B4-BE49-F238E27FC236}">
                  <a16:creationId xmlns:a16="http://schemas.microsoft.com/office/drawing/2014/main" id="{EF7F3033-DD57-4B91-B273-6C10FF0BFD82}"/>
                </a:ext>
              </a:extLst>
            </p:cNvPr>
            <p:cNvSpPr>
              <a:spLocks noChangeArrowheads="1"/>
            </p:cNvSpPr>
            <p:nvPr/>
          </p:nvSpPr>
          <p:spPr bwMode="auto">
            <a:xfrm>
              <a:off x="3756029" y="3132143"/>
              <a:ext cx="496888" cy="296863"/>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15" name="Oval 34">
              <a:extLst>
                <a:ext uri="{FF2B5EF4-FFF2-40B4-BE49-F238E27FC236}">
                  <a16:creationId xmlns:a16="http://schemas.microsoft.com/office/drawing/2014/main" id="{8033E9D5-4094-47F5-82CF-8269C80CED3B}"/>
                </a:ext>
              </a:extLst>
            </p:cNvPr>
            <p:cNvSpPr>
              <a:spLocks noChangeArrowheads="1"/>
            </p:cNvSpPr>
            <p:nvPr/>
          </p:nvSpPr>
          <p:spPr bwMode="auto">
            <a:xfrm>
              <a:off x="3660779" y="3340106"/>
              <a:ext cx="47625" cy="49213"/>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grpSp>
      <p:sp>
        <p:nvSpPr>
          <p:cNvPr id="16" name="Text Placeholder 3">
            <a:extLst>
              <a:ext uri="{FF2B5EF4-FFF2-40B4-BE49-F238E27FC236}">
                <a16:creationId xmlns:a16="http://schemas.microsoft.com/office/drawing/2014/main" id="{AC1EFAC0-B581-4CCF-AFAF-008AC889241E}"/>
              </a:ext>
            </a:extLst>
          </p:cNvPr>
          <p:cNvSpPr txBox="1">
            <a:spLocks/>
          </p:cNvSpPr>
          <p:nvPr/>
        </p:nvSpPr>
        <p:spPr>
          <a:xfrm>
            <a:off x="3378226" y="4013841"/>
            <a:ext cx="8543711" cy="1957053"/>
          </a:xfrm>
          <a:prstGeom prst="rect">
            <a:avLst/>
          </a:prstGeom>
        </p:spPr>
        <p:txBody>
          <a:bodyPr vert="horz" wrap="square" lIns="0" tIns="0" rIns="0" bIns="0" rtlCol="0">
            <a:sp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563">
              <a:buNone/>
              <a:defRPr/>
            </a:pPr>
            <a:r>
              <a:rPr lang="en-US" sz="3528" dirty="0">
                <a:gradFill>
                  <a:gsLst>
                    <a:gs pos="1250">
                      <a:srgbClr val="0D0D0D"/>
                    </a:gs>
                    <a:gs pos="100000">
                      <a:srgbClr val="0D0D0D"/>
                    </a:gs>
                  </a:gsLst>
                  <a:lin ang="5400000" scaled="0"/>
                </a:gradFill>
                <a:latin typeface="Segoe UI Semibold"/>
              </a:rPr>
              <a:t>Partners and ISVs</a:t>
            </a:r>
          </a:p>
          <a:p>
            <a:pPr marL="0" lvl="1" indent="0" defTabSz="932563">
              <a:spcBef>
                <a:spcPts val="1175"/>
              </a:spcBef>
              <a:buNone/>
              <a:defRPr/>
            </a:pPr>
            <a:r>
              <a:rPr lang="en-US" sz="2353" dirty="0">
                <a:gradFill>
                  <a:gsLst>
                    <a:gs pos="1250">
                      <a:srgbClr val="1A1A1A"/>
                    </a:gs>
                    <a:gs pos="100000">
                      <a:srgbClr val="1A1A1A"/>
                    </a:gs>
                  </a:gsLst>
                  <a:lin ang="5400000" scaled="0"/>
                </a:gradFill>
                <a:latin typeface="Segoe UI"/>
              </a:rPr>
              <a:t>Expand the number of services you integrate with</a:t>
            </a:r>
          </a:p>
          <a:p>
            <a:pPr marL="0" lvl="1" indent="0" defTabSz="932563">
              <a:spcBef>
                <a:spcPts val="1175"/>
              </a:spcBef>
              <a:buNone/>
              <a:defRPr/>
            </a:pPr>
            <a:r>
              <a:rPr lang="en-US" sz="2353" dirty="0">
                <a:gradFill>
                  <a:gsLst>
                    <a:gs pos="1250">
                      <a:srgbClr val="1A1A1A"/>
                    </a:gs>
                    <a:gs pos="100000">
                      <a:srgbClr val="1A1A1A"/>
                    </a:gs>
                  </a:gsLst>
                  <a:lin ang="5400000" scaled="0"/>
                </a:gradFill>
                <a:latin typeface="Segoe UI"/>
              </a:rPr>
              <a:t>Provide the extensibility your customers need</a:t>
            </a:r>
          </a:p>
          <a:p>
            <a:pPr marL="0" lvl="1" indent="0" defTabSz="932563">
              <a:spcBef>
                <a:spcPts val="1175"/>
              </a:spcBef>
              <a:buNone/>
              <a:defRPr/>
            </a:pPr>
            <a:r>
              <a:rPr lang="en-US" sz="2353" dirty="0">
                <a:gradFill>
                  <a:gsLst>
                    <a:gs pos="1250">
                      <a:srgbClr val="1A1A1A"/>
                    </a:gs>
                    <a:gs pos="100000">
                      <a:srgbClr val="1A1A1A"/>
                    </a:gs>
                  </a:gsLst>
                  <a:lin ang="5400000" scaled="0"/>
                </a:gradFill>
                <a:latin typeface="Segoe UI"/>
              </a:rPr>
              <a:t>Increase exposure and adoption</a:t>
            </a:r>
            <a:endParaRPr lang="en-CA" sz="2353" dirty="0">
              <a:gradFill>
                <a:gsLst>
                  <a:gs pos="1250">
                    <a:srgbClr val="1A1A1A"/>
                  </a:gs>
                  <a:gs pos="100000">
                    <a:srgbClr val="1A1A1A"/>
                  </a:gs>
                </a:gsLst>
                <a:lin ang="5400000" scaled="0"/>
              </a:gradFill>
              <a:latin typeface="Segoe UI"/>
            </a:endParaRPr>
          </a:p>
        </p:txBody>
      </p:sp>
    </p:spTree>
    <p:extLst>
      <p:ext uri="{BB962C8B-B14F-4D97-AF65-F5344CB8AC3E}">
        <p14:creationId xmlns:p14="http://schemas.microsoft.com/office/powerpoint/2010/main" val="1973886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a16="http://schemas.microsoft.com/office/drawing/2014/main"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anim calcmode="lin" valueType="num">
                                      <p:cBhvr additive="base">
                                        <p:cTn id="11" dur="500" fill="hold"/>
                                        <p:tgtEl>
                                          <p:spTgt spid="4">
                                            <p:txEl>
                                              <p:pRg st="0" end="0"/>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4">
                                            <p:txEl>
                                              <p:pRg st="0" end="0"/>
                                            </p:txEl>
                                          </p:spTgt>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anim calcmode="lin" valueType="num">
                                      <p:cBhvr additive="base">
                                        <p:cTn id="15" dur="500" fill="hold"/>
                                        <p:tgtEl>
                                          <p:spTgt spid="4">
                                            <p:txEl>
                                              <p:pRg st="1" end="1"/>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4">
                                            <p:txEl>
                                              <p:pRg st="1" end="1"/>
                                            </p:txEl>
                                          </p:spTgt>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anim calcmode="lin" valueType="num">
                                      <p:cBhvr additive="base">
                                        <p:cTn id="19" dur="500" fill="hold"/>
                                        <p:tgtEl>
                                          <p:spTgt spid="4">
                                            <p:txEl>
                                              <p:pRg st="2" end="2"/>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4">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anim calcmode="lin" valueType="num">
                                      <p:cBhvr additive="base">
                                        <p:cTn id="25" dur="500" fill="hold"/>
                                        <p:tgtEl>
                                          <p:spTgt spid="11"/>
                                        </p:tgtEl>
                                        <p:attrNameLst>
                                          <p:attrName>ppt_x</p:attrName>
                                        </p:attrNameLst>
                                      </p:cBhvr>
                                      <p:tavLst>
                                        <p:tav tm="0">
                                          <p:val>
                                            <p:strVal val="0-#ppt_w/2"/>
                                          </p:val>
                                        </p:tav>
                                        <p:tav tm="100000">
                                          <p:val>
                                            <p:strVal val="#ppt_x"/>
                                          </p:val>
                                        </p:tav>
                                      </p:tavLst>
                                    </p:anim>
                                    <p:anim calcmode="lin" valueType="num">
                                      <p:cBhvr additive="base">
                                        <p:cTn id="26" dur="500" fill="hold"/>
                                        <p:tgtEl>
                                          <p:spTgt spid="11"/>
                                        </p:tgtEl>
                                        <p:attrNameLst>
                                          <p:attrName>ppt_y</p:attrName>
                                        </p:attrNameLst>
                                      </p:cBhvr>
                                      <p:tavLst>
                                        <p:tav tm="0">
                                          <p:val>
                                            <p:strVal val="#ppt_y"/>
                                          </p:val>
                                        </p:tav>
                                        <p:tav tm="100000">
                                          <p:val>
                                            <p:strVal val="#ppt_y"/>
                                          </p:val>
                                        </p:tav>
                                      </p:tavLst>
                                    </p:anim>
                                  </p:childTnLst>
                                </p:cTn>
                              </p:par>
                              <p:par>
                                <p:cTn id="27" presetID="2" presetClass="entr" presetSubtype="2"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anim calcmode="lin" valueType="num">
                                      <p:cBhvr additive="base">
                                        <p:cTn id="29" dur="500" fill="hold"/>
                                        <p:tgtEl>
                                          <p:spTgt spid="16"/>
                                        </p:tgtEl>
                                        <p:attrNameLst>
                                          <p:attrName>ppt_x</p:attrName>
                                        </p:attrNameLst>
                                      </p:cBhvr>
                                      <p:tavLst>
                                        <p:tav tm="0">
                                          <p:val>
                                            <p:strVal val="1+#ppt_w/2"/>
                                          </p:val>
                                        </p:tav>
                                        <p:tav tm="100000">
                                          <p:val>
                                            <p:strVal val="#ppt_x"/>
                                          </p:val>
                                        </p:tav>
                                      </p:tavLst>
                                    </p:anim>
                                    <p:anim calcmode="lin" valueType="num">
                                      <p:cBhvr additive="base">
                                        <p:cTn id="30" dur="50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16"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3" name="Straight Connector 32">
            <a:extLst>
              <a:ext uri="{FF2B5EF4-FFF2-40B4-BE49-F238E27FC236}">
                <a16:creationId xmlns:a16="http://schemas.microsoft.com/office/drawing/2014/main" id="{B1224B63-3887-476D-99D9-D208C0A9B492}"/>
              </a:ext>
            </a:extLst>
          </p:cNvPr>
          <p:cNvCxnSpPr>
            <a:cxnSpLocks/>
            <a:stCxn id="16" idx="6"/>
          </p:cNvCxnSpPr>
          <p:nvPr/>
        </p:nvCxnSpPr>
        <p:spPr>
          <a:xfrm>
            <a:off x="1202154" y="2001010"/>
            <a:ext cx="4893847" cy="0"/>
          </a:xfrm>
          <a:prstGeom prst="line">
            <a:avLst/>
          </a:prstGeom>
          <a:ln w="44450">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588263" y="457200"/>
            <a:ext cx="11018520" cy="553998"/>
          </a:xfrm>
        </p:spPr>
        <p:txBody>
          <a:bodyPr>
            <a:normAutofit fontScale="90000"/>
          </a:bodyPr>
          <a:lstStyle/>
          <a:p>
            <a:r>
              <a:rPr lang="en-US" dirty="0">
                <a:solidFill>
                  <a:srgbClr val="418AB3"/>
                </a:solidFill>
                <a:ea typeface="+mj-ea"/>
                <a:cs typeface="+mj-cs"/>
              </a:rPr>
              <a:t>Building a Custom Connector</a:t>
            </a:r>
            <a:endParaRPr lang="en-CA" dirty="0">
              <a:solidFill>
                <a:srgbClr val="418AB3"/>
              </a:solidFill>
              <a:ea typeface="+mj-ea"/>
              <a:cs typeface="+mj-cs"/>
            </a:endParaRPr>
          </a:p>
        </p:txBody>
      </p:sp>
      <p:sp>
        <p:nvSpPr>
          <p:cNvPr id="20" name="Freeform: Shape 19">
            <a:extLst>
              <a:ext uri="{FF2B5EF4-FFF2-40B4-BE49-F238E27FC236}">
                <a16:creationId xmlns:a16="http://schemas.microsoft.com/office/drawing/2014/main" id="{4763D719-D05D-4E77-8DDE-B25F85F8B35C}"/>
              </a:ext>
            </a:extLst>
          </p:cNvPr>
          <p:cNvSpPr/>
          <p:nvPr/>
        </p:nvSpPr>
        <p:spPr>
          <a:xfrm>
            <a:off x="846885" y="2514999"/>
            <a:ext cx="2671055" cy="2468018"/>
          </a:xfrm>
          <a:custGeom>
            <a:avLst/>
            <a:gdLst>
              <a:gd name="connsiteX0" fmla="*/ 0 w 2493858"/>
              <a:gd name="connsiteY0" fmla="*/ 0 h 1914750"/>
              <a:gd name="connsiteX1" fmla="*/ 2493858 w 2493858"/>
              <a:gd name="connsiteY1" fmla="*/ 0 h 1914750"/>
              <a:gd name="connsiteX2" fmla="*/ 2493858 w 2493858"/>
              <a:gd name="connsiteY2" fmla="*/ 1914750 h 1914750"/>
              <a:gd name="connsiteX3" fmla="*/ 0 w 2493858"/>
              <a:gd name="connsiteY3" fmla="*/ 1914750 h 1914750"/>
              <a:gd name="connsiteX4" fmla="*/ 0 w 2493858"/>
              <a:gd name="connsiteY4" fmla="*/ 0 h 1914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3858" h="1914750">
                <a:moveTo>
                  <a:pt x="0" y="0"/>
                </a:moveTo>
                <a:lnTo>
                  <a:pt x="2493858" y="0"/>
                </a:lnTo>
                <a:lnTo>
                  <a:pt x="2493858" y="1914750"/>
                </a:lnTo>
                <a:lnTo>
                  <a:pt x="0" y="191475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89630" tIns="0" rIns="0" bIns="0" numCol="1" spcCol="1270" anchor="t" anchorCtr="0">
            <a:spAutoFit/>
          </a:bodyPr>
          <a:lstStyle/>
          <a:p>
            <a:pPr marL="0" lvl="1" defTabSz="871320">
              <a:lnSpc>
                <a:spcPct val="90000"/>
              </a:lnSpc>
              <a:spcBef>
                <a:spcPct val="0"/>
              </a:spcBef>
              <a:spcAft>
                <a:spcPct val="15000"/>
              </a:spcAft>
            </a:pPr>
            <a:r>
              <a:rPr lang="en-CA" sz="2745" dirty="0">
                <a:gradFill>
                  <a:gsLst>
                    <a:gs pos="0">
                      <a:srgbClr val="0D0D0D"/>
                    </a:gs>
                    <a:gs pos="100000">
                      <a:srgbClr val="0D0D0D"/>
                    </a:gs>
                  </a:gsLst>
                  <a:lin ang="5400000" scaled="0"/>
                </a:gradFill>
                <a:latin typeface="Segoe UI"/>
              </a:rPr>
              <a:t>Develop</a:t>
            </a:r>
          </a:p>
          <a:p>
            <a:pPr marL="0" lvl="1" defTabSz="871320">
              <a:lnSpc>
                <a:spcPct val="90000"/>
              </a:lnSpc>
              <a:spcBef>
                <a:spcPts val="1175"/>
              </a:spcBef>
              <a:spcAft>
                <a:spcPct val="15000"/>
              </a:spcAft>
            </a:pPr>
            <a:r>
              <a:rPr lang="en-CA" sz="1961" dirty="0">
                <a:solidFill>
                  <a:srgbClr val="1A1A1A">
                    <a:hueOff val="0"/>
                    <a:satOff val="0"/>
                    <a:lumOff val="0"/>
                    <a:alphaOff val="0"/>
                  </a:srgbClr>
                </a:solidFill>
                <a:latin typeface="Segoe UI"/>
              </a:rPr>
              <a:t>Build, secure and describe your API</a:t>
            </a:r>
          </a:p>
          <a:p>
            <a:pPr marL="0" lvl="1" defTabSz="871320">
              <a:lnSpc>
                <a:spcPct val="90000"/>
              </a:lnSpc>
              <a:spcBef>
                <a:spcPts val="1175"/>
              </a:spcBef>
              <a:spcAft>
                <a:spcPct val="15000"/>
              </a:spcAft>
            </a:pPr>
            <a:r>
              <a:rPr lang="en-US" sz="1961" dirty="0">
                <a:solidFill>
                  <a:srgbClr val="1A1A1A">
                    <a:hueOff val="0"/>
                    <a:satOff val="0"/>
                    <a:lumOff val="0"/>
                    <a:alphaOff val="0"/>
                  </a:srgbClr>
                </a:solidFill>
                <a:latin typeface="Segoe UI"/>
              </a:rPr>
              <a:t>Import from existing artifacts (Open API, Postman) or build from scratch</a:t>
            </a:r>
            <a:endParaRPr lang="en-CA" sz="1961" dirty="0">
              <a:solidFill>
                <a:srgbClr val="1A1A1A">
                  <a:hueOff val="0"/>
                  <a:satOff val="0"/>
                  <a:lumOff val="0"/>
                  <a:alphaOff val="0"/>
                </a:srgbClr>
              </a:solidFill>
              <a:latin typeface="Segoe UI"/>
            </a:endParaRPr>
          </a:p>
        </p:txBody>
      </p:sp>
      <p:grpSp>
        <p:nvGrpSpPr>
          <p:cNvPr id="29" name="Group 28">
            <a:extLst>
              <a:ext uri="{FF2B5EF4-FFF2-40B4-BE49-F238E27FC236}">
                <a16:creationId xmlns:a16="http://schemas.microsoft.com/office/drawing/2014/main" id="{015A2512-245B-4F2D-AE13-2AB916FF3869}"/>
              </a:ext>
            </a:extLst>
          </p:cNvPr>
          <p:cNvGrpSpPr/>
          <p:nvPr/>
        </p:nvGrpSpPr>
        <p:grpSpPr>
          <a:xfrm>
            <a:off x="472940" y="1636406"/>
            <a:ext cx="729213" cy="4135455"/>
            <a:chOff x="481610" y="2296123"/>
            <a:chExt cx="743940" cy="4218977"/>
          </a:xfrm>
        </p:grpSpPr>
        <p:sp>
          <p:nvSpPr>
            <p:cNvPr id="16" name="Oval 15">
              <a:extLst>
                <a:ext uri="{FF2B5EF4-FFF2-40B4-BE49-F238E27FC236}">
                  <a16:creationId xmlns:a16="http://schemas.microsoft.com/office/drawing/2014/main" id="{52D33F39-FC49-4801-877E-36C95F46830B}"/>
                </a:ext>
              </a:extLst>
            </p:cNvPr>
            <p:cNvSpPr/>
            <p:nvPr/>
          </p:nvSpPr>
          <p:spPr bwMode="auto">
            <a:xfrm>
              <a:off x="481610" y="2296123"/>
              <a:ext cx="743940" cy="743940"/>
            </a:xfrm>
            <a:prstGeom prst="ellipse">
              <a:avLst/>
            </a:prstGeom>
            <a:solidFill>
              <a:schemeClr val="bg2"/>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89630"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4704" dirty="0">
                  <a:gradFill>
                    <a:gsLst>
                      <a:gs pos="0">
                        <a:srgbClr val="0D0D0D"/>
                      </a:gs>
                      <a:gs pos="100000">
                        <a:srgbClr val="0D0D0D"/>
                      </a:gs>
                    </a:gsLst>
                    <a:lin ang="5400000" scaled="0"/>
                  </a:gradFill>
                  <a:latin typeface="Segoe UI"/>
                  <a:ea typeface="Segoe UI" pitchFamily="34" charset="0"/>
                  <a:cs typeface="Segoe UI" pitchFamily="34" charset="0"/>
                </a:rPr>
                <a:t></a:t>
              </a:r>
              <a:endParaRPr lang="en-US" sz="3136" dirty="0">
                <a:gradFill>
                  <a:gsLst>
                    <a:gs pos="0">
                      <a:srgbClr val="0D0D0D"/>
                    </a:gs>
                    <a:gs pos="100000">
                      <a:srgbClr val="0D0D0D"/>
                    </a:gs>
                  </a:gsLst>
                  <a:lin ang="5400000" scaled="0"/>
                </a:gradFill>
                <a:latin typeface="Segoe UI"/>
                <a:ea typeface="Segoe UI" pitchFamily="34" charset="0"/>
                <a:cs typeface="Segoe UI" pitchFamily="34" charset="0"/>
              </a:endParaRPr>
            </a:p>
          </p:txBody>
        </p:sp>
        <p:cxnSp>
          <p:nvCxnSpPr>
            <p:cNvPr id="22" name="Straight Connector 21">
              <a:extLst>
                <a:ext uri="{FF2B5EF4-FFF2-40B4-BE49-F238E27FC236}">
                  <a16:creationId xmlns:a16="http://schemas.microsoft.com/office/drawing/2014/main" id="{4E647D2C-C25B-497C-8BCA-3C9229C91DE9}"/>
                </a:ext>
              </a:extLst>
            </p:cNvPr>
            <p:cNvCxnSpPr>
              <a:stCxn id="16" idx="4"/>
            </p:cNvCxnSpPr>
            <p:nvPr/>
          </p:nvCxnSpPr>
          <p:spPr>
            <a:xfrm>
              <a:off x="853580" y="3040063"/>
              <a:ext cx="0" cy="3475037"/>
            </a:xfrm>
            <a:prstGeom prst="line">
              <a:avLst/>
            </a:prstGeom>
            <a:ln>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8" name="Group 27">
            <a:extLst>
              <a:ext uri="{FF2B5EF4-FFF2-40B4-BE49-F238E27FC236}">
                <a16:creationId xmlns:a16="http://schemas.microsoft.com/office/drawing/2014/main" id="{37944215-3571-4A64-80E5-B93B3FD749A5}"/>
              </a:ext>
            </a:extLst>
          </p:cNvPr>
          <p:cNvGrpSpPr/>
          <p:nvPr/>
        </p:nvGrpSpPr>
        <p:grpSpPr>
          <a:xfrm>
            <a:off x="3210619" y="1636406"/>
            <a:ext cx="729213" cy="4135455"/>
            <a:chOff x="3209789" y="2296123"/>
            <a:chExt cx="743940" cy="4218977"/>
          </a:xfrm>
        </p:grpSpPr>
        <p:sp>
          <p:nvSpPr>
            <p:cNvPr id="17" name="Oval 16">
              <a:extLst>
                <a:ext uri="{FF2B5EF4-FFF2-40B4-BE49-F238E27FC236}">
                  <a16:creationId xmlns:a16="http://schemas.microsoft.com/office/drawing/2014/main" id="{89A0E199-485A-4C1D-B7BB-DAEA79A89CF4}"/>
                </a:ext>
              </a:extLst>
            </p:cNvPr>
            <p:cNvSpPr/>
            <p:nvPr/>
          </p:nvSpPr>
          <p:spPr bwMode="auto">
            <a:xfrm>
              <a:off x="3209789" y="2296123"/>
              <a:ext cx="743940" cy="743940"/>
            </a:xfrm>
            <a:prstGeom prst="ellipse">
              <a:avLst/>
            </a:prstGeom>
            <a:solidFill>
              <a:schemeClr val="bg2"/>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89630"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4704" dirty="0">
                  <a:gradFill>
                    <a:gsLst>
                      <a:gs pos="0">
                        <a:srgbClr val="0D0D0D"/>
                      </a:gs>
                      <a:gs pos="100000">
                        <a:srgbClr val="0D0D0D"/>
                      </a:gs>
                    </a:gsLst>
                    <a:lin ang="5400000" scaled="0"/>
                  </a:gradFill>
                  <a:latin typeface="Segoe UI"/>
                  <a:ea typeface="Segoe UI" pitchFamily="34" charset="0"/>
                  <a:cs typeface="Segoe UI" pitchFamily="34" charset="0"/>
                </a:rPr>
                <a:t></a:t>
              </a:r>
              <a:endParaRPr lang="en-US" sz="3136" dirty="0">
                <a:gradFill>
                  <a:gsLst>
                    <a:gs pos="0">
                      <a:srgbClr val="0D0D0D"/>
                    </a:gs>
                    <a:gs pos="100000">
                      <a:srgbClr val="0D0D0D"/>
                    </a:gs>
                  </a:gsLst>
                  <a:lin ang="5400000" scaled="0"/>
                </a:gradFill>
                <a:latin typeface="Segoe UI"/>
                <a:ea typeface="Segoe UI" pitchFamily="34" charset="0"/>
                <a:cs typeface="Segoe UI" pitchFamily="34" charset="0"/>
              </a:endParaRPr>
            </a:p>
          </p:txBody>
        </p:sp>
        <p:cxnSp>
          <p:nvCxnSpPr>
            <p:cNvPr id="23" name="Straight Connector 22">
              <a:extLst>
                <a:ext uri="{FF2B5EF4-FFF2-40B4-BE49-F238E27FC236}">
                  <a16:creationId xmlns:a16="http://schemas.microsoft.com/office/drawing/2014/main" id="{0AB92A09-2310-42A1-9146-1E24DFA90892}"/>
                </a:ext>
              </a:extLst>
            </p:cNvPr>
            <p:cNvCxnSpPr/>
            <p:nvPr/>
          </p:nvCxnSpPr>
          <p:spPr>
            <a:xfrm>
              <a:off x="3581759" y="3040063"/>
              <a:ext cx="0" cy="3475037"/>
            </a:xfrm>
            <a:prstGeom prst="line">
              <a:avLst/>
            </a:prstGeom>
            <a:ln>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7" name="Group 26">
            <a:extLst>
              <a:ext uri="{FF2B5EF4-FFF2-40B4-BE49-F238E27FC236}">
                <a16:creationId xmlns:a16="http://schemas.microsoft.com/office/drawing/2014/main" id="{801122C8-F451-4571-8F0D-6E59E747DBDB}"/>
              </a:ext>
            </a:extLst>
          </p:cNvPr>
          <p:cNvGrpSpPr/>
          <p:nvPr/>
        </p:nvGrpSpPr>
        <p:grpSpPr>
          <a:xfrm>
            <a:off x="5948298" y="1636406"/>
            <a:ext cx="729213" cy="4135455"/>
            <a:chOff x="5937968" y="2296123"/>
            <a:chExt cx="743940" cy="4218977"/>
          </a:xfrm>
        </p:grpSpPr>
        <p:sp>
          <p:nvSpPr>
            <p:cNvPr id="18" name="Oval 17">
              <a:extLst>
                <a:ext uri="{FF2B5EF4-FFF2-40B4-BE49-F238E27FC236}">
                  <a16:creationId xmlns:a16="http://schemas.microsoft.com/office/drawing/2014/main" id="{542D562D-83AC-48BC-B657-85176BD8A0F4}"/>
                </a:ext>
              </a:extLst>
            </p:cNvPr>
            <p:cNvSpPr/>
            <p:nvPr/>
          </p:nvSpPr>
          <p:spPr bwMode="auto">
            <a:xfrm>
              <a:off x="5937968" y="2296123"/>
              <a:ext cx="743940" cy="743940"/>
            </a:xfrm>
            <a:prstGeom prst="ellipse">
              <a:avLst/>
            </a:prstGeom>
            <a:solidFill>
              <a:schemeClr val="bg2"/>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89630"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4704" dirty="0">
                  <a:gradFill>
                    <a:gsLst>
                      <a:gs pos="0">
                        <a:srgbClr val="0D0D0D"/>
                      </a:gs>
                      <a:gs pos="100000">
                        <a:srgbClr val="0D0D0D"/>
                      </a:gs>
                    </a:gsLst>
                    <a:lin ang="5400000" scaled="0"/>
                  </a:gradFill>
                  <a:latin typeface="Segoe UI"/>
                  <a:ea typeface="Segoe UI" pitchFamily="34" charset="0"/>
                  <a:cs typeface="Segoe UI" pitchFamily="34" charset="0"/>
                </a:rPr>
                <a:t></a:t>
              </a:r>
              <a:endParaRPr lang="en-US" sz="3136" dirty="0">
                <a:gradFill>
                  <a:gsLst>
                    <a:gs pos="0">
                      <a:srgbClr val="0D0D0D"/>
                    </a:gs>
                    <a:gs pos="100000">
                      <a:srgbClr val="0D0D0D"/>
                    </a:gs>
                  </a:gsLst>
                  <a:lin ang="5400000" scaled="0"/>
                </a:gradFill>
                <a:latin typeface="Segoe UI"/>
                <a:ea typeface="Segoe UI" pitchFamily="34" charset="0"/>
                <a:cs typeface="Segoe UI" pitchFamily="34" charset="0"/>
              </a:endParaRPr>
            </a:p>
          </p:txBody>
        </p:sp>
        <p:cxnSp>
          <p:nvCxnSpPr>
            <p:cNvPr id="24" name="Straight Connector 23">
              <a:extLst>
                <a:ext uri="{FF2B5EF4-FFF2-40B4-BE49-F238E27FC236}">
                  <a16:creationId xmlns:a16="http://schemas.microsoft.com/office/drawing/2014/main" id="{6224E632-4336-44C4-8CE7-97DF20DE2AFF}"/>
                </a:ext>
              </a:extLst>
            </p:cNvPr>
            <p:cNvCxnSpPr/>
            <p:nvPr/>
          </p:nvCxnSpPr>
          <p:spPr>
            <a:xfrm>
              <a:off x="6309938" y="3040063"/>
              <a:ext cx="0" cy="3475037"/>
            </a:xfrm>
            <a:prstGeom prst="line">
              <a:avLst/>
            </a:prstGeom>
            <a:ln>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0" name="Freeform: Shape 29">
            <a:extLst>
              <a:ext uri="{FF2B5EF4-FFF2-40B4-BE49-F238E27FC236}">
                <a16:creationId xmlns:a16="http://schemas.microsoft.com/office/drawing/2014/main" id="{DB35C06B-9755-4633-A404-799D17765523}"/>
              </a:ext>
            </a:extLst>
          </p:cNvPr>
          <p:cNvSpPr/>
          <p:nvPr/>
        </p:nvSpPr>
        <p:spPr>
          <a:xfrm>
            <a:off x="3585440" y="2514999"/>
            <a:ext cx="2671055" cy="1914098"/>
          </a:xfrm>
          <a:custGeom>
            <a:avLst/>
            <a:gdLst>
              <a:gd name="connsiteX0" fmla="*/ 0 w 2493858"/>
              <a:gd name="connsiteY0" fmla="*/ 0 h 1914750"/>
              <a:gd name="connsiteX1" fmla="*/ 2493858 w 2493858"/>
              <a:gd name="connsiteY1" fmla="*/ 0 h 1914750"/>
              <a:gd name="connsiteX2" fmla="*/ 2493858 w 2493858"/>
              <a:gd name="connsiteY2" fmla="*/ 1914750 h 1914750"/>
              <a:gd name="connsiteX3" fmla="*/ 0 w 2493858"/>
              <a:gd name="connsiteY3" fmla="*/ 1914750 h 1914750"/>
              <a:gd name="connsiteX4" fmla="*/ 0 w 2493858"/>
              <a:gd name="connsiteY4" fmla="*/ 0 h 1914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3858" h="1914750">
                <a:moveTo>
                  <a:pt x="0" y="0"/>
                </a:moveTo>
                <a:lnTo>
                  <a:pt x="2493858" y="0"/>
                </a:lnTo>
                <a:lnTo>
                  <a:pt x="2493858" y="1914750"/>
                </a:lnTo>
                <a:lnTo>
                  <a:pt x="0" y="191475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89630" tIns="0" rIns="0" bIns="0" numCol="1" spcCol="1270" anchor="t" anchorCtr="0">
            <a:spAutoFit/>
          </a:bodyPr>
          <a:lstStyle/>
          <a:p>
            <a:pPr marL="0" lvl="1" defTabSz="871320">
              <a:lnSpc>
                <a:spcPct val="90000"/>
              </a:lnSpc>
              <a:spcBef>
                <a:spcPct val="0"/>
              </a:spcBef>
              <a:spcAft>
                <a:spcPct val="15000"/>
              </a:spcAft>
            </a:pPr>
            <a:r>
              <a:rPr lang="en-CA" sz="2745" dirty="0">
                <a:gradFill>
                  <a:gsLst>
                    <a:gs pos="0">
                      <a:srgbClr val="0D0D0D"/>
                    </a:gs>
                    <a:gs pos="100000">
                      <a:srgbClr val="0D0D0D"/>
                    </a:gs>
                  </a:gsLst>
                  <a:lin ang="5400000" scaled="0"/>
                </a:gradFill>
                <a:latin typeface="Segoe UI"/>
              </a:rPr>
              <a:t>Test</a:t>
            </a:r>
          </a:p>
          <a:p>
            <a:pPr marL="0" lvl="1" defTabSz="871320">
              <a:lnSpc>
                <a:spcPct val="90000"/>
              </a:lnSpc>
              <a:spcBef>
                <a:spcPts val="1175"/>
              </a:spcBef>
              <a:spcAft>
                <a:spcPct val="15000"/>
              </a:spcAft>
            </a:pPr>
            <a:r>
              <a:rPr lang="en-US" sz="1961" dirty="0">
                <a:solidFill>
                  <a:srgbClr val="1A1A1A">
                    <a:hueOff val="0"/>
                    <a:satOff val="0"/>
                    <a:lumOff val="0"/>
                    <a:alphaOff val="0"/>
                  </a:srgbClr>
                </a:solidFill>
                <a:latin typeface="Segoe UI"/>
              </a:rPr>
              <a:t>Validate your API calls </a:t>
            </a:r>
          </a:p>
          <a:p>
            <a:pPr marL="0" lvl="1" defTabSz="871320">
              <a:lnSpc>
                <a:spcPct val="90000"/>
              </a:lnSpc>
              <a:spcBef>
                <a:spcPts val="1175"/>
              </a:spcBef>
              <a:spcAft>
                <a:spcPct val="15000"/>
              </a:spcAft>
            </a:pPr>
            <a:r>
              <a:rPr lang="en-US" sz="1961" dirty="0">
                <a:solidFill>
                  <a:srgbClr val="1A1A1A">
                    <a:hueOff val="0"/>
                    <a:satOff val="0"/>
                    <a:lumOff val="0"/>
                    <a:alphaOff val="0"/>
                  </a:srgbClr>
                </a:solidFill>
                <a:latin typeface="Segoe UI"/>
              </a:rPr>
              <a:t>Use in Flow and PowerApps for E2E testing</a:t>
            </a:r>
          </a:p>
        </p:txBody>
      </p:sp>
      <p:sp>
        <p:nvSpPr>
          <p:cNvPr id="31" name="Freeform: Shape 30">
            <a:extLst>
              <a:ext uri="{FF2B5EF4-FFF2-40B4-BE49-F238E27FC236}">
                <a16:creationId xmlns:a16="http://schemas.microsoft.com/office/drawing/2014/main" id="{5B2633FA-C56A-4ACB-B9CE-1B6999FFE0FB}"/>
              </a:ext>
            </a:extLst>
          </p:cNvPr>
          <p:cNvSpPr/>
          <p:nvPr/>
        </p:nvSpPr>
        <p:spPr>
          <a:xfrm>
            <a:off x="6323998" y="2514999"/>
            <a:ext cx="2671055" cy="1714072"/>
          </a:xfrm>
          <a:custGeom>
            <a:avLst/>
            <a:gdLst>
              <a:gd name="connsiteX0" fmla="*/ 0 w 2493858"/>
              <a:gd name="connsiteY0" fmla="*/ 0 h 1914750"/>
              <a:gd name="connsiteX1" fmla="*/ 2493858 w 2493858"/>
              <a:gd name="connsiteY1" fmla="*/ 0 h 1914750"/>
              <a:gd name="connsiteX2" fmla="*/ 2493858 w 2493858"/>
              <a:gd name="connsiteY2" fmla="*/ 1914750 h 1914750"/>
              <a:gd name="connsiteX3" fmla="*/ 0 w 2493858"/>
              <a:gd name="connsiteY3" fmla="*/ 1914750 h 1914750"/>
              <a:gd name="connsiteX4" fmla="*/ 0 w 2493858"/>
              <a:gd name="connsiteY4" fmla="*/ 0 h 1914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3858" h="1914750">
                <a:moveTo>
                  <a:pt x="0" y="0"/>
                </a:moveTo>
                <a:lnTo>
                  <a:pt x="2493858" y="0"/>
                </a:lnTo>
                <a:lnTo>
                  <a:pt x="2493858" y="1914750"/>
                </a:lnTo>
                <a:lnTo>
                  <a:pt x="0" y="191475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89630" tIns="0" rIns="0" bIns="0" numCol="1" spcCol="1270" anchor="t" anchorCtr="0">
            <a:spAutoFit/>
          </a:bodyPr>
          <a:lstStyle/>
          <a:p>
            <a:pPr marL="0" lvl="1" defTabSz="871320">
              <a:lnSpc>
                <a:spcPct val="90000"/>
              </a:lnSpc>
              <a:spcBef>
                <a:spcPct val="0"/>
              </a:spcBef>
              <a:spcAft>
                <a:spcPct val="15000"/>
              </a:spcAft>
            </a:pPr>
            <a:r>
              <a:rPr lang="en-CA" sz="2745" dirty="0">
                <a:gradFill>
                  <a:gsLst>
                    <a:gs pos="0">
                      <a:srgbClr val="0D0D0D"/>
                    </a:gs>
                    <a:gs pos="100000">
                      <a:srgbClr val="0D0D0D"/>
                    </a:gs>
                  </a:gsLst>
                  <a:lin ang="5400000" scaled="0"/>
                </a:gradFill>
                <a:latin typeface="Segoe UI"/>
              </a:rPr>
              <a:t>Share</a:t>
            </a:r>
          </a:p>
          <a:p>
            <a:pPr marL="0" lvl="1" defTabSz="871320">
              <a:lnSpc>
                <a:spcPct val="90000"/>
              </a:lnSpc>
              <a:spcBef>
                <a:spcPts val="1175"/>
              </a:spcBef>
              <a:spcAft>
                <a:spcPct val="15000"/>
              </a:spcAft>
            </a:pPr>
            <a:r>
              <a:rPr lang="en-US" sz="1961" dirty="0">
                <a:solidFill>
                  <a:srgbClr val="1A1A1A">
                    <a:hueOff val="0"/>
                    <a:satOff val="0"/>
                    <a:lumOff val="0"/>
                    <a:alphaOff val="0"/>
                  </a:srgbClr>
                </a:solidFill>
                <a:latin typeface="Segoe UI"/>
              </a:rPr>
              <a:t>Allow other users within your organization to use your connector</a:t>
            </a:r>
          </a:p>
        </p:txBody>
      </p:sp>
    </p:spTree>
    <p:extLst>
      <p:ext uri="{BB962C8B-B14F-4D97-AF65-F5344CB8AC3E}">
        <p14:creationId xmlns:p14="http://schemas.microsoft.com/office/powerpoint/2010/main" val="24933926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3" name="Straight Connector 32">
            <a:extLst>
              <a:ext uri="{FF2B5EF4-FFF2-40B4-BE49-F238E27FC236}">
                <a16:creationId xmlns:a16="http://schemas.microsoft.com/office/drawing/2014/main" id="{B1224B63-3887-476D-99D9-D208C0A9B492}"/>
              </a:ext>
            </a:extLst>
          </p:cNvPr>
          <p:cNvCxnSpPr>
            <a:cxnSpLocks/>
            <a:stCxn id="16" idx="6"/>
            <a:endCxn id="19" idx="2"/>
          </p:cNvCxnSpPr>
          <p:nvPr/>
        </p:nvCxnSpPr>
        <p:spPr>
          <a:xfrm>
            <a:off x="1202154" y="2001010"/>
            <a:ext cx="7483824" cy="0"/>
          </a:xfrm>
          <a:prstGeom prst="line">
            <a:avLst/>
          </a:prstGeom>
          <a:ln w="44450">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dirty="0">
                <a:solidFill>
                  <a:srgbClr val="418AB3"/>
                </a:solidFill>
                <a:ea typeface="+mj-ea"/>
                <a:cs typeface="+mj-cs"/>
              </a:rPr>
              <a:t>Building a Custom Connector</a:t>
            </a:r>
            <a:endParaRPr lang="en-CA" dirty="0">
              <a:solidFill>
                <a:srgbClr val="418AB3"/>
              </a:solidFill>
              <a:ea typeface="+mj-ea"/>
              <a:cs typeface="+mj-cs"/>
            </a:endParaRPr>
          </a:p>
        </p:txBody>
      </p:sp>
      <p:sp>
        <p:nvSpPr>
          <p:cNvPr id="20" name="Freeform: Shape 19">
            <a:extLst>
              <a:ext uri="{FF2B5EF4-FFF2-40B4-BE49-F238E27FC236}">
                <a16:creationId xmlns:a16="http://schemas.microsoft.com/office/drawing/2014/main" id="{4763D719-D05D-4E77-8DDE-B25F85F8B35C}"/>
              </a:ext>
            </a:extLst>
          </p:cNvPr>
          <p:cNvSpPr/>
          <p:nvPr/>
        </p:nvSpPr>
        <p:spPr>
          <a:xfrm>
            <a:off x="846885" y="2514999"/>
            <a:ext cx="2671055" cy="2468018"/>
          </a:xfrm>
          <a:custGeom>
            <a:avLst/>
            <a:gdLst>
              <a:gd name="connsiteX0" fmla="*/ 0 w 2493858"/>
              <a:gd name="connsiteY0" fmla="*/ 0 h 1914750"/>
              <a:gd name="connsiteX1" fmla="*/ 2493858 w 2493858"/>
              <a:gd name="connsiteY1" fmla="*/ 0 h 1914750"/>
              <a:gd name="connsiteX2" fmla="*/ 2493858 w 2493858"/>
              <a:gd name="connsiteY2" fmla="*/ 1914750 h 1914750"/>
              <a:gd name="connsiteX3" fmla="*/ 0 w 2493858"/>
              <a:gd name="connsiteY3" fmla="*/ 1914750 h 1914750"/>
              <a:gd name="connsiteX4" fmla="*/ 0 w 2493858"/>
              <a:gd name="connsiteY4" fmla="*/ 0 h 1914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3858" h="1914750">
                <a:moveTo>
                  <a:pt x="0" y="0"/>
                </a:moveTo>
                <a:lnTo>
                  <a:pt x="2493858" y="0"/>
                </a:lnTo>
                <a:lnTo>
                  <a:pt x="2493858" y="1914750"/>
                </a:lnTo>
                <a:lnTo>
                  <a:pt x="0" y="191475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89630" tIns="0" rIns="0" bIns="0" numCol="1" spcCol="1270" anchor="t" anchorCtr="0">
            <a:spAutoFit/>
          </a:bodyPr>
          <a:lstStyle/>
          <a:p>
            <a:pPr marL="0" lvl="1" defTabSz="871320">
              <a:lnSpc>
                <a:spcPct val="90000"/>
              </a:lnSpc>
              <a:spcBef>
                <a:spcPct val="0"/>
              </a:spcBef>
              <a:spcAft>
                <a:spcPct val="15000"/>
              </a:spcAft>
            </a:pPr>
            <a:r>
              <a:rPr lang="en-CA" sz="2745" dirty="0">
                <a:gradFill>
                  <a:gsLst>
                    <a:gs pos="0">
                      <a:srgbClr val="0D0D0D"/>
                    </a:gs>
                    <a:gs pos="100000">
                      <a:srgbClr val="0D0D0D"/>
                    </a:gs>
                  </a:gsLst>
                  <a:lin ang="5400000" scaled="0"/>
                </a:gradFill>
                <a:latin typeface="Segoe UI"/>
              </a:rPr>
              <a:t>Develop</a:t>
            </a:r>
          </a:p>
          <a:p>
            <a:pPr marL="0" lvl="1" defTabSz="871320">
              <a:lnSpc>
                <a:spcPct val="90000"/>
              </a:lnSpc>
              <a:spcBef>
                <a:spcPts val="1175"/>
              </a:spcBef>
              <a:spcAft>
                <a:spcPct val="15000"/>
              </a:spcAft>
            </a:pPr>
            <a:r>
              <a:rPr lang="en-CA" sz="1961" dirty="0">
                <a:solidFill>
                  <a:srgbClr val="1A1A1A">
                    <a:hueOff val="0"/>
                    <a:satOff val="0"/>
                    <a:lumOff val="0"/>
                    <a:alphaOff val="0"/>
                  </a:srgbClr>
                </a:solidFill>
                <a:latin typeface="Segoe UI"/>
              </a:rPr>
              <a:t>Build, secure and describe your API</a:t>
            </a:r>
          </a:p>
          <a:p>
            <a:pPr marL="0" lvl="1" defTabSz="871320">
              <a:lnSpc>
                <a:spcPct val="90000"/>
              </a:lnSpc>
              <a:spcBef>
                <a:spcPts val="1175"/>
              </a:spcBef>
              <a:spcAft>
                <a:spcPct val="15000"/>
              </a:spcAft>
            </a:pPr>
            <a:r>
              <a:rPr lang="en-US" sz="1961" dirty="0">
                <a:solidFill>
                  <a:srgbClr val="1A1A1A">
                    <a:hueOff val="0"/>
                    <a:satOff val="0"/>
                    <a:lumOff val="0"/>
                    <a:alphaOff val="0"/>
                  </a:srgbClr>
                </a:solidFill>
                <a:latin typeface="Segoe UI"/>
              </a:rPr>
              <a:t>Import from existing artifacts (Open API, Postman) or build from scratch</a:t>
            </a:r>
            <a:endParaRPr lang="en-CA" sz="1961" dirty="0">
              <a:solidFill>
                <a:srgbClr val="1A1A1A">
                  <a:hueOff val="0"/>
                  <a:satOff val="0"/>
                  <a:lumOff val="0"/>
                  <a:alphaOff val="0"/>
                </a:srgbClr>
              </a:solidFill>
              <a:latin typeface="Segoe UI"/>
            </a:endParaRPr>
          </a:p>
        </p:txBody>
      </p:sp>
      <p:grpSp>
        <p:nvGrpSpPr>
          <p:cNvPr id="29" name="Group 28">
            <a:extLst>
              <a:ext uri="{FF2B5EF4-FFF2-40B4-BE49-F238E27FC236}">
                <a16:creationId xmlns:a16="http://schemas.microsoft.com/office/drawing/2014/main" id="{015A2512-245B-4F2D-AE13-2AB916FF3869}"/>
              </a:ext>
            </a:extLst>
          </p:cNvPr>
          <p:cNvGrpSpPr/>
          <p:nvPr/>
        </p:nvGrpSpPr>
        <p:grpSpPr>
          <a:xfrm>
            <a:off x="472940" y="1636406"/>
            <a:ext cx="729213" cy="4135455"/>
            <a:chOff x="481610" y="2296123"/>
            <a:chExt cx="743940" cy="4218977"/>
          </a:xfrm>
        </p:grpSpPr>
        <p:sp>
          <p:nvSpPr>
            <p:cNvPr id="16" name="Oval 15">
              <a:extLst>
                <a:ext uri="{FF2B5EF4-FFF2-40B4-BE49-F238E27FC236}">
                  <a16:creationId xmlns:a16="http://schemas.microsoft.com/office/drawing/2014/main" id="{52D33F39-FC49-4801-877E-36C95F46830B}"/>
                </a:ext>
              </a:extLst>
            </p:cNvPr>
            <p:cNvSpPr/>
            <p:nvPr/>
          </p:nvSpPr>
          <p:spPr bwMode="auto">
            <a:xfrm>
              <a:off x="481610" y="2296123"/>
              <a:ext cx="743940" cy="743940"/>
            </a:xfrm>
            <a:prstGeom prst="ellipse">
              <a:avLst/>
            </a:prstGeom>
            <a:solidFill>
              <a:schemeClr val="bg2"/>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89630"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4704" dirty="0">
                  <a:gradFill>
                    <a:gsLst>
                      <a:gs pos="0">
                        <a:srgbClr val="0D0D0D"/>
                      </a:gs>
                      <a:gs pos="100000">
                        <a:srgbClr val="0D0D0D"/>
                      </a:gs>
                    </a:gsLst>
                    <a:lin ang="5400000" scaled="0"/>
                  </a:gradFill>
                  <a:latin typeface="Segoe UI"/>
                  <a:ea typeface="Segoe UI" pitchFamily="34" charset="0"/>
                  <a:cs typeface="Segoe UI" pitchFamily="34" charset="0"/>
                </a:rPr>
                <a:t></a:t>
              </a:r>
              <a:endParaRPr lang="en-US" sz="3136" dirty="0">
                <a:gradFill>
                  <a:gsLst>
                    <a:gs pos="0">
                      <a:srgbClr val="0D0D0D"/>
                    </a:gs>
                    <a:gs pos="100000">
                      <a:srgbClr val="0D0D0D"/>
                    </a:gs>
                  </a:gsLst>
                  <a:lin ang="5400000" scaled="0"/>
                </a:gradFill>
                <a:latin typeface="Segoe UI"/>
                <a:ea typeface="Segoe UI" pitchFamily="34" charset="0"/>
                <a:cs typeface="Segoe UI" pitchFamily="34" charset="0"/>
              </a:endParaRPr>
            </a:p>
          </p:txBody>
        </p:sp>
        <p:cxnSp>
          <p:nvCxnSpPr>
            <p:cNvPr id="22" name="Straight Connector 21">
              <a:extLst>
                <a:ext uri="{FF2B5EF4-FFF2-40B4-BE49-F238E27FC236}">
                  <a16:creationId xmlns:a16="http://schemas.microsoft.com/office/drawing/2014/main" id="{4E647D2C-C25B-497C-8BCA-3C9229C91DE9}"/>
                </a:ext>
              </a:extLst>
            </p:cNvPr>
            <p:cNvCxnSpPr>
              <a:stCxn id="16" idx="4"/>
            </p:cNvCxnSpPr>
            <p:nvPr/>
          </p:nvCxnSpPr>
          <p:spPr>
            <a:xfrm>
              <a:off x="853580" y="3040063"/>
              <a:ext cx="0" cy="3475037"/>
            </a:xfrm>
            <a:prstGeom prst="line">
              <a:avLst/>
            </a:prstGeom>
            <a:ln>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8" name="Group 27">
            <a:extLst>
              <a:ext uri="{FF2B5EF4-FFF2-40B4-BE49-F238E27FC236}">
                <a16:creationId xmlns:a16="http://schemas.microsoft.com/office/drawing/2014/main" id="{37944215-3571-4A64-80E5-B93B3FD749A5}"/>
              </a:ext>
            </a:extLst>
          </p:cNvPr>
          <p:cNvGrpSpPr/>
          <p:nvPr/>
        </p:nvGrpSpPr>
        <p:grpSpPr>
          <a:xfrm>
            <a:off x="3210619" y="1636406"/>
            <a:ext cx="729213" cy="4135455"/>
            <a:chOff x="3209789" y="2296123"/>
            <a:chExt cx="743940" cy="4218977"/>
          </a:xfrm>
        </p:grpSpPr>
        <p:sp>
          <p:nvSpPr>
            <p:cNvPr id="17" name="Oval 16">
              <a:extLst>
                <a:ext uri="{FF2B5EF4-FFF2-40B4-BE49-F238E27FC236}">
                  <a16:creationId xmlns:a16="http://schemas.microsoft.com/office/drawing/2014/main" id="{89A0E199-485A-4C1D-B7BB-DAEA79A89CF4}"/>
                </a:ext>
              </a:extLst>
            </p:cNvPr>
            <p:cNvSpPr/>
            <p:nvPr/>
          </p:nvSpPr>
          <p:spPr bwMode="auto">
            <a:xfrm>
              <a:off x="3209789" y="2296123"/>
              <a:ext cx="743940" cy="743940"/>
            </a:xfrm>
            <a:prstGeom prst="ellipse">
              <a:avLst/>
            </a:prstGeom>
            <a:solidFill>
              <a:schemeClr val="bg2"/>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89630"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4704" dirty="0">
                  <a:gradFill>
                    <a:gsLst>
                      <a:gs pos="0">
                        <a:srgbClr val="0D0D0D"/>
                      </a:gs>
                      <a:gs pos="100000">
                        <a:srgbClr val="0D0D0D"/>
                      </a:gs>
                    </a:gsLst>
                    <a:lin ang="5400000" scaled="0"/>
                  </a:gradFill>
                  <a:latin typeface="Segoe UI"/>
                  <a:ea typeface="Segoe UI" pitchFamily="34" charset="0"/>
                  <a:cs typeface="Segoe UI" pitchFamily="34" charset="0"/>
                </a:rPr>
                <a:t></a:t>
              </a:r>
              <a:endParaRPr lang="en-US" sz="3136" dirty="0">
                <a:gradFill>
                  <a:gsLst>
                    <a:gs pos="0">
                      <a:srgbClr val="0D0D0D"/>
                    </a:gs>
                    <a:gs pos="100000">
                      <a:srgbClr val="0D0D0D"/>
                    </a:gs>
                  </a:gsLst>
                  <a:lin ang="5400000" scaled="0"/>
                </a:gradFill>
                <a:latin typeface="Segoe UI"/>
                <a:ea typeface="Segoe UI" pitchFamily="34" charset="0"/>
                <a:cs typeface="Segoe UI" pitchFamily="34" charset="0"/>
              </a:endParaRPr>
            </a:p>
          </p:txBody>
        </p:sp>
        <p:cxnSp>
          <p:nvCxnSpPr>
            <p:cNvPr id="23" name="Straight Connector 22">
              <a:extLst>
                <a:ext uri="{FF2B5EF4-FFF2-40B4-BE49-F238E27FC236}">
                  <a16:creationId xmlns:a16="http://schemas.microsoft.com/office/drawing/2014/main" id="{0AB92A09-2310-42A1-9146-1E24DFA90892}"/>
                </a:ext>
              </a:extLst>
            </p:cNvPr>
            <p:cNvCxnSpPr/>
            <p:nvPr/>
          </p:nvCxnSpPr>
          <p:spPr>
            <a:xfrm>
              <a:off x="3581759" y="3040063"/>
              <a:ext cx="0" cy="3475037"/>
            </a:xfrm>
            <a:prstGeom prst="line">
              <a:avLst/>
            </a:prstGeom>
            <a:ln>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7" name="Group 26">
            <a:extLst>
              <a:ext uri="{FF2B5EF4-FFF2-40B4-BE49-F238E27FC236}">
                <a16:creationId xmlns:a16="http://schemas.microsoft.com/office/drawing/2014/main" id="{801122C8-F451-4571-8F0D-6E59E747DBDB}"/>
              </a:ext>
            </a:extLst>
          </p:cNvPr>
          <p:cNvGrpSpPr/>
          <p:nvPr/>
        </p:nvGrpSpPr>
        <p:grpSpPr>
          <a:xfrm>
            <a:off x="5948298" y="1636406"/>
            <a:ext cx="729213" cy="4135455"/>
            <a:chOff x="5937968" y="2296123"/>
            <a:chExt cx="743940" cy="4218977"/>
          </a:xfrm>
        </p:grpSpPr>
        <p:sp>
          <p:nvSpPr>
            <p:cNvPr id="18" name="Oval 17">
              <a:extLst>
                <a:ext uri="{FF2B5EF4-FFF2-40B4-BE49-F238E27FC236}">
                  <a16:creationId xmlns:a16="http://schemas.microsoft.com/office/drawing/2014/main" id="{542D562D-83AC-48BC-B657-85176BD8A0F4}"/>
                </a:ext>
              </a:extLst>
            </p:cNvPr>
            <p:cNvSpPr/>
            <p:nvPr/>
          </p:nvSpPr>
          <p:spPr bwMode="auto">
            <a:xfrm>
              <a:off x="5937968" y="2296123"/>
              <a:ext cx="743940" cy="743940"/>
            </a:xfrm>
            <a:prstGeom prst="ellipse">
              <a:avLst/>
            </a:prstGeom>
            <a:solidFill>
              <a:schemeClr val="bg2"/>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89630"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4704" dirty="0">
                  <a:gradFill>
                    <a:gsLst>
                      <a:gs pos="0">
                        <a:srgbClr val="0D0D0D"/>
                      </a:gs>
                      <a:gs pos="100000">
                        <a:srgbClr val="0D0D0D"/>
                      </a:gs>
                    </a:gsLst>
                    <a:lin ang="5400000" scaled="0"/>
                  </a:gradFill>
                  <a:latin typeface="Segoe UI"/>
                  <a:ea typeface="Segoe UI" pitchFamily="34" charset="0"/>
                  <a:cs typeface="Segoe UI" pitchFamily="34" charset="0"/>
                </a:rPr>
                <a:t></a:t>
              </a:r>
              <a:endParaRPr lang="en-US" sz="3136" dirty="0">
                <a:gradFill>
                  <a:gsLst>
                    <a:gs pos="0">
                      <a:srgbClr val="0D0D0D"/>
                    </a:gs>
                    <a:gs pos="100000">
                      <a:srgbClr val="0D0D0D"/>
                    </a:gs>
                  </a:gsLst>
                  <a:lin ang="5400000" scaled="0"/>
                </a:gradFill>
                <a:latin typeface="Segoe UI"/>
                <a:ea typeface="Segoe UI" pitchFamily="34" charset="0"/>
                <a:cs typeface="Segoe UI" pitchFamily="34" charset="0"/>
              </a:endParaRPr>
            </a:p>
          </p:txBody>
        </p:sp>
        <p:cxnSp>
          <p:nvCxnSpPr>
            <p:cNvPr id="24" name="Straight Connector 23">
              <a:extLst>
                <a:ext uri="{FF2B5EF4-FFF2-40B4-BE49-F238E27FC236}">
                  <a16:creationId xmlns:a16="http://schemas.microsoft.com/office/drawing/2014/main" id="{6224E632-4336-44C4-8CE7-97DF20DE2AFF}"/>
                </a:ext>
              </a:extLst>
            </p:cNvPr>
            <p:cNvCxnSpPr/>
            <p:nvPr/>
          </p:nvCxnSpPr>
          <p:spPr>
            <a:xfrm>
              <a:off x="6309938" y="3040063"/>
              <a:ext cx="0" cy="3475037"/>
            </a:xfrm>
            <a:prstGeom prst="line">
              <a:avLst/>
            </a:prstGeom>
            <a:ln>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6" name="Group 25">
            <a:extLst>
              <a:ext uri="{FF2B5EF4-FFF2-40B4-BE49-F238E27FC236}">
                <a16:creationId xmlns:a16="http://schemas.microsoft.com/office/drawing/2014/main" id="{573E5AD7-7560-4DCA-AF4C-2260AAAC627F}"/>
              </a:ext>
            </a:extLst>
          </p:cNvPr>
          <p:cNvGrpSpPr/>
          <p:nvPr/>
        </p:nvGrpSpPr>
        <p:grpSpPr>
          <a:xfrm>
            <a:off x="8685977" y="1636406"/>
            <a:ext cx="729213" cy="4135455"/>
            <a:chOff x="8666146" y="2296123"/>
            <a:chExt cx="743940" cy="4218977"/>
          </a:xfrm>
        </p:grpSpPr>
        <p:sp>
          <p:nvSpPr>
            <p:cNvPr id="19" name="Oval 18">
              <a:extLst>
                <a:ext uri="{FF2B5EF4-FFF2-40B4-BE49-F238E27FC236}">
                  <a16:creationId xmlns:a16="http://schemas.microsoft.com/office/drawing/2014/main" id="{0B51F54F-B884-4E6B-A6D0-629339AC3521}"/>
                </a:ext>
              </a:extLst>
            </p:cNvPr>
            <p:cNvSpPr/>
            <p:nvPr/>
          </p:nvSpPr>
          <p:spPr bwMode="auto">
            <a:xfrm>
              <a:off x="8666146" y="2296123"/>
              <a:ext cx="743940" cy="743940"/>
            </a:xfrm>
            <a:prstGeom prst="ellipse">
              <a:avLst/>
            </a:prstGeom>
            <a:solidFill>
              <a:schemeClr val="bg2"/>
            </a:solidFill>
            <a:ln w="190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89630"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4704" dirty="0">
                  <a:gradFill>
                    <a:gsLst>
                      <a:gs pos="0">
                        <a:srgbClr val="32145A"/>
                      </a:gs>
                      <a:gs pos="100000">
                        <a:srgbClr val="32145A"/>
                      </a:gs>
                    </a:gsLst>
                    <a:lin ang="5400000" scaled="0"/>
                  </a:gradFill>
                  <a:latin typeface="Segoe UI"/>
                  <a:ea typeface="Segoe UI" pitchFamily="34" charset="0"/>
                  <a:cs typeface="Segoe UI" pitchFamily="34" charset="0"/>
                </a:rPr>
                <a:t></a:t>
              </a:r>
              <a:endParaRPr lang="en-US" sz="3136" dirty="0">
                <a:gradFill>
                  <a:gsLst>
                    <a:gs pos="0">
                      <a:srgbClr val="32145A"/>
                    </a:gs>
                    <a:gs pos="100000">
                      <a:srgbClr val="32145A"/>
                    </a:gs>
                  </a:gsLst>
                  <a:lin ang="5400000" scaled="0"/>
                </a:gradFill>
                <a:latin typeface="Segoe UI"/>
                <a:ea typeface="Segoe UI" pitchFamily="34" charset="0"/>
                <a:cs typeface="Segoe UI" pitchFamily="34" charset="0"/>
              </a:endParaRPr>
            </a:p>
          </p:txBody>
        </p:sp>
        <p:cxnSp>
          <p:nvCxnSpPr>
            <p:cNvPr id="25" name="Straight Connector 24">
              <a:extLst>
                <a:ext uri="{FF2B5EF4-FFF2-40B4-BE49-F238E27FC236}">
                  <a16:creationId xmlns:a16="http://schemas.microsoft.com/office/drawing/2014/main" id="{940CF10A-F288-4469-9250-9EEB5D34D8C4}"/>
                </a:ext>
              </a:extLst>
            </p:cNvPr>
            <p:cNvCxnSpPr/>
            <p:nvPr/>
          </p:nvCxnSpPr>
          <p:spPr>
            <a:xfrm>
              <a:off x="9038116" y="3040063"/>
              <a:ext cx="0" cy="3475037"/>
            </a:xfrm>
            <a:prstGeom prst="line">
              <a:avLst/>
            </a:prstGeom>
            <a:ln>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0" name="Freeform: Shape 29">
            <a:extLst>
              <a:ext uri="{FF2B5EF4-FFF2-40B4-BE49-F238E27FC236}">
                <a16:creationId xmlns:a16="http://schemas.microsoft.com/office/drawing/2014/main" id="{DB35C06B-9755-4633-A404-799D17765523}"/>
              </a:ext>
            </a:extLst>
          </p:cNvPr>
          <p:cNvSpPr/>
          <p:nvPr/>
        </p:nvSpPr>
        <p:spPr>
          <a:xfrm>
            <a:off x="3585440" y="2514999"/>
            <a:ext cx="2671055" cy="1914098"/>
          </a:xfrm>
          <a:custGeom>
            <a:avLst/>
            <a:gdLst>
              <a:gd name="connsiteX0" fmla="*/ 0 w 2493858"/>
              <a:gd name="connsiteY0" fmla="*/ 0 h 1914750"/>
              <a:gd name="connsiteX1" fmla="*/ 2493858 w 2493858"/>
              <a:gd name="connsiteY1" fmla="*/ 0 h 1914750"/>
              <a:gd name="connsiteX2" fmla="*/ 2493858 w 2493858"/>
              <a:gd name="connsiteY2" fmla="*/ 1914750 h 1914750"/>
              <a:gd name="connsiteX3" fmla="*/ 0 w 2493858"/>
              <a:gd name="connsiteY3" fmla="*/ 1914750 h 1914750"/>
              <a:gd name="connsiteX4" fmla="*/ 0 w 2493858"/>
              <a:gd name="connsiteY4" fmla="*/ 0 h 1914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3858" h="1914750">
                <a:moveTo>
                  <a:pt x="0" y="0"/>
                </a:moveTo>
                <a:lnTo>
                  <a:pt x="2493858" y="0"/>
                </a:lnTo>
                <a:lnTo>
                  <a:pt x="2493858" y="1914750"/>
                </a:lnTo>
                <a:lnTo>
                  <a:pt x="0" y="191475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89630" tIns="0" rIns="0" bIns="0" numCol="1" spcCol="1270" anchor="t" anchorCtr="0">
            <a:spAutoFit/>
          </a:bodyPr>
          <a:lstStyle/>
          <a:p>
            <a:pPr marL="0" lvl="1" defTabSz="871320">
              <a:lnSpc>
                <a:spcPct val="90000"/>
              </a:lnSpc>
              <a:spcBef>
                <a:spcPct val="0"/>
              </a:spcBef>
              <a:spcAft>
                <a:spcPct val="15000"/>
              </a:spcAft>
            </a:pPr>
            <a:r>
              <a:rPr lang="en-CA" sz="2745" dirty="0">
                <a:gradFill>
                  <a:gsLst>
                    <a:gs pos="0">
                      <a:srgbClr val="0D0D0D"/>
                    </a:gs>
                    <a:gs pos="100000">
                      <a:srgbClr val="0D0D0D"/>
                    </a:gs>
                  </a:gsLst>
                  <a:lin ang="5400000" scaled="0"/>
                </a:gradFill>
                <a:latin typeface="Segoe UI"/>
              </a:rPr>
              <a:t>Test</a:t>
            </a:r>
          </a:p>
          <a:p>
            <a:pPr marL="0" lvl="1" defTabSz="871320">
              <a:lnSpc>
                <a:spcPct val="90000"/>
              </a:lnSpc>
              <a:spcBef>
                <a:spcPts val="1175"/>
              </a:spcBef>
              <a:spcAft>
                <a:spcPct val="15000"/>
              </a:spcAft>
            </a:pPr>
            <a:r>
              <a:rPr lang="en-US" sz="1961" dirty="0">
                <a:solidFill>
                  <a:srgbClr val="1A1A1A">
                    <a:hueOff val="0"/>
                    <a:satOff val="0"/>
                    <a:lumOff val="0"/>
                    <a:alphaOff val="0"/>
                  </a:srgbClr>
                </a:solidFill>
                <a:latin typeface="Segoe UI"/>
              </a:rPr>
              <a:t>Validate your API calls </a:t>
            </a:r>
          </a:p>
          <a:p>
            <a:pPr marL="0" lvl="1" defTabSz="871320">
              <a:lnSpc>
                <a:spcPct val="90000"/>
              </a:lnSpc>
              <a:spcBef>
                <a:spcPts val="1175"/>
              </a:spcBef>
              <a:spcAft>
                <a:spcPct val="15000"/>
              </a:spcAft>
            </a:pPr>
            <a:r>
              <a:rPr lang="en-US" sz="1961" dirty="0">
                <a:solidFill>
                  <a:srgbClr val="1A1A1A">
                    <a:hueOff val="0"/>
                    <a:satOff val="0"/>
                    <a:lumOff val="0"/>
                    <a:alphaOff val="0"/>
                  </a:srgbClr>
                </a:solidFill>
                <a:latin typeface="Segoe UI"/>
              </a:rPr>
              <a:t>Use in Flow and PowerApps for E2E testing</a:t>
            </a:r>
          </a:p>
        </p:txBody>
      </p:sp>
      <p:sp>
        <p:nvSpPr>
          <p:cNvPr id="31" name="Freeform: Shape 30">
            <a:extLst>
              <a:ext uri="{FF2B5EF4-FFF2-40B4-BE49-F238E27FC236}">
                <a16:creationId xmlns:a16="http://schemas.microsoft.com/office/drawing/2014/main" id="{5B2633FA-C56A-4ACB-B9CE-1B6999FFE0FB}"/>
              </a:ext>
            </a:extLst>
          </p:cNvPr>
          <p:cNvSpPr/>
          <p:nvPr/>
        </p:nvSpPr>
        <p:spPr>
          <a:xfrm>
            <a:off x="6323998" y="2514999"/>
            <a:ext cx="2671055" cy="1714072"/>
          </a:xfrm>
          <a:custGeom>
            <a:avLst/>
            <a:gdLst>
              <a:gd name="connsiteX0" fmla="*/ 0 w 2493858"/>
              <a:gd name="connsiteY0" fmla="*/ 0 h 1914750"/>
              <a:gd name="connsiteX1" fmla="*/ 2493858 w 2493858"/>
              <a:gd name="connsiteY1" fmla="*/ 0 h 1914750"/>
              <a:gd name="connsiteX2" fmla="*/ 2493858 w 2493858"/>
              <a:gd name="connsiteY2" fmla="*/ 1914750 h 1914750"/>
              <a:gd name="connsiteX3" fmla="*/ 0 w 2493858"/>
              <a:gd name="connsiteY3" fmla="*/ 1914750 h 1914750"/>
              <a:gd name="connsiteX4" fmla="*/ 0 w 2493858"/>
              <a:gd name="connsiteY4" fmla="*/ 0 h 1914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3858" h="1914750">
                <a:moveTo>
                  <a:pt x="0" y="0"/>
                </a:moveTo>
                <a:lnTo>
                  <a:pt x="2493858" y="0"/>
                </a:lnTo>
                <a:lnTo>
                  <a:pt x="2493858" y="1914750"/>
                </a:lnTo>
                <a:lnTo>
                  <a:pt x="0" y="191475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89630" tIns="0" rIns="0" bIns="0" numCol="1" spcCol="1270" anchor="t" anchorCtr="0">
            <a:spAutoFit/>
          </a:bodyPr>
          <a:lstStyle/>
          <a:p>
            <a:pPr marL="0" lvl="1" defTabSz="871320">
              <a:lnSpc>
                <a:spcPct val="90000"/>
              </a:lnSpc>
              <a:spcBef>
                <a:spcPct val="0"/>
              </a:spcBef>
              <a:spcAft>
                <a:spcPct val="15000"/>
              </a:spcAft>
            </a:pPr>
            <a:r>
              <a:rPr lang="en-CA" sz="2745" dirty="0">
                <a:gradFill>
                  <a:gsLst>
                    <a:gs pos="0">
                      <a:srgbClr val="0D0D0D"/>
                    </a:gs>
                    <a:gs pos="100000">
                      <a:srgbClr val="0D0D0D"/>
                    </a:gs>
                  </a:gsLst>
                  <a:lin ang="5400000" scaled="0"/>
                </a:gradFill>
                <a:latin typeface="Segoe UI"/>
              </a:rPr>
              <a:t>Share</a:t>
            </a:r>
          </a:p>
          <a:p>
            <a:pPr marL="0" lvl="1" defTabSz="871320">
              <a:lnSpc>
                <a:spcPct val="90000"/>
              </a:lnSpc>
              <a:spcBef>
                <a:spcPts val="1175"/>
              </a:spcBef>
              <a:spcAft>
                <a:spcPct val="15000"/>
              </a:spcAft>
            </a:pPr>
            <a:r>
              <a:rPr lang="en-US" sz="1961" dirty="0">
                <a:solidFill>
                  <a:srgbClr val="1A1A1A">
                    <a:hueOff val="0"/>
                    <a:satOff val="0"/>
                    <a:lumOff val="0"/>
                    <a:alphaOff val="0"/>
                  </a:srgbClr>
                </a:solidFill>
                <a:latin typeface="Segoe UI"/>
              </a:rPr>
              <a:t>Allow other users within your organization to use your connector</a:t>
            </a:r>
          </a:p>
        </p:txBody>
      </p:sp>
      <p:sp>
        <p:nvSpPr>
          <p:cNvPr id="32" name="Freeform: Shape 31">
            <a:extLst>
              <a:ext uri="{FF2B5EF4-FFF2-40B4-BE49-F238E27FC236}">
                <a16:creationId xmlns:a16="http://schemas.microsoft.com/office/drawing/2014/main" id="{72E18A3B-7EBF-486F-BB21-20ABD650D5FF}"/>
              </a:ext>
            </a:extLst>
          </p:cNvPr>
          <p:cNvSpPr/>
          <p:nvPr/>
        </p:nvSpPr>
        <p:spPr>
          <a:xfrm>
            <a:off x="9062554" y="2515001"/>
            <a:ext cx="2671055" cy="1437113"/>
          </a:xfrm>
          <a:custGeom>
            <a:avLst/>
            <a:gdLst>
              <a:gd name="connsiteX0" fmla="*/ 0 w 2493858"/>
              <a:gd name="connsiteY0" fmla="*/ 0 h 1914750"/>
              <a:gd name="connsiteX1" fmla="*/ 2493858 w 2493858"/>
              <a:gd name="connsiteY1" fmla="*/ 0 h 1914750"/>
              <a:gd name="connsiteX2" fmla="*/ 2493858 w 2493858"/>
              <a:gd name="connsiteY2" fmla="*/ 1914750 h 1914750"/>
              <a:gd name="connsiteX3" fmla="*/ 0 w 2493858"/>
              <a:gd name="connsiteY3" fmla="*/ 1914750 h 1914750"/>
              <a:gd name="connsiteX4" fmla="*/ 0 w 2493858"/>
              <a:gd name="connsiteY4" fmla="*/ 0 h 1914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3858" h="1914750">
                <a:moveTo>
                  <a:pt x="0" y="0"/>
                </a:moveTo>
                <a:lnTo>
                  <a:pt x="2493858" y="0"/>
                </a:lnTo>
                <a:lnTo>
                  <a:pt x="2493858" y="1914750"/>
                </a:lnTo>
                <a:lnTo>
                  <a:pt x="0" y="191475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89630" tIns="0" rIns="0" bIns="0" numCol="1" spcCol="1270" anchor="t" anchorCtr="0">
            <a:spAutoFit/>
          </a:bodyPr>
          <a:lstStyle/>
          <a:p>
            <a:pPr marL="0" lvl="1" defTabSz="871320">
              <a:lnSpc>
                <a:spcPct val="90000"/>
              </a:lnSpc>
              <a:spcBef>
                <a:spcPct val="0"/>
              </a:spcBef>
              <a:spcAft>
                <a:spcPct val="15000"/>
              </a:spcAft>
            </a:pPr>
            <a:r>
              <a:rPr lang="en-CA" sz="2745" dirty="0">
                <a:gradFill>
                  <a:gsLst>
                    <a:gs pos="0">
                      <a:srgbClr val="32145A"/>
                    </a:gs>
                    <a:gs pos="100000">
                      <a:srgbClr val="32145A"/>
                    </a:gs>
                  </a:gsLst>
                  <a:lin ang="5400000" scaled="0"/>
                </a:gradFill>
                <a:latin typeface="Segoe UI"/>
              </a:rPr>
              <a:t>Certify</a:t>
            </a:r>
          </a:p>
          <a:p>
            <a:pPr marL="0" lvl="1" defTabSz="871320">
              <a:lnSpc>
                <a:spcPct val="90000"/>
              </a:lnSpc>
              <a:spcBef>
                <a:spcPts val="1175"/>
              </a:spcBef>
              <a:spcAft>
                <a:spcPct val="15000"/>
              </a:spcAft>
            </a:pPr>
            <a:r>
              <a:rPr lang="en-US" sz="1961" dirty="0">
                <a:solidFill>
                  <a:srgbClr val="1A1A1A">
                    <a:hueOff val="0"/>
                    <a:satOff val="0"/>
                    <a:lumOff val="0"/>
                    <a:alphaOff val="0"/>
                  </a:srgbClr>
                </a:solidFill>
                <a:latin typeface="Segoe UI"/>
              </a:rPr>
              <a:t>Share your connector with all users of Flow and PowerApps</a:t>
            </a:r>
          </a:p>
        </p:txBody>
      </p:sp>
      <p:sp>
        <p:nvSpPr>
          <p:cNvPr id="42" name="Rectangle 41">
            <a:extLst>
              <a:ext uri="{FF2B5EF4-FFF2-40B4-BE49-F238E27FC236}">
                <a16:creationId xmlns:a16="http://schemas.microsoft.com/office/drawing/2014/main" id="{6229B399-6ADF-49B9-A98B-BE71AA8317B2}"/>
              </a:ext>
            </a:extLst>
          </p:cNvPr>
          <p:cNvSpPr/>
          <p:nvPr/>
        </p:nvSpPr>
        <p:spPr bwMode="auto">
          <a:xfrm>
            <a:off x="9076559" y="4101225"/>
            <a:ext cx="2666430" cy="971013"/>
          </a:xfrm>
          <a:prstGeom prst="rect">
            <a:avLst/>
          </a:prstGeom>
          <a:solidFill>
            <a:schemeClr val="accent4"/>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0" tIns="143407" rIns="179259" bIns="143407" numCol="1" spcCol="0" rtlCol="0" fromWordArt="0" anchor="t" anchorCtr="0" forceAA="0" compatLnSpc="1">
            <a:prstTxWarp prst="textNoShape">
              <a:avLst/>
            </a:prstTxWarp>
            <a:noAutofit/>
          </a:bodyPr>
          <a:lstStyle/>
          <a:p>
            <a:pPr defTabSz="914192">
              <a:defRPr/>
            </a:pPr>
            <a:r>
              <a:rPr lang="en-US" sz="1961" dirty="0">
                <a:gradFill>
                  <a:gsLst>
                    <a:gs pos="0">
                      <a:srgbClr val="FFFFFF"/>
                    </a:gs>
                    <a:gs pos="100000">
                      <a:srgbClr val="FFFFFF"/>
                    </a:gs>
                  </a:gsLst>
                  <a:lin ang="5400000" scaled="0"/>
                </a:gradFill>
                <a:latin typeface="Segoe UI Semilight"/>
              </a:rPr>
              <a:t>Only for Public Connectors</a:t>
            </a:r>
            <a:endParaRPr lang="en-CA" sz="1961" dirty="0">
              <a:gradFill>
                <a:gsLst>
                  <a:gs pos="0">
                    <a:srgbClr val="FFFFFF"/>
                  </a:gs>
                  <a:gs pos="100000">
                    <a:srgbClr val="FFFFFF"/>
                  </a:gs>
                </a:gsLst>
                <a:lin ang="5400000" scaled="0"/>
              </a:gradFill>
              <a:latin typeface="Segoe UI Semilight"/>
            </a:endParaRPr>
          </a:p>
        </p:txBody>
      </p:sp>
    </p:spTree>
    <p:extLst>
      <p:ext uri="{BB962C8B-B14F-4D97-AF65-F5344CB8AC3E}">
        <p14:creationId xmlns:p14="http://schemas.microsoft.com/office/powerpoint/2010/main" val="513783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3B8C7-FE20-48EB-AAF4-344A7ABD6074}"/>
              </a:ext>
            </a:extLst>
          </p:cNvPr>
          <p:cNvSpPr>
            <a:spLocks noGrp="1"/>
          </p:cNvSpPr>
          <p:nvPr>
            <p:ph type="title"/>
          </p:nvPr>
        </p:nvSpPr>
        <p:spPr/>
        <p:txBody>
          <a:bodyPr/>
          <a:lstStyle/>
          <a:p>
            <a:r>
              <a:rPr lang="en-US" dirty="0">
                <a:solidFill>
                  <a:srgbClr val="418AB3"/>
                </a:solidFill>
                <a:ea typeface="+mj-ea"/>
                <a:cs typeface="+mj-cs"/>
              </a:rPr>
              <a:t>Custom connector architecture</a:t>
            </a:r>
          </a:p>
        </p:txBody>
      </p:sp>
      <p:sp>
        <p:nvSpPr>
          <p:cNvPr id="3" name="Double Brace 2">
            <a:extLst>
              <a:ext uri="{FF2B5EF4-FFF2-40B4-BE49-F238E27FC236}">
                <a16:creationId xmlns:a16="http://schemas.microsoft.com/office/drawing/2014/main" id="{0F356596-F257-42BB-AD82-054AFEFFFC9F}"/>
              </a:ext>
            </a:extLst>
          </p:cNvPr>
          <p:cNvSpPr/>
          <p:nvPr/>
        </p:nvSpPr>
        <p:spPr>
          <a:xfrm>
            <a:off x="9428755" y="3246794"/>
            <a:ext cx="2742810" cy="1331563"/>
          </a:xfrm>
          <a:prstGeom prst="bracePair">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914192"/>
            <a:endParaRPr lang="en-US" sz="1765">
              <a:solidFill>
                <a:srgbClr val="1A1A1A"/>
              </a:solidFill>
              <a:latin typeface="Segoe UI"/>
            </a:endParaRPr>
          </a:p>
        </p:txBody>
      </p:sp>
      <p:sp>
        <p:nvSpPr>
          <p:cNvPr id="7" name="Cloud 6">
            <a:extLst>
              <a:ext uri="{FF2B5EF4-FFF2-40B4-BE49-F238E27FC236}">
                <a16:creationId xmlns:a16="http://schemas.microsoft.com/office/drawing/2014/main" id="{ADF16231-EEA6-459C-A989-09C14BF60EAE}"/>
              </a:ext>
            </a:extLst>
          </p:cNvPr>
          <p:cNvSpPr/>
          <p:nvPr/>
        </p:nvSpPr>
        <p:spPr bwMode="auto">
          <a:xfrm>
            <a:off x="9647623" y="3259213"/>
            <a:ext cx="2315032" cy="1331563"/>
          </a:xfrm>
          <a:prstGeom prst="cloud">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54" tIns="146284" rIns="182854" bIns="146284" numCol="1" spcCol="0" rtlCol="0" fromWordArt="0" anchor="ctr" anchorCtr="1" forceAA="0" compatLnSpc="1">
            <a:prstTxWarp prst="textNoShape">
              <a:avLst/>
            </a:prstTxWarp>
            <a:noAutofit/>
          </a:bodyPr>
          <a:lstStyle/>
          <a:p>
            <a:pPr algn="ctr" defTabSz="932293" fontAlgn="base">
              <a:spcBef>
                <a:spcPct val="0"/>
              </a:spcBef>
              <a:spcAft>
                <a:spcPct val="0"/>
              </a:spcAft>
            </a:pPr>
            <a:r>
              <a:rPr lang="en-US" dirty="0">
                <a:gradFill>
                  <a:gsLst>
                    <a:gs pos="0">
                      <a:srgbClr val="FFFFFF"/>
                    </a:gs>
                    <a:gs pos="100000">
                      <a:srgbClr val="FFFFFF"/>
                    </a:gs>
                  </a:gsLst>
                  <a:lin ang="5400000" scaled="0"/>
                </a:gradFill>
                <a:latin typeface="Segoe UI"/>
                <a:ea typeface="Segoe UI" pitchFamily="34" charset="0"/>
                <a:cs typeface="Segoe UI" pitchFamily="34" charset="0"/>
              </a:rPr>
              <a:t>RESTful API</a:t>
            </a:r>
          </a:p>
        </p:txBody>
      </p:sp>
      <p:sp>
        <p:nvSpPr>
          <p:cNvPr id="15" name="Rectangle: Rounded Corners 14">
            <a:extLst>
              <a:ext uri="{FF2B5EF4-FFF2-40B4-BE49-F238E27FC236}">
                <a16:creationId xmlns:a16="http://schemas.microsoft.com/office/drawing/2014/main" id="{AE580778-8437-4D08-95F9-90BD09FE401A}"/>
              </a:ext>
            </a:extLst>
          </p:cNvPr>
          <p:cNvSpPr/>
          <p:nvPr/>
        </p:nvSpPr>
        <p:spPr bwMode="auto">
          <a:xfrm>
            <a:off x="4440809" y="1589616"/>
            <a:ext cx="2742810" cy="4325182"/>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r>
              <a:rPr lang="en-US" sz="2000" dirty="0">
                <a:gradFill>
                  <a:gsLst>
                    <a:gs pos="0">
                      <a:srgbClr val="FFFFFF"/>
                    </a:gs>
                    <a:gs pos="100000">
                      <a:srgbClr val="FFFFFF"/>
                    </a:gs>
                  </a:gsLst>
                  <a:lin ang="5400000" scaled="0"/>
                </a:gradFill>
                <a:latin typeface="Segoe UI"/>
                <a:ea typeface="Segoe UI" pitchFamily="34" charset="0"/>
                <a:cs typeface="Segoe UI" pitchFamily="34" charset="0"/>
              </a:rPr>
              <a:t>Hosting environment</a:t>
            </a:r>
          </a:p>
        </p:txBody>
      </p:sp>
      <p:sp>
        <p:nvSpPr>
          <p:cNvPr id="30" name="Rectangle: Rounded Corners 29">
            <a:extLst>
              <a:ext uri="{FF2B5EF4-FFF2-40B4-BE49-F238E27FC236}">
                <a16:creationId xmlns:a16="http://schemas.microsoft.com/office/drawing/2014/main" id="{F8655AE0-625B-4E35-977E-C57E7D9BBDC1}"/>
              </a:ext>
            </a:extLst>
          </p:cNvPr>
          <p:cNvSpPr/>
          <p:nvPr/>
        </p:nvSpPr>
        <p:spPr bwMode="auto">
          <a:xfrm>
            <a:off x="5312531" y="3185899"/>
            <a:ext cx="1609060" cy="680112"/>
          </a:xfrm>
          <a:prstGeom prst="roundRec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dirty="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29" name="Straight Arrow Connector 28">
            <a:extLst>
              <a:ext uri="{FF2B5EF4-FFF2-40B4-BE49-F238E27FC236}">
                <a16:creationId xmlns:a16="http://schemas.microsoft.com/office/drawing/2014/main" id="{B18C3CDD-4AFE-4D65-BBDD-4A0B3708E060}"/>
              </a:ext>
            </a:extLst>
          </p:cNvPr>
          <p:cNvCxnSpPr>
            <a:cxnSpLocks/>
          </p:cNvCxnSpPr>
          <p:nvPr/>
        </p:nvCxnSpPr>
        <p:spPr>
          <a:xfrm flipV="1">
            <a:off x="2445821" y="3922133"/>
            <a:ext cx="2441637" cy="10151"/>
          </a:xfrm>
          <a:prstGeom prst="straightConnector1">
            <a:avLst/>
          </a:prstGeom>
          <a:ln w="19050"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1" name="Rectangle: Rounded Corners 30">
            <a:extLst>
              <a:ext uri="{FF2B5EF4-FFF2-40B4-BE49-F238E27FC236}">
                <a16:creationId xmlns:a16="http://schemas.microsoft.com/office/drawing/2014/main" id="{C2756580-3C04-43C0-9F72-EC3C97DEED5A}"/>
              </a:ext>
            </a:extLst>
          </p:cNvPr>
          <p:cNvSpPr/>
          <p:nvPr/>
        </p:nvSpPr>
        <p:spPr bwMode="auto">
          <a:xfrm>
            <a:off x="5172645" y="3338277"/>
            <a:ext cx="1609060" cy="680112"/>
          </a:xfrm>
          <a:prstGeom prst="roundRec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2" name="Rectangle: Rounded Corners 31">
            <a:extLst>
              <a:ext uri="{FF2B5EF4-FFF2-40B4-BE49-F238E27FC236}">
                <a16:creationId xmlns:a16="http://schemas.microsoft.com/office/drawing/2014/main" id="{CDE8FB76-67F6-4D30-8046-4D3278BC510C}"/>
              </a:ext>
            </a:extLst>
          </p:cNvPr>
          <p:cNvSpPr/>
          <p:nvPr/>
        </p:nvSpPr>
        <p:spPr bwMode="auto">
          <a:xfrm>
            <a:off x="5041235" y="3515818"/>
            <a:ext cx="1609060" cy="680112"/>
          </a:xfrm>
          <a:prstGeom prst="roundRec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 name="Rectangle: Rounded Corners 32">
            <a:extLst>
              <a:ext uri="{FF2B5EF4-FFF2-40B4-BE49-F238E27FC236}">
                <a16:creationId xmlns:a16="http://schemas.microsoft.com/office/drawing/2014/main" id="{68E28D93-3722-4373-9111-AD7FF27BC1C3}"/>
              </a:ext>
            </a:extLst>
          </p:cNvPr>
          <p:cNvSpPr/>
          <p:nvPr/>
        </p:nvSpPr>
        <p:spPr bwMode="auto">
          <a:xfrm>
            <a:off x="4909826" y="3684972"/>
            <a:ext cx="1609060" cy="680112"/>
          </a:xfrm>
          <a:prstGeom prst="roundRec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algn="ctr" defTabSz="932293" fontAlgn="base">
              <a:spcBef>
                <a:spcPct val="0"/>
              </a:spcBef>
              <a:spcAft>
                <a:spcPct val="0"/>
              </a:spcAft>
            </a:pPr>
            <a:r>
              <a:rPr lang="en-US" dirty="0">
                <a:gradFill>
                  <a:gsLst>
                    <a:gs pos="0">
                      <a:srgbClr val="FFFFFF"/>
                    </a:gs>
                    <a:gs pos="100000">
                      <a:srgbClr val="FFFFFF"/>
                    </a:gs>
                  </a:gsLst>
                  <a:lin ang="5400000" scaled="0"/>
                </a:gradFill>
                <a:latin typeface="Segoe UI"/>
                <a:ea typeface="Segoe UI" pitchFamily="34" charset="0"/>
                <a:cs typeface="Segoe UI" pitchFamily="34" charset="0"/>
              </a:rPr>
              <a:t>Custom connector</a:t>
            </a:r>
          </a:p>
        </p:txBody>
      </p:sp>
      <p:sp>
        <p:nvSpPr>
          <p:cNvPr id="34" name="Rectangle: Single Corner Snipped 33">
            <a:extLst>
              <a:ext uri="{FF2B5EF4-FFF2-40B4-BE49-F238E27FC236}">
                <a16:creationId xmlns:a16="http://schemas.microsoft.com/office/drawing/2014/main" id="{F14093C4-BF3C-4BCB-9A2E-8D1E9DE724E8}"/>
              </a:ext>
            </a:extLst>
          </p:cNvPr>
          <p:cNvSpPr/>
          <p:nvPr/>
        </p:nvSpPr>
        <p:spPr bwMode="auto">
          <a:xfrm>
            <a:off x="2822482" y="2615602"/>
            <a:ext cx="1085003" cy="1199223"/>
          </a:xfrm>
          <a:prstGeom prst="snip1Rec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defTabSz="932293" fontAlgn="base">
              <a:spcBef>
                <a:spcPct val="0"/>
              </a:spcBef>
              <a:spcAft>
                <a:spcPct val="0"/>
              </a:spcAft>
            </a:pPr>
            <a:r>
              <a:rPr lang="en-US" sz="1100" dirty="0">
                <a:gradFill>
                  <a:gsLst>
                    <a:gs pos="0">
                      <a:srgbClr val="FFFFFF"/>
                    </a:gs>
                    <a:gs pos="100000">
                      <a:srgbClr val="FFFFFF"/>
                    </a:gs>
                  </a:gsLst>
                  <a:lin ang="5400000" scaled="0"/>
                </a:gradFill>
                <a:latin typeface="Segoe UI"/>
                <a:ea typeface="Segoe UI" pitchFamily="34" charset="0"/>
                <a:cs typeface="Segoe UI" pitchFamily="34" charset="0"/>
              </a:rPr>
              <a:t>Connector ID</a:t>
            </a:r>
          </a:p>
          <a:p>
            <a:pPr algn="ctr" defTabSz="932293" fontAlgn="base">
              <a:spcBef>
                <a:spcPct val="0"/>
              </a:spcBef>
              <a:spcAft>
                <a:spcPct val="0"/>
              </a:spcAft>
            </a:pPr>
            <a:r>
              <a:rPr lang="en-US" sz="1100" dirty="0">
                <a:gradFill>
                  <a:gsLst>
                    <a:gs pos="0">
                      <a:srgbClr val="FFFFFF"/>
                    </a:gs>
                    <a:gs pos="100000">
                      <a:srgbClr val="FFFFFF"/>
                    </a:gs>
                  </a:gsLst>
                  <a:lin ang="5400000" scaled="0"/>
                </a:gradFill>
                <a:latin typeface="Segoe UI"/>
                <a:ea typeface="Segoe UI" pitchFamily="34" charset="0"/>
                <a:cs typeface="Segoe UI" pitchFamily="34" charset="0"/>
              </a:rPr>
              <a:t>+ </a:t>
            </a:r>
          </a:p>
          <a:p>
            <a:pPr algn="ctr" defTabSz="932293" fontAlgn="base">
              <a:spcBef>
                <a:spcPct val="0"/>
              </a:spcBef>
              <a:spcAft>
                <a:spcPct val="0"/>
              </a:spcAft>
            </a:pPr>
            <a:r>
              <a:rPr lang="en-US" sz="1100" dirty="0">
                <a:gradFill>
                  <a:gsLst>
                    <a:gs pos="0">
                      <a:srgbClr val="FFFFFF"/>
                    </a:gs>
                    <a:gs pos="100000">
                      <a:srgbClr val="FFFFFF"/>
                    </a:gs>
                  </a:gsLst>
                  <a:lin ang="5400000" scaled="0"/>
                </a:gradFill>
                <a:latin typeface="Segoe UI"/>
                <a:ea typeface="Segoe UI" pitchFamily="34" charset="0"/>
                <a:cs typeface="Segoe UI" pitchFamily="34" charset="0"/>
              </a:rPr>
              <a:t>Operation</a:t>
            </a:r>
          </a:p>
          <a:p>
            <a:pPr algn="ctr" defTabSz="932293" fontAlgn="base">
              <a:spcBef>
                <a:spcPct val="0"/>
              </a:spcBef>
              <a:spcAft>
                <a:spcPct val="0"/>
              </a:spcAft>
            </a:pPr>
            <a:r>
              <a:rPr lang="en-US" sz="1100" dirty="0">
                <a:gradFill>
                  <a:gsLst>
                    <a:gs pos="0">
                      <a:srgbClr val="FFFFFF"/>
                    </a:gs>
                    <a:gs pos="100000">
                      <a:srgbClr val="FFFFFF"/>
                    </a:gs>
                  </a:gsLst>
                  <a:lin ang="5400000" scaled="0"/>
                </a:gradFill>
                <a:latin typeface="Segoe UI"/>
                <a:ea typeface="Segoe UI" pitchFamily="34" charset="0"/>
                <a:cs typeface="Segoe UI" pitchFamily="34" charset="0"/>
              </a:rPr>
              <a:t>+</a:t>
            </a:r>
          </a:p>
          <a:p>
            <a:pPr algn="ctr" defTabSz="932293" fontAlgn="base">
              <a:spcBef>
                <a:spcPct val="0"/>
              </a:spcBef>
              <a:spcAft>
                <a:spcPct val="0"/>
              </a:spcAft>
            </a:pPr>
            <a:r>
              <a:rPr lang="en-US" sz="1100" dirty="0">
                <a:gradFill>
                  <a:gsLst>
                    <a:gs pos="0">
                      <a:srgbClr val="FFFFFF"/>
                    </a:gs>
                    <a:gs pos="100000">
                      <a:srgbClr val="FFFFFF"/>
                    </a:gs>
                  </a:gsLst>
                  <a:lin ang="5400000" scaled="0"/>
                </a:gradFill>
                <a:latin typeface="Segoe UI"/>
                <a:ea typeface="Segoe UI" pitchFamily="34" charset="0"/>
                <a:cs typeface="Segoe UI" pitchFamily="34" charset="0"/>
              </a:rPr>
              <a:t>Connection ID</a:t>
            </a:r>
          </a:p>
        </p:txBody>
      </p:sp>
      <p:cxnSp>
        <p:nvCxnSpPr>
          <p:cNvPr id="35" name="Straight Arrow Connector 34">
            <a:extLst>
              <a:ext uri="{FF2B5EF4-FFF2-40B4-BE49-F238E27FC236}">
                <a16:creationId xmlns:a16="http://schemas.microsoft.com/office/drawing/2014/main" id="{26E4F0EA-F961-4813-82E4-211D03ABA4B2}"/>
              </a:ext>
            </a:extLst>
          </p:cNvPr>
          <p:cNvCxnSpPr>
            <a:cxnSpLocks/>
            <a:endCxn id="3" idx="1"/>
          </p:cNvCxnSpPr>
          <p:nvPr/>
        </p:nvCxnSpPr>
        <p:spPr>
          <a:xfrm>
            <a:off x="6518885" y="3881098"/>
            <a:ext cx="2909869" cy="31478"/>
          </a:xfrm>
          <a:prstGeom prst="straightConnector1">
            <a:avLst/>
          </a:prstGeom>
          <a:ln w="19050" cap="sq" cmpd="sng" algn="ctr">
            <a:solidFill>
              <a:schemeClr val="accent3"/>
            </a:solidFill>
            <a:prstDash val="solid"/>
            <a:bevel/>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8" name="Rectangle: Single Corner Snipped 37">
            <a:extLst>
              <a:ext uri="{FF2B5EF4-FFF2-40B4-BE49-F238E27FC236}">
                <a16:creationId xmlns:a16="http://schemas.microsoft.com/office/drawing/2014/main" id="{3378D3CA-9C02-4324-8072-D3B6BEBE7EEF}"/>
              </a:ext>
            </a:extLst>
          </p:cNvPr>
          <p:cNvSpPr/>
          <p:nvPr/>
        </p:nvSpPr>
        <p:spPr bwMode="auto">
          <a:xfrm>
            <a:off x="7652637" y="2615602"/>
            <a:ext cx="953593" cy="1147234"/>
          </a:xfrm>
          <a:prstGeom prst="snip1Rect">
            <a:avLst/>
          </a:prstGeom>
          <a:ln>
            <a:headEnd type="none" w="med" len="med"/>
            <a:tailEnd type="none" w="med" len="med"/>
          </a:ln>
        </p:spPr>
        <p:style>
          <a:lnRef idx="3">
            <a:schemeClr val="lt1"/>
          </a:lnRef>
          <a:fillRef idx="1">
            <a:schemeClr val="accent5"/>
          </a:fillRef>
          <a:effectRef idx="1">
            <a:schemeClr val="accent5"/>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defTabSz="932293" fontAlgn="base">
              <a:spcBef>
                <a:spcPct val="0"/>
              </a:spcBef>
              <a:spcAft>
                <a:spcPct val="0"/>
              </a:spcAft>
            </a:pPr>
            <a:r>
              <a:rPr lang="en-US" sz="1100" dirty="0">
                <a:gradFill>
                  <a:gsLst>
                    <a:gs pos="0">
                      <a:srgbClr val="FFFFFF"/>
                    </a:gs>
                    <a:gs pos="100000">
                      <a:srgbClr val="FFFFFF"/>
                    </a:gs>
                  </a:gsLst>
                  <a:lin ang="5400000" scaled="0"/>
                </a:gradFill>
                <a:latin typeface="Segoe UI"/>
                <a:ea typeface="Segoe UI" pitchFamily="34" charset="0"/>
                <a:cs typeface="Segoe UI" pitchFamily="34" charset="0"/>
              </a:rPr>
              <a:t>Host</a:t>
            </a:r>
          </a:p>
          <a:p>
            <a:pPr algn="ctr" defTabSz="932293" fontAlgn="base">
              <a:spcBef>
                <a:spcPct val="0"/>
              </a:spcBef>
              <a:spcAft>
                <a:spcPct val="0"/>
              </a:spcAft>
            </a:pPr>
            <a:r>
              <a:rPr lang="en-US" sz="1100" dirty="0">
                <a:gradFill>
                  <a:gsLst>
                    <a:gs pos="0">
                      <a:srgbClr val="FFFFFF"/>
                    </a:gs>
                    <a:gs pos="100000">
                      <a:srgbClr val="FFFFFF"/>
                    </a:gs>
                  </a:gsLst>
                  <a:lin ang="5400000" scaled="0"/>
                </a:gradFill>
                <a:latin typeface="Segoe UI"/>
                <a:ea typeface="Segoe UI" pitchFamily="34" charset="0"/>
                <a:cs typeface="Segoe UI" pitchFamily="34" charset="0"/>
              </a:rPr>
              <a:t>+</a:t>
            </a:r>
          </a:p>
          <a:p>
            <a:pPr algn="ctr" defTabSz="932293" fontAlgn="base">
              <a:spcBef>
                <a:spcPct val="0"/>
              </a:spcBef>
              <a:spcAft>
                <a:spcPct val="0"/>
              </a:spcAft>
            </a:pPr>
            <a:r>
              <a:rPr lang="en-US" sz="1100" dirty="0">
                <a:gradFill>
                  <a:gsLst>
                    <a:gs pos="0">
                      <a:srgbClr val="FFFFFF"/>
                    </a:gs>
                    <a:gs pos="100000">
                      <a:srgbClr val="FFFFFF"/>
                    </a:gs>
                  </a:gsLst>
                  <a:lin ang="5400000" scaled="0"/>
                </a:gradFill>
                <a:latin typeface="Segoe UI"/>
                <a:ea typeface="Segoe UI" pitchFamily="34" charset="0"/>
                <a:cs typeface="Segoe UI" pitchFamily="34" charset="0"/>
              </a:rPr>
              <a:t>Path</a:t>
            </a:r>
          </a:p>
          <a:p>
            <a:pPr algn="ctr" defTabSz="932293" fontAlgn="base">
              <a:spcBef>
                <a:spcPct val="0"/>
              </a:spcBef>
              <a:spcAft>
                <a:spcPct val="0"/>
              </a:spcAft>
            </a:pPr>
            <a:r>
              <a:rPr lang="en-US" sz="1100" dirty="0">
                <a:gradFill>
                  <a:gsLst>
                    <a:gs pos="0">
                      <a:srgbClr val="FFFFFF"/>
                    </a:gs>
                    <a:gs pos="100000">
                      <a:srgbClr val="FFFFFF"/>
                    </a:gs>
                  </a:gsLst>
                  <a:lin ang="5400000" scaled="0"/>
                </a:gradFill>
                <a:latin typeface="Segoe UI"/>
                <a:ea typeface="Segoe UI" pitchFamily="34" charset="0"/>
                <a:cs typeface="Segoe UI" pitchFamily="34" charset="0"/>
              </a:rPr>
              <a:t>+</a:t>
            </a:r>
          </a:p>
          <a:p>
            <a:pPr algn="ctr" defTabSz="932293" fontAlgn="base">
              <a:spcBef>
                <a:spcPct val="0"/>
              </a:spcBef>
              <a:spcAft>
                <a:spcPct val="0"/>
              </a:spcAft>
            </a:pPr>
            <a:r>
              <a:rPr lang="en-US" sz="1100" dirty="0">
                <a:gradFill>
                  <a:gsLst>
                    <a:gs pos="0">
                      <a:srgbClr val="FFFFFF"/>
                    </a:gs>
                    <a:gs pos="100000">
                      <a:srgbClr val="FFFFFF"/>
                    </a:gs>
                  </a:gsLst>
                  <a:lin ang="5400000" scaled="0"/>
                </a:gradFill>
                <a:latin typeface="Segoe UI"/>
                <a:ea typeface="Segoe UI" pitchFamily="34" charset="0"/>
                <a:cs typeface="Segoe UI" pitchFamily="34" charset="0"/>
              </a:rPr>
              <a:t>Credentials</a:t>
            </a:r>
          </a:p>
        </p:txBody>
      </p:sp>
      <p:cxnSp>
        <p:nvCxnSpPr>
          <p:cNvPr id="39" name="Straight Arrow Connector 38">
            <a:extLst>
              <a:ext uri="{FF2B5EF4-FFF2-40B4-BE49-F238E27FC236}">
                <a16:creationId xmlns:a16="http://schemas.microsoft.com/office/drawing/2014/main" id="{4709BE74-D73E-4E82-9F48-A5213F6059BB}"/>
              </a:ext>
            </a:extLst>
          </p:cNvPr>
          <p:cNvCxnSpPr>
            <a:cxnSpLocks/>
          </p:cNvCxnSpPr>
          <p:nvPr/>
        </p:nvCxnSpPr>
        <p:spPr>
          <a:xfrm flipH="1">
            <a:off x="6505526" y="4087794"/>
            <a:ext cx="2923228" cy="0"/>
          </a:xfrm>
          <a:prstGeom prst="straightConnector1">
            <a:avLst/>
          </a:prstGeom>
          <a:ln w="19050"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 name="Rectangle: Rounded Corners 3">
            <a:extLst>
              <a:ext uri="{FF2B5EF4-FFF2-40B4-BE49-F238E27FC236}">
                <a16:creationId xmlns:a16="http://schemas.microsoft.com/office/drawing/2014/main" id="{C6142BAB-D6A6-4EEA-803F-442E7611F421}"/>
              </a:ext>
            </a:extLst>
          </p:cNvPr>
          <p:cNvSpPr/>
          <p:nvPr/>
        </p:nvSpPr>
        <p:spPr bwMode="auto">
          <a:xfrm>
            <a:off x="822580" y="2462988"/>
            <a:ext cx="1404373" cy="3276808"/>
          </a:xfrm>
          <a:prstGeom prst="roundRect">
            <a:avLst/>
          </a:prstGeom>
          <a:no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43" name="Straight Arrow Connector 42">
            <a:extLst>
              <a:ext uri="{FF2B5EF4-FFF2-40B4-BE49-F238E27FC236}">
                <a16:creationId xmlns:a16="http://schemas.microsoft.com/office/drawing/2014/main" id="{4871EEDB-1BB6-4B30-B2A5-6028CF8DBB14}"/>
              </a:ext>
            </a:extLst>
          </p:cNvPr>
          <p:cNvCxnSpPr>
            <a:cxnSpLocks/>
          </p:cNvCxnSpPr>
          <p:nvPr/>
        </p:nvCxnSpPr>
        <p:spPr>
          <a:xfrm flipH="1">
            <a:off x="2445821" y="4101391"/>
            <a:ext cx="2405020" cy="0"/>
          </a:xfrm>
          <a:prstGeom prst="straightConnector1">
            <a:avLst/>
          </a:prstGeom>
          <a:ln w="19050">
            <a:headEnd type="none" w="med" len="med"/>
            <a:tailEnd type="arrow" w="med" len="med"/>
          </a:ln>
        </p:spPr>
        <p:style>
          <a:lnRef idx="1">
            <a:schemeClr val="accent3"/>
          </a:lnRef>
          <a:fillRef idx="0">
            <a:schemeClr val="accent3"/>
          </a:fillRef>
          <a:effectRef idx="0">
            <a:schemeClr val="accent3"/>
          </a:effectRef>
          <a:fontRef idx="minor">
            <a:schemeClr val="tx1"/>
          </a:fontRef>
        </p:style>
      </p:cxnSp>
      <p:grpSp>
        <p:nvGrpSpPr>
          <p:cNvPr id="20" name="Group 19">
            <a:extLst>
              <a:ext uri="{FF2B5EF4-FFF2-40B4-BE49-F238E27FC236}">
                <a16:creationId xmlns:a16="http://schemas.microsoft.com/office/drawing/2014/main" id="{C174CEC3-8299-4685-9E11-C8D57CF80E23}"/>
              </a:ext>
            </a:extLst>
          </p:cNvPr>
          <p:cNvGrpSpPr/>
          <p:nvPr/>
        </p:nvGrpSpPr>
        <p:grpSpPr>
          <a:xfrm>
            <a:off x="1022824" y="4283334"/>
            <a:ext cx="942822" cy="898488"/>
            <a:chOff x="8245764" y="3674412"/>
            <a:chExt cx="787023" cy="750016"/>
          </a:xfrm>
        </p:grpSpPr>
        <p:pic>
          <p:nvPicPr>
            <p:cNvPr id="24" name="Picture 23">
              <a:extLst>
                <a:ext uri="{FF2B5EF4-FFF2-40B4-BE49-F238E27FC236}">
                  <a16:creationId xmlns:a16="http://schemas.microsoft.com/office/drawing/2014/main" id="{9BE5C253-9961-4FC2-95CC-AF946CED6F32}"/>
                </a:ext>
              </a:extLst>
            </p:cNvPr>
            <p:cNvPicPr>
              <a:picLocks noChangeAspect="1"/>
            </p:cNvPicPr>
            <p:nvPr/>
          </p:nvPicPr>
          <p:blipFill>
            <a:blip r:embed="rId3">
              <a:lum bright="-100000"/>
            </a:blip>
            <a:stretch>
              <a:fillRect/>
            </a:stretch>
          </p:blipFill>
          <p:spPr>
            <a:xfrm>
              <a:off x="8352468" y="3674412"/>
              <a:ext cx="573612" cy="483176"/>
            </a:xfrm>
            <a:prstGeom prst="rect">
              <a:avLst/>
            </a:prstGeom>
          </p:spPr>
        </p:pic>
        <p:sp>
          <p:nvSpPr>
            <p:cNvPr id="25" name="TextBox 24">
              <a:extLst>
                <a:ext uri="{FF2B5EF4-FFF2-40B4-BE49-F238E27FC236}">
                  <a16:creationId xmlns:a16="http://schemas.microsoft.com/office/drawing/2014/main" id="{B72A56BC-C8B9-4526-899A-D7187001E3E9}"/>
                </a:ext>
              </a:extLst>
            </p:cNvPr>
            <p:cNvSpPr txBox="1"/>
            <p:nvPr/>
          </p:nvSpPr>
          <p:spPr>
            <a:xfrm>
              <a:off x="8245764" y="4193202"/>
              <a:ext cx="787023" cy="231226"/>
            </a:xfrm>
            <a:prstGeom prst="rect">
              <a:avLst/>
            </a:prstGeom>
            <a:noFill/>
          </p:spPr>
          <p:txBody>
            <a:bodyPr wrap="none" rtlCol="0">
              <a:spAutoFit/>
            </a:bodyPr>
            <a:lstStyle>
              <a:defPPr>
                <a:defRPr lang="en-US"/>
              </a:defPPr>
              <a:lvl1pPr algn="ctr" defTabSz="932597">
                <a:defRPr sz="1224">
                  <a:latin typeface="Segoe UI" panose="020B0502040204020203" pitchFamily="34" charset="0"/>
                  <a:cs typeface="Segoe UI" panose="020B0502040204020203" pitchFamily="34" charset="0"/>
                </a:defRPr>
              </a:lvl1pPr>
            </a:lstStyle>
            <a:p>
              <a:pPr defTabSz="914049">
                <a:defRPr/>
              </a:pPr>
              <a:r>
                <a:rPr lang="en-US" sz="1200" dirty="0">
                  <a:solidFill>
                    <a:srgbClr val="353535"/>
                  </a:solidFill>
                </a:rPr>
                <a:t>PowerApps</a:t>
              </a:r>
            </a:p>
          </p:txBody>
        </p:sp>
      </p:grpSp>
      <p:grpSp>
        <p:nvGrpSpPr>
          <p:cNvPr id="21" name="Group 20">
            <a:extLst>
              <a:ext uri="{FF2B5EF4-FFF2-40B4-BE49-F238E27FC236}">
                <a16:creationId xmlns:a16="http://schemas.microsoft.com/office/drawing/2014/main" id="{5360CCE2-33BF-4577-8F8D-000815C3BB72}"/>
              </a:ext>
            </a:extLst>
          </p:cNvPr>
          <p:cNvGrpSpPr/>
          <p:nvPr/>
        </p:nvGrpSpPr>
        <p:grpSpPr>
          <a:xfrm>
            <a:off x="934119" y="3113013"/>
            <a:ext cx="1181285" cy="919575"/>
            <a:chOff x="9466350" y="3656810"/>
            <a:chExt cx="986082" cy="767618"/>
          </a:xfrm>
        </p:grpSpPr>
        <p:pic>
          <p:nvPicPr>
            <p:cNvPr id="22" name="Picture 21">
              <a:extLst>
                <a:ext uri="{FF2B5EF4-FFF2-40B4-BE49-F238E27FC236}">
                  <a16:creationId xmlns:a16="http://schemas.microsoft.com/office/drawing/2014/main" id="{C0877DAA-9597-464C-A0B4-C0C67DCCA2C8}"/>
                </a:ext>
              </a:extLst>
            </p:cNvPr>
            <p:cNvPicPr>
              <a:picLocks noChangeAspect="1"/>
            </p:cNvPicPr>
            <p:nvPr/>
          </p:nvPicPr>
          <p:blipFill>
            <a:blip r:embed="rId4">
              <a:lum bright="-100000"/>
            </a:blip>
            <a:stretch>
              <a:fillRect/>
            </a:stretch>
          </p:blipFill>
          <p:spPr>
            <a:xfrm>
              <a:off x="9662934" y="3656810"/>
              <a:ext cx="580120" cy="443552"/>
            </a:xfrm>
            <a:prstGeom prst="rect">
              <a:avLst/>
            </a:prstGeom>
          </p:spPr>
        </p:pic>
        <p:sp>
          <p:nvSpPr>
            <p:cNvPr id="23" name="TextBox 22">
              <a:extLst>
                <a:ext uri="{FF2B5EF4-FFF2-40B4-BE49-F238E27FC236}">
                  <a16:creationId xmlns:a16="http://schemas.microsoft.com/office/drawing/2014/main" id="{5F54B34D-41AA-4640-8B5D-C4E58F3B4FD4}"/>
                </a:ext>
              </a:extLst>
            </p:cNvPr>
            <p:cNvSpPr txBox="1"/>
            <p:nvPr/>
          </p:nvSpPr>
          <p:spPr>
            <a:xfrm>
              <a:off x="9466350" y="4193202"/>
              <a:ext cx="986082" cy="231226"/>
            </a:xfrm>
            <a:prstGeom prst="rect">
              <a:avLst/>
            </a:prstGeom>
            <a:noFill/>
          </p:spPr>
          <p:txBody>
            <a:bodyPr wrap="none" rtlCol="0">
              <a:spAutoFit/>
            </a:bodyPr>
            <a:lstStyle/>
            <a:p>
              <a:pPr algn="ctr" defTabSz="914049">
                <a:defRPr/>
              </a:pPr>
              <a:r>
                <a:rPr lang="en-US" sz="1200" dirty="0">
                  <a:solidFill>
                    <a:srgbClr val="353535"/>
                  </a:solidFill>
                  <a:latin typeface="Segoe UI" panose="020B0502040204020203" pitchFamily="34" charset="0"/>
                  <a:cs typeface="Segoe UI" panose="020B0502040204020203" pitchFamily="34" charset="0"/>
                </a:rPr>
                <a:t>Microsoft Flow</a:t>
              </a:r>
            </a:p>
          </p:txBody>
        </p:sp>
      </p:grpSp>
    </p:spTree>
    <p:extLst>
      <p:ext uri="{BB962C8B-B14F-4D97-AF65-F5344CB8AC3E}">
        <p14:creationId xmlns:p14="http://schemas.microsoft.com/office/powerpoint/2010/main" val="1090197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0"/>
                                        </p:tgtEl>
                                        <p:attrNameLst>
                                          <p:attrName>style.visibility</p:attrName>
                                        </p:attrNameLst>
                                      </p:cBhvr>
                                      <p:to>
                                        <p:strVal val="visible"/>
                                      </p:to>
                                    </p:set>
                                    <p:animEffect transition="in" filter="fade">
                                      <p:cBhvr>
                                        <p:cTn id="23" dur="500"/>
                                        <p:tgtEl>
                                          <p:spTgt spid="30"/>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1"/>
                                        </p:tgtEl>
                                        <p:attrNameLst>
                                          <p:attrName>style.visibility</p:attrName>
                                        </p:attrNameLst>
                                      </p:cBhvr>
                                      <p:to>
                                        <p:strVal val="visible"/>
                                      </p:to>
                                    </p:set>
                                    <p:animEffect transition="in" filter="fade">
                                      <p:cBhvr>
                                        <p:cTn id="26" dur="500"/>
                                        <p:tgtEl>
                                          <p:spTgt spid="31"/>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2"/>
                                        </p:tgtEl>
                                        <p:attrNameLst>
                                          <p:attrName>style.visibility</p:attrName>
                                        </p:attrNameLst>
                                      </p:cBhvr>
                                      <p:to>
                                        <p:strVal val="visible"/>
                                      </p:to>
                                    </p:set>
                                    <p:animEffect transition="in" filter="fade">
                                      <p:cBhvr>
                                        <p:cTn id="29" dur="500"/>
                                        <p:tgtEl>
                                          <p:spTgt spid="32"/>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3"/>
                                        </p:tgtEl>
                                        <p:attrNameLst>
                                          <p:attrName>style.visibility</p:attrName>
                                        </p:attrNameLst>
                                      </p:cBhvr>
                                      <p:to>
                                        <p:strVal val="visible"/>
                                      </p:to>
                                    </p:set>
                                    <p:animEffect transition="in" filter="fade">
                                      <p:cBhvr>
                                        <p:cTn id="32" dur="500"/>
                                        <p:tgtEl>
                                          <p:spTgt spid="3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500"/>
                                        <p:tgtEl>
                                          <p:spTgt spid="15"/>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nodeType="clickEffect">
                                  <p:stCondLst>
                                    <p:cond delay="0"/>
                                  </p:stCondLst>
                                  <p:childTnLst>
                                    <p:set>
                                      <p:cBhvr>
                                        <p:cTn id="41" dur="1" fill="hold">
                                          <p:stCondLst>
                                            <p:cond delay="0"/>
                                          </p:stCondLst>
                                        </p:cTn>
                                        <p:tgtEl>
                                          <p:spTgt spid="29"/>
                                        </p:tgtEl>
                                        <p:attrNameLst>
                                          <p:attrName>style.visibility</p:attrName>
                                        </p:attrNameLst>
                                      </p:cBhvr>
                                      <p:to>
                                        <p:strVal val="visible"/>
                                      </p:to>
                                    </p:set>
                                    <p:animEffect transition="in" filter="wipe(down)">
                                      <p:cBhvr>
                                        <p:cTn id="42" dur="500"/>
                                        <p:tgtEl>
                                          <p:spTgt spid="29"/>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4"/>
                                        </p:tgtEl>
                                        <p:attrNameLst>
                                          <p:attrName>style.visibility</p:attrName>
                                        </p:attrNameLst>
                                      </p:cBhvr>
                                      <p:to>
                                        <p:strVal val="visible"/>
                                      </p:to>
                                    </p:set>
                                    <p:animEffect transition="in" filter="fade">
                                      <p:cBhvr>
                                        <p:cTn id="47" dur="500"/>
                                        <p:tgtEl>
                                          <p:spTgt spid="34"/>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nodeType="clickEffect">
                                  <p:stCondLst>
                                    <p:cond delay="0"/>
                                  </p:stCondLst>
                                  <p:childTnLst>
                                    <p:set>
                                      <p:cBhvr>
                                        <p:cTn id="51" dur="1" fill="hold">
                                          <p:stCondLst>
                                            <p:cond delay="0"/>
                                          </p:stCondLst>
                                        </p:cTn>
                                        <p:tgtEl>
                                          <p:spTgt spid="35"/>
                                        </p:tgtEl>
                                        <p:attrNameLst>
                                          <p:attrName>style.visibility</p:attrName>
                                        </p:attrNameLst>
                                      </p:cBhvr>
                                      <p:to>
                                        <p:strVal val="visible"/>
                                      </p:to>
                                    </p:set>
                                    <p:animEffect transition="in" filter="wipe(down)">
                                      <p:cBhvr>
                                        <p:cTn id="52" dur="500"/>
                                        <p:tgtEl>
                                          <p:spTgt spid="35"/>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38"/>
                                        </p:tgtEl>
                                        <p:attrNameLst>
                                          <p:attrName>style.visibility</p:attrName>
                                        </p:attrNameLst>
                                      </p:cBhvr>
                                      <p:to>
                                        <p:strVal val="visible"/>
                                      </p:to>
                                    </p:set>
                                    <p:animEffect transition="in" filter="fade">
                                      <p:cBhvr>
                                        <p:cTn id="57" dur="500"/>
                                        <p:tgtEl>
                                          <p:spTgt spid="38"/>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4" fill="hold" nodeType="clickEffect">
                                  <p:stCondLst>
                                    <p:cond delay="0"/>
                                  </p:stCondLst>
                                  <p:childTnLst>
                                    <p:set>
                                      <p:cBhvr>
                                        <p:cTn id="61" dur="1" fill="hold">
                                          <p:stCondLst>
                                            <p:cond delay="0"/>
                                          </p:stCondLst>
                                        </p:cTn>
                                        <p:tgtEl>
                                          <p:spTgt spid="39"/>
                                        </p:tgtEl>
                                        <p:attrNameLst>
                                          <p:attrName>style.visibility</p:attrName>
                                        </p:attrNameLst>
                                      </p:cBhvr>
                                      <p:to>
                                        <p:strVal val="visible"/>
                                      </p:to>
                                    </p:set>
                                    <p:animEffect transition="in" filter="wipe(down)">
                                      <p:cBhvr>
                                        <p:cTn id="62" dur="500"/>
                                        <p:tgtEl>
                                          <p:spTgt spid="39"/>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4" fill="hold" nodeType="clickEffect">
                                  <p:stCondLst>
                                    <p:cond delay="0"/>
                                  </p:stCondLst>
                                  <p:childTnLst>
                                    <p:set>
                                      <p:cBhvr>
                                        <p:cTn id="66" dur="1" fill="hold">
                                          <p:stCondLst>
                                            <p:cond delay="0"/>
                                          </p:stCondLst>
                                        </p:cTn>
                                        <p:tgtEl>
                                          <p:spTgt spid="43"/>
                                        </p:tgtEl>
                                        <p:attrNameLst>
                                          <p:attrName>style.visibility</p:attrName>
                                        </p:attrNameLst>
                                      </p:cBhvr>
                                      <p:to>
                                        <p:strVal val="visible"/>
                                      </p:to>
                                    </p:set>
                                    <p:animEffect transition="in" filter="wipe(down)">
                                      <p:cBhvr>
                                        <p:cTn id="67"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P spid="15" grpId="0" animBg="1"/>
      <p:bldP spid="30" grpId="0" animBg="1"/>
      <p:bldP spid="31" grpId="0" animBg="1"/>
      <p:bldP spid="32" grpId="0" animBg="1"/>
      <p:bldP spid="33" grpId="0" animBg="1"/>
      <p:bldP spid="34" grpId="0" animBg="1"/>
      <p:bldP spid="38" grpId="0" animBg="1"/>
      <p:bldP spid="4"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3B8C7-FE20-48EB-AAF4-344A7ABD6074}"/>
              </a:ext>
            </a:extLst>
          </p:cNvPr>
          <p:cNvSpPr>
            <a:spLocks noGrp="1"/>
          </p:cNvSpPr>
          <p:nvPr>
            <p:ph type="title"/>
          </p:nvPr>
        </p:nvSpPr>
        <p:spPr/>
        <p:txBody>
          <a:bodyPr/>
          <a:lstStyle/>
          <a:p>
            <a:r>
              <a:rPr lang="en-US" dirty="0">
                <a:solidFill>
                  <a:srgbClr val="418AB3"/>
                </a:solidFill>
                <a:ea typeface="+mj-ea"/>
                <a:cs typeface="+mj-cs"/>
              </a:rPr>
              <a:t>Using your own Web API</a:t>
            </a:r>
          </a:p>
        </p:txBody>
      </p:sp>
      <p:sp>
        <p:nvSpPr>
          <p:cNvPr id="3" name="Double Brace 2">
            <a:extLst>
              <a:ext uri="{FF2B5EF4-FFF2-40B4-BE49-F238E27FC236}">
                <a16:creationId xmlns:a16="http://schemas.microsoft.com/office/drawing/2014/main" id="{0F356596-F257-42BB-AD82-054AFEFFFC9F}"/>
              </a:ext>
            </a:extLst>
          </p:cNvPr>
          <p:cNvSpPr/>
          <p:nvPr/>
        </p:nvSpPr>
        <p:spPr>
          <a:xfrm>
            <a:off x="9428755" y="3246794"/>
            <a:ext cx="2742810" cy="1331563"/>
          </a:xfrm>
          <a:prstGeom prst="bracePair">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914192"/>
            <a:endParaRPr lang="en-US" sz="1765">
              <a:solidFill>
                <a:srgbClr val="1A1A1A"/>
              </a:solidFill>
              <a:latin typeface="Segoe UI"/>
            </a:endParaRPr>
          </a:p>
        </p:txBody>
      </p:sp>
      <p:sp>
        <p:nvSpPr>
          <p:cNvPr id="7" name="Cloud 6">
            <a:extLst>
              <a:ext uri="{FF2B5EF4-FFF2-40B4-BE49-F238E27FC236}">
                <a16:creationId xmlns:a16="http://schemas.microsoft.com/office/drawing/2014/main" id="{ADF16231-EEA6-459C-A989-09C14BF60EAE}"/>
              </a:ext>
            </a:extLst>
          </p:cNvPr>
          <p:cNvSpPr/>
          <p:nvPr/>
        </p:nvSpPr>
        <p:spPr bwMode="auto">
          <a:xfrm>
            <a:off x="9647623" y="3259213"/>
            <a:ext cx="2315032" cy="1331563"/>
          </a:xfrm>
          <a:prstGeom prst="cloud">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54" tIns="146284" rIns="182854" bIns="146284" numCol="1" spcCol="0" rtlCol="0" fromWordArt="0" anchor="ctr" anchorCtr="1" forceAA="0" compatLnSpc="1">
            <a:prstTxWarp prst="textNoShape">
              <a:avLst/>
            </a:prstTxWarp>
            <a:noAutofit/>
          </a:bodyPr>
          <a:lstStyle/>
          <a:p>
            <a:pPr algn="ctr" defTabSz="932293" fontAlgn="base">
              <a:spcBef>
                <a:spcPct val="0"/>
              </a:spcBef>
              <a:spcAft>
                <a:spcPct val="0"/>
              </a:spcAft>
            </a:pPr>
            <a:r>
              <a:rPr lang="en-US" dirty="0">
                <a:gradFill>
                  <a:gsLst>
                    <a:gs pos="0">
                      <a:srgbClr val="FFFFFF"/>
                    </a:gs>
                    <a:gs pos="100000">
                      <a:srgbClr val="FFFFFF"/>
                    </a:gs>
                  </a:gsLst>
                  <a:lin ang="5400000" scaled="0"/>
                </a:gradFill>
                <a:latin typeface="Segoe UI"/>
                <a:ea typeface="Segoe UI" pitchFamily="34" charset="0"/>
                <a:cs typeface="Segoe UI" pitchFamily="34" charset="0"/>
              </a:rPr>
              <a:t>Your </a:t>
            </a:r>
          </a:p>
          <a:p>
            <a:pPr algn="ctr" defTabSz="932293" fontAlgn="base">
              <a:spcBef>
                <a:spcPct val="0"/>
              </a:spcBef>
              <a:spcAft>
                <a:spcPct val="0"/>
              </a:spcAft>
            </a:pPr>
            <a:r>
              <a:rPr lang="en-US" dirty="0">
                <a:gradFill>
                  <a:gsLst>
                    <a:gs pos="0">
                      <a:srgbClr val="FFFFFF"/>
                    </a:gs>
                    <a:gs pos="100000">
                      <a:srgbClr val="FFFFFF"/>
                    </a:gs>
                  </a:gsLst>
                  <a:lin ang="5400000" scaled="0"/>
                </a:gradFill>
                <a:latin typeface="Segoe UI"/>
                <a:ea typeface="Segoe UI" pitchFamily="34" charset="0"/>
                <a:cs typeface="Segoe UI" pitchFamily="34" charset="0"/>
              </a:rPr>
              <a:t>Web API</a:t>
            </a:r>
          </a:p>
        </p:txBody>
      </p:sp>
      <p:sp>
        <p:nvSpPr>
          <p:cNvPr id="15" name="Rectangle: Rounded Corners 14">
            <a:extLst>
              <a:ext uri="{FF2B5EF4-FFF2-40B4-BE49-F238E27FC236}">
                <a16:creationId xmlns:a16="http://schemas.microsoft.com/office/drawing/2014/main" id="{AE580778-8437-4D08-95F9-90BD09FE401A}"/>
              </a:ext>
            </a:extLst>
          </p:cNvPr>
          <p:cNvSpPr/>
          <p:nvPr/>
        </p:nvSpPr>
        <p:spPr bwMode="auto">
          <a:xfrm>
            <a:off x="4440809" y="1589616"/>
            <a:ext cx="2742810" cy="4325182"/>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r>
              <a:rPr lang="en-US" sz="2000">
                <a:gradFill>
                  <a:gsLst>
                    <a:gs pos="0">
                      <a:srgbClr val="FFFFFF"/>
                    </a:gs>
                    <a:gs pos="100000">
                      <a:srgbClr val="FFFFFF"/>
                    </a:gs>
                  </a:gsLst>
                  <a:lin ang="5400000" scaled="0"/>
                </a:gradFill>
                <a:latin typeface="Segoe UI"/>
                <a:ea typeface="Segoe UI" pitchFamily="34" charset="0"/>
                <a:cs typeface="Segoe UI" pitchFamily="34" charset="0"/>
              </a:rPr>
              <a:t>Hosting environment</a:t>
            </a:r>
          </a:p>
        </p:txBody>
      </p:sp>
      <p:cxnSp>
        <p:nvCxnSpPr>
          <p:cNvPr id="29" name="Straight Arrow Connector 28">
            <a:extLst>
              <a:ext uri="{FF2B5EF4-FFF2-40B4-BE49-F238E27FC236}">
                <a16:creationId xmlns:a16="http://schemas.microsoft.com/office/drawing/2014/main" id="{B18C3CDD-4AFE-4D65-BBDD-4A0B3708E060}"/>
              </a:ext>
            </a:extLst>
          </p:cNvPr>
          <p:cNvCxnSpPr>
            <a:cxnSpLocks/>
          </p:cNvCxnSpPr>
          <p:nvPr/>
        </p:nvCxnSpPr>
        <p:spPr>
          <a:xfrm flipV="1">
            <a:off x="2445821" y="3922133"/>
            <a:ext cx="2441637" cy="10151"/>
          </a:xfrm>
          <a:prstGeom prst="straightConnector1">
            <a:avLst/>
          </a:prstGeom>
          <a:ln w="19050"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3" name="Rectangle: Rounded Corners 32">
            <a:extLst>
              <a:ext uri="{FF2B5EF4-FFF2-40B4-BE49-F238E27FC236}">
                <a16:creationId xmlns:a16="http://schemas.microsoft.com/office/drawing/2014/main" id="{68E28D93-3722-4373-9111-AD7FF27BC1C3}"/>
              </a:ext>
            </a:extLst>
          </p:cNvPr>
          <p:cNvSpPr/>
          <p:nvPr/>
        </p:nvSpPr>
        <p:spPr bwMode="auto">
          <a:xfrm>
            <a:off x="4909826" y="3684972"/>
            <a:ext cx="1609060" cy="680112"/>
          </a:xfrm>
          <a:prstGeom prst="roundRec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algn="ctr" defTabSz="932293" fontAlgn="base">
              <a:spcBef>
                <a:spcPct val="0"/>
              </a:spcBef>
              <a:spcAft>
                <a:spcPct val="0"/>
              </a:spcAft>
            </a:pPr>
            <a:r>
              <a:rPr lang="en-US" dirty="0">
                <a:gradFill>
                  <a:gsLst>
                    <a:gs pos="0">
                      <a:srgbClr val="FFFFFF"/>
                    </a:gs>
                    <a:gs pos="100000">
                      <a:srgbClr val="FFFFFF"/>
                    </a:gs>
                  </a:gsLst>
                  <a:lin ang="5400000" scaled="0"/>
                </a:gradFill>
                <a:latin typeface="Segoe UI"/>
                <a:ea typeface="Segoe UI" pitchFamily="34" charset="0"/>
                <a:cs typeface="Segoe UI" pitchFamily="34" charset="0"/>
              </a:rPr>
              <a:t>Custom Connector</a:t>
            </a:r>
          </a:p>
        </p:txBody>
      </p:sp>
      <p:cxnSp>
        <p:nvCxnSpPr>
          <p:cNvPr id="35" name="Straight Arrow Connector 34">
            <a:extLst>
              <a:ext uri="{FF2B5EF4-FFF2-40B4-BE49-F238E27FC236}">
                <a16:creationId xmlns:a16="http://schemas.microsoft.com/office/drawing/2014/main" id="{26E4F0EA-F961-4813-82E4-211D03ABA4B2}"/>
              </a:ext>
            </a:extLst>
          </p:cNvPr>
          <p:cNvCxnSpPr>
            <a:cxnSpLocks/>
            <a:endCxn id="3" idx="1"/>
          </p:cNvCxnSpPr>
          <p:nvPr/>
        </p:nvCxnSpPr>
        <p:spPr>
          <a:xfrm>
            <a:off x="6518885" y="3881098"/>
            <a:ext cx="2909869" cy="31478"/>
          </a:xfrm>
          <a:prstGeom prst="straightConnector1">
            <a:avLst/>
          </a:prstGeom>
          <a:ln w="19050" cap="sq" cmpd="sng" algn="ctr">
            <a:solidFill>
              <a:schemeClr val="accent3"/>
            </a:solidFill>
            <a:prstDash val="solid"/>
            <a:bevel/>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9" name="Straight Arrow Connector 38">
            <a:extLst>
              <a:ext uri="{FF2B5EF4-FFF2-40B4-BE49-F238E27FC236}">
                <a16:creationId xmlns:a16="http://schemas.microsoft.com/office/drawing/2014/main" id="{4709BE74-D73E-4E82-9F48-A5213F6059BB}"/>
              </a:ext>
            </a:extLst>
          </p:cNvPr>
          <p:cNvCxnSpPr>
            <a:cxnSpLocks/>
          </p:cNvCxnSpPr>
          <p:nvPr/>
        </p:nvCxnSpPr>
        <p:spPr>
          <a:xfrm flipH="1">
            <a:off x="6505526" y="4087794"/>
            <a:ext cx="2923228" cy="0"/>
          </a:xfrm>
          <a:prstGeom prst="straightConnector1">
            <a:avLst/>
          </a:prstGeom>
          <a:ln w="19050"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3" name="Straight Arrow Connector 42">
            <a:extLst>
              <a:ext uri="{FF2B5EF4-FFF2-40B4-BE49-F238E27FC236}">
                <a16:creationId xmlns:a16="http://schemas.microsoft.com/office/drawing/2014/main" id="{4871EEDB-1BB6-4B30-B2A5-6028CF8DBB14}"/>
              </a:ext>
            </a:extLst>
          </p:cNvPr>
          <p:cNvCxnSpPr>
            <a:cxnSpLocks/>
          </p:cNvCxnSpPr>
          <p:nvPr/>
        </p:nvCxnSpPr>
        <p:spPr>
          <a:xfrm flipH="1">
            <a:off x="2445821" y="4101391"/>
            <a:ext cx="2405020" cy="0"/>
          </a:xfrm>
          <a:prstGeom prst="straightConnector1">
            <a:avLst/>
          </a:prstGeom>
          <a:ln w="19050">
            <a:headEnd type="none" w="med" len="med"/>
            <a:tailEnd type="arrow" w="med" len="med"/>
          </a:ln>
        </p:spPr>
        <p:style>
          <a:lnRef idx="1">
            <a:schemeClr val="accent3"/>
          </a:lnRef>
          <a:fillRef idx="0">
            <a:schemeClr val="accent3"/>
          </a:fillRef>
          <a:effectRef idx="0">
            <a:schemeClr val="accent3"/>
          </a:effectRef>
          <a:fontRef idx="minor">
            <a:schemeClr val="tx1"/>
          </a:fontRef>
        </p:style>
      </p:cxnSp>
      <p:sp>
        <p:nvSpPr>
          <p:cNvPr id="14" name="Rectangle: Rounded Corners 13">
            <a:extLst>
              <a:ext uri="{FF2B5EF4-FFF2-40B4-BE49-F238E27FC236}">
                <a16:creationId xmlns:a16="http://schemas.microsoft.com/office/drawing/2014/main" id="{8F0119FD-C36C-40F5-8880-888735D4C095}"/>
              </a:ext>
            </a:extLst>
          </p:cNvPr>
          <p:cNvSpPr/>
          <p:nvPr/>
        </p:nvSpPr>
        <p:spPr bwMode="auto">
          <a:xfrm>
            <a:off x="822580" y="2462988"/>
            <a:ext cx="1404373" cy="3276808"/>
          </a:xfrm>
          <a:prstGeom prst="roundRect">
            <a:avLst/>
          </a:prstGeom>
          <a:no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6" name="Group 15">
            <a:extLst>
              <a:ext uri="{FF2B5EF4-FFF2-40B4-BE49-F238E27FC236}">
                <a16:creationId xmlns:a16="http://schemas.microsoft.com/office/drawing/2014/main" id="{D0A4B982-5424-425D-A0E9-7D86CC525E0B}"/>
              </a:ext>
            </a:extLst>
          </p:cNvPr>
          <p:cNvGrpSpPr/>
          <p:nvPr/>
        </p:nvGrpSpPr>
        <p:grpSpPr>
          <a:xfrm>
            <a:off x="1022824" y="4283334"/>
            <a:ext cx="942822" cy="898488"/>
            <a:chOff x="8245764" y="3674412"/>
            <a:chExt cx="787023" cy="750016"/>
          </a:xfrm>
        </p:grpSpPr>
        <p:pic>
          <p:nvPicPr>
            <p:cNvPr id="17" name="Picture 16">
              <a:extLst>
                <a:ext uri="{FF2B5EF4-FFF2-40B4-BE49-F238E27FC236}">
                  <a16:creationId xmlns:a16="http://schemas.microsoft.com/office/drawing/2014/main" id="{EFAAB02D-8EE3-4DB4-AD4B-AA470D79BDBC}"/>
                </a:ext>
              </a:extLst>
            </p:cNvPr>
            <p:cNvPicPr>
              <a:picLocks noChangeAspect="1"/>
            </p:cNvPicPr>
            <p:nvPr/>
          </p:nvPicPr>
          <p:blipFill>
            <a:blip r:embed="rId3">
              <a:lum bright="-100000"/>
            </a:blip>
            <a:stretch>
              <a:fillRect/>
            </a:stretch>
          </p:blipFill>
          <p:spPr>
            <a:xfrm>
              <a:off x="8352468" y="3674412"/>
              <a:ext cx="573612" cy="483176"/>
            </a:xfrm>
            <a:prstGeom prst="rect">
              <a:avLst/>
            </a:prstGeom>
          </p:spPr>
        </p:pic>
        <p:sp>
          <p:nvSpPr>
            <p:cNvPr id="18" name="TextBox 17">
              <a:extLst>
                <a:ext uri="{FF2B5EF4-FFF2-40B4-BE49-F238E27FC236}">
                  <a16:creationId xmlns:a16="http://schemas.microsoft.com/office/drawing/2014/main" id="{5C83F660-C999-4B09-874F-1E39A2482AC1}"/>
                </a:ext>
              </a:extLst>
            </p:cNvPr>
            <p:cNvSpPr txBox="1"/>
            <p:nvPr/>
          </p:nvSpPr>
          <p:spPr>
            <a:xfrm>
              <a:off x="8245764" y="4193202"/>
              <a:ext cx="787023" cy="231226"/>
            </a:xfrm>
            <a:prstGeom prst="rect">
              <a:avLst/>
            </a:prstGeom>
            <a:noFill/>
          </p:spPr>
          <p:txBody>
            <a:bodyPr wrap="none" rtlCol="0">
              <a:spAutoFit/>
            </a:bodyPr>
            <a:lstStyle>
              <a:defPPr>
                <a:defRPr lang="en-US"/>
              </a:defPPr>
              <a:lvl1pPr algn="ctr" defTabSz="932597">
                <a:defRPr sz="1224">
                  <a:latin typeface="Segoe UI" panose="020B0502040204020203" pitchFamily="34" charset="0"/>
                  <a:cs typeface="Segoe UI" panose="020B0502040204020203" pitchFamily="34" charset="0"/>
                </a:defRPr>
              </a:lvl1pPr>
            </a:lstStyle>
            <a:p>
              <a:pPr defTabSz="914049">
                <a:defRPr/>
              </a:pPr>
              <a:r>
                <a:rPr lang="en-US" sz="1200" dirty="0">
                  <a:solidFill>
                    <a:srgbClr val="353535"/>
                  </a:solidFill>
                </a:rPr>
                <a:t>PowerApps</a:t>
              </a:r>
            </a:p>
          </p:txBody>
        </p:sp>
      </p:grpSp>
      <p:grpSp>
        <p:nvGrpSpPr>
          <p:cNvPr id="19" name="Group 18">
            <a:extLst>
              <a:ext uri="{FF2B5EF4-FFF2-40B4-BE49-F238E27FC236}">
                <a16:creationId xmlns:a16="http://schemas.microsoft.com/office/drawing/2014/main" id="{79C3CB33-A4A3-4118-911F-075C73801AD5}"/>
              </a:ext>
            </a:extLst>
          </p:cNvPr>
          <p:cNvGrpSpPr/>
          <p:nvPr/>
        </p:nvGrpSpPr>
        <p:grpSpPr>
          <a:xfrm>
            <a:off x="934119" y="3113013"/>
            <a:ext cx="1181285" cy="919575"/>
            <a:chOff x="9466350" y="3656810"/>
            <a:chExt cx="986082" cy="767618"/>
          </a:xfrm>
        </p:grpSpPr>
        <p:pic>
          <p:nvPicPr>
            <p:cNvPr id="20" name="Picture 19">
              <a:extLst>
                <a:ext uri="{FF2B5EF4-FFF2-40B4-BE49-F238E27FC236}">
                  <a16:creationId xmlns:a16="http://schemas.microsoft.com/office/drawing/2014/main" id="{764D0F5A-CD56-4163-9F2E-190F29FB2D57}"/>
                </a:ext>
              </a:extLst>
            </p:cNvPr>
            <p:cNvPicPr>
              <a:picLocks noChangeAspect="1"/>
            </p:cNvPicPr>
            <p:nvPr/>
          </p:nvPicPr>
          <p:blipFill>
            <a:blip r:embed="rId4">
              <a:lum bright="-100000"/>
            </a:blip>
            <a:stretch>
              <a:fillRect/>
            </a:stretch>
          </p:blipFill>
          <p:spPr>
            <a:xfrm>
              <a:off x="9662934" y="3656810"/>
              <a:ext cx="580120" cy="443552"/>
            </a:xfrm>
            <a:prstGeom prst="rect">
              <a:avLst/>
            </a:prstGeom>
          </p:spPr>
        </p:pic>
        <p:sp>
          <p:nvSpPr>
            <p:cNvPr id="21" name="TextBox 20">
              <a:extLst>
                <a:ext uri="{FF2B5EF4-FFF2-40B4-BE49-F238E27FC236}">
                  <a16:creationId xmlns:a16="http://schemas.microsoft.com/office/drawing/2014/main" id="{0206A796-C765-45E2-9D0E-303CB678DAF7}"/>
                </a:ext>
              </a:extLst>
            </p:cNvPr>
            <p:cNvSpPr txBox="1"/>
            <p:nvPr/>
          </p:nvSpPr>
          <p:spPr>
            <a:xfrm>
              <a:off x="9466350" y="4193202"/>
              <a:ext cx="986082" cy="231226"/>
            </a:xfrm>
            <a:prstGeom prst="rect">
              <a:avLst/>
            </a:prstGeom>
            <a:noFill/>
          </p:spPr>
          <p:txBody>
            <a:bodyPr wrap="none" rtlCol="0">
              <a:spAutoFit/>
            </a:bodyPr>
            <a:lstStyle/>
            <a:p>
              <a:pPr algn="ctr" defTabSz="914049">
                <a:defRPr/>
              </a:pPr>
              <a:r>
                <a:rPr lang="en-US" sz="1200" dirty="0">
                  <a:solidFill>
                    <a:srgbClr val="353535"/>
                  </a:solidFill>
                  <a:latin typeface="Segoe UI" panose="020B0502040204020203" pitchFamily="34" charset="0"/>
                  <a:cs typeface="Segoe UI" panose="020B0502040204020203" pitchFamily="34" charset="0"/>
                </a:rPr>
                <a:t>Microsoft Flow</a:t>
              </a:r>
            </a:p>
          </p:txBody>
        </p:sp>
      </p:grpSp>
    </p:spTree>
    <p:extLst>
      <p:ext uri="{BB962C8B-B14F-4D97-AF65-F5344CB8AC3E}">
        <p14:creationId xmlns:p14="http://schemas.microsoft.com/office/powerpoint/2010/main" val="328143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3"/>
                                        </p:tgtEl>
                                        <p:attrNameLst>
                                          <p:attrName>style.visibility</p:attrName>
                                        </p:attrNameLst>
                                      </p:cBhvr>
                                      <p:to>
                                        <p:strVal val="visible"/>
                                      </p:to>
                                    </p:set>
                                    <p:animEffect transition="in" filter="fade">
                                      <p:cBhvr>
                                        <p:cTn id="25" dur="500"/>
                                        <p:tgtEl>
                                          <p:spTgt spid="3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fade">
                                      <p:cBhvr>
                                        <p:cTn id="30" dur="500"/>
                                        <p:tgtEl>
                                          <p:spTgt spid="15"/>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nodeType="clickEffect">
                                  <p:stCondLst>
                                    <p:cond delay="0"/>
                                  </p:stCondLst>
                                  <p:childTnLst>
                                    <p:set>
                                      <p:cBhvr>
                                        <p:cTn id="34" dur="1" fill="hold">
                                          <p:stCondLst>
                                            <p:cond delay="0"/>
                                          </p:stCondLst>
                                        </p:cTn>
                                        <p:tgtEl>
                                          <p:spTgt spid="29"/>
                                        </p:tgtEl>
                                        <p:attrNameLst>
                                          <p:attrName>style.visibility</p:attrName>
                                        </p:attrNameLst>
                                      </p:cBhvr>
                                      <p:to>
                                        <p:strVal val="visible"/>
                                      </p:to>
                                    </p:set>
                                    <p:animEffect transition="in" filter="wipe(down)">
                                      <p:cBhvr>
                                        <p:cTn id="35" dur="500"/>
                                        <p:tgtEl>
                                          <p:spTgt spid="29"/>
                                        </p:tgtEl>
                                      </p:cBhvr>
                                    </p:animEffect>
                                  </p:childTnLst>
                                </p:cTn>
                              </p:par>
                              <p:par>
                                <p:cTn id="36" presetID="22" presetClass="entr" presetSubtype="4" fill="hold" nodeType="withEffect">
                                  <p:stCondLst>
                                    <p:cond delay="0"/>
                                  </p:stCondLst>
                                  <p:childTnLst>
                                    <p:set>
                                      <p:cBhvr>
                                        <p:cTn id="37" dur="1" fill="hold">
                                          <p:stCondLst>
                                            <p:cond delay="0"/>
                                          </p:stCondLst>
                                        </p:cTn>
                                        <p:tgtEl>
                                          <p:spTgt spid="35"/>
                                        </p:tgtEl>
                                        <p:attrNameLst>
                                          <p:attrName>style.visibility</p:attrName>
                                        </p:attrNameLst>
                                      </p:cBhvr>
                                      <p:to>
                                        <p:strVal val="visible"/>
                                      </p:to>
                                    </p:set>
                                    <p:animEffect transition="in" filter="wipe(down)">
                                      <p:cBhvr>
                                        <p:cTn id="38" dur="500"/>
                                        <p:tgtEl>
                                          <p:spTgt spid="35"/>
                                        </p:tgtEl>
                                      </p:cBhvr>
                                    </p:animEffect>
                                  </p:childTnLst>
                                </p:cTn>
                              </p:par>
                              <p:par>
                                <p:cTn id="39" presetID="22" presetClass="entr" presetSubtype="4" fill="hold" nodeType="withEffect">
                                  <p:stCondLst>
                                    <p:cond delay="0"/>
                                  </p:stCondLst>
                                  <p:childTnLst>
                                    <p:set>
                                      <p:cBhvr>
                                        <p:cTn id="40" dur="1" fill="hold">
                                          <p:stCondLst>
                                            <p:cond delay="0"/>
                                          </p:stCondLst>
                                        </p:cTn>
                                        <p:tgtEl>
                                          <p:spTgt spid="39"/>
                                        </p:tgtEl>
                                        <p:attrNameLst>
                                          <p:attrName>style.visibility</p:attrName>
                                        </p:attrNameLst>
                                      </p:cBhvr>
                                      <p:to>
                                        <p:strVal val="visible"/>
                                      </p:to>
                                    </p:set>
                                    <p:animEffect transition="in" filter="wipe(down)">
                                      <p:cBhvr>
                                        <p:cTn id="41" dur="500"/>
                                        <p:tgtEl>
                                          <p:spTgt spid="39"/>
                                        </p:tgtEl>
                                      </p:cBhvr>
                                    </p:animEffect>
                                  </p:childTnLst>
                                </p:cTn>
                              </p:par>
                              <p:par>
                                <p:cTn id="42" presetID="22" presetClass="entr" presetSubtype="4" fill="hold" nodeType="withEffect">
                                  <p:stCondLst>
                                    <p:cond delay="0"/>
                                  </p:stCondLst>
                                  <p:childTnLst>
                                    <p:set>
                                      <p:cBhvr>
                                        <p:cTn id="43" dur="1" fill="hold">
                                          <p:stCondLst>
                                            <p:cond delay="0"/>
                                          </p:stCondLst>
                                        </p:cTn>
                                        <p:tgtEl>
                                          <p:spTgt spid="43"/>
                                        </p:tgtEl>
                                        <p:attrNameLst>
                                          <p:attrName>style.visibility</p:attrName>
                                        </p:attrNameLst>
                                      </p:cBhvr>
                                      <p:to>
                                        <p:strVal val="visible"/>
                                      </p:to>
                                    </p:set>
                                    <p:animEffect transition="in" filter="wipe(down)">
                                      <p:cBhvr>
                                        <p:cTn id="44"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P spid="15" grpId="0" animBg="1"/>
      <p:bldP spid="33" grpId="0" animBg="1"/>
      <p:bldP spid="1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http://winsupersite.com/site-files/winsupersite.com/files/uploads/2015/09/msinfopath2013.png">
            <a:extLst>
              <a:ext uri="{FF2B5EF4-FFF2-40B4-BE49-F238E27FC236}">
                <a16:creationId xmlns:a16="http://schemas.microsoft.com/office/drawing/2014/main" id="{D4200971-1D86-46F5-A6FD-0EF6A5D6FD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71770" y="3215939"/>
            <a:ext cx="5820229" cy="3276936"/>
          </a:xfrm>
          <a:prstGeom prst="rect">
            <a:avLst/>
          </a:prstGeom>
          <a:noFill/>
          <a:ln>
            <a:solidFill>
              <a:schemeClr val="tx1"/>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4" name="Title 3">
            <a:extLst>
              <a:ext uri="{FF2B5EF4-FFF2-40B4-BE49-F238E27FC236}">
                <a16:creationId xmlns:a16="http://schemas.microsoft.com/office/drawing/2014/main" id="{AF35509A-CD61-4BC2-B181-3538D6E14426}"/>
              </a:ext>
            </a:extLst>
          </p:cNvPr>
          <p:cNvSpPr>
            <a:spLocks noGrp="1"/>
          </p:cNvSpPr>
          <p:nvPr>
            <p:ph type="title"/>
          </p:nvPr>
        </p:nvSpPr>
        <p:spPr/>
        <p:txBody>
          <a:bodyPr/>
          <a:lstStyle/>
          <a:p>
            <a:r>
              <a:rPr lang="en-GB" dirty="0">
                <a:solidFill>
                  <a:schemeClr val="accent1"/>
                </a:solidFill>
              </a:rPr>
              <a:t>InfoPath</a:t>
            </a:r>
          </a:p>
        </p:txBody>
      </p:sp>
      <p:sp>
        <p:nvSpPr>
          <p:cNvPr id="5" name="Content Placeholder 4">
            <a:extLst>
              <a:ext uri="{FF2B5EF4-FFF2-40B4-BE49-F238E27FC236}">
                <a16:creationId xmlns:a16="http://schemas.microsoft.com/office/drawing/2014/main" id="{DC830496-0C82-48B1-B435-AD33F797ADE9}"/>
              </a:ext>
            </a:extLst>
          </p:cNvPr>
          <p:cNvSpPr>
            <a:spLocks noGrp="1"/>
          </p:cNvSpPr>
          <p:nvPr>
            <p:ph idx="1"/>
          </p:nvPr>
        </p:nvSpPr>
        <p:spPr>
          <a:xfrm>
            <a:off x="838200" y="1825625"/>
            <a:ext cx="6157686" cy="4351338"/>
          </a:xfrm>
        </p:spPr>
        <p:txBody>
          <a:bodyPr/>
          <a:lstStyle/>
          <a:p>
            <a:r>
              <a:rPr lang="en-US" dirty="0"/>
              <a:t>WYSIWYG Form designer</a:t>
            </a:r>
          </a:p>
          <a:p>
            <a:r>
              <a:rPr lang="en-US" dirty="0"/>
              <a:t>Form Filler</a:t>
            </a:r>
          </a:p>
          <a:p>
            <a:r>
              <a:rPr lang="en-US" dirty="0"/>
              <a:t>Form Publishing</a:t>
            </a:r>
          </a:p>
          <a:p>
            <a:r>
              <a:rPr lang="en-US" dirty="0"/>
              <a:t>Outlook/SharePoint Task Integration</a:t>
            </a:r>
          </a:p>
          <a:p>
            <a:r>
              <a:rPr lang="en-US" dirty="0"/>
              <a:t>Custom Actions (Custom Code)</a:t>
            </a:r>
            <a:endParaRPr lang="en-GB" dirty="0"/>
          </a:p>
        </p:txBody>
      </p:sp>
    </p:spTree>
    <p:extLst>
      <p:ext uri="{BB962C8B-B14F-4D97-AF65-F5344CB8AC3E}">
        <p14:creationId xmlns:p14="http://schemas.microsoft.com/office/powerpoint/2010/main" val="60649870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3B8C7-FE20-48EB-AAF4-344A7ABD6074}"/>
              </a:ext>
            </a:extLst>
          </p:cNvPr>
          <p:cNvSpPr>
            <a:spLocks noGrp="1"/>
          </p:cNvSpPr>
          <p:nvPr>
            <p:ph type="title"/>
          </p:nvPr>
        </p:nvSpPr>
        <p:spPr/>
        <p:txBody>
          <a:bodyPr/>
          <a:lstStyle/>
          <a:p>
            <a:r>
              <a:rPr lang="en-US" dirty="0">
                <a:solidFill>
                  <a:srgbClr val="418AB3"/>
                </a:solidFill>
                <a:ea typeface="+mj-ea"/>
                <a:cs typeface="+mj-cs"/>
              </a:rPr>
              <a:t>Securing your Web API</a:t>
            </a:r>
          </a:p>
        </p:txBody>
      </p:sp>
      <p:sp>
        <p:nvSpPr>
          <p:cNvPr id="3" name="Double Brace 2">
            <a:extLst>
              <a:ext uri="{FF2B5EF4-FFF2-40B4-BE49-F238E27FC236}">
                <a16:creationId xmlns:a16="http://schemas.microsoft.com/office/drawing/2014/main" id="{0F356596-F257-42BB-AD82-054AFEFFFC9F}"/>
              </a:ext>
            </a:extLst>
          </p:cNvPr>
          <p:cNvSpPr/>
          <p:nvPr/>
        </p:nvSpPr>
        <p:spPr>
          <a:xfrm>
            <a:off x="9428755" y="3246794"/>
            <a:ext cx="2742810" cy="1331563"/>
          </a:xfrm>
          <a:prstGeom prst="bracePair">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914192"/>
            <a:endParaRPr lang="en-US" sz="1765">
              <a:solidFill>
                <a:srgbClr val="1A1A1A"/>
              </a:solidFill>
              <a:latin typeface="Segoe UI"/>
            </a:endParaRPr>
          </a:p>
        </p:txBody>
      </p:sp>
      <p:sp>
        <p:nvSpPr>
          <p:cNvPr id="7" name="Cloud 6">
            <a:extLst>
              <a:ext uri="{FF2B5EF4-FFF2-40B4-BE49-F238E27FC236}">
                <a16:creationId xmlns:a16="http://schemas.microsoft.com/office/drawing/2014/main" id="{ADF16231-EEA6-459C-A989-09C14BF60EAE}"/>
              </a:ext>
            </a:extLst>
          </p:cNvPr>
          <p:cNvSpPr/>
          <p:nvPr/>
        </p:nvSpPr>
        <p:spPr bwMode="auto">
          <a:xfrm>
            <a:off x="9647623" y="3259213"/>
            <a:ext cx="2315032" cy="1331563"/>
          </a:xfrm>
          <a:prstGeom prst="cloud">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54" tIns="146284" rIns="182854" bIns="146284" numCol="1" spcCol="0" rtlCol="0" fromWordArt="0" anchor="ctr" anchorCtr="1" forceAA="0" compatLnSpc="1">
            <a:prstTxWarp prst="textNoShape">
              <a:avLst/>
            </a:prstTxWarp>
            <a:noAutofit/>
          </a:bodyPr>
          <a:lstStyle/>
          <a:p>
            <a:pPr algn="ctr" defTabSz="932293" fontAlgn="base">
              <a:spcBef>
                <a:spcPct val="0"/>
              </a:spcBef>
              <a:spcAft>
                <a:spcPct val="0"/>
              </a:spcAft>
            </a:pPr>
            <a:r>
              <a:rPr lang="en-US" dirty="0">
                <a:gradFill>
                  <a:gsLst>
                    <a:gs pos="0">
                      <a:srgbClr val="FFFFFF"/>
                    </a:gs>
                    <a:gs pos="100000">
                      <a:srgbClr val="FFFFFF"/>
                    </a:gs>
                  </a:gsLst>
                  <a:lin ang="5400000" scaled="0"/>
                </a:gradFill>
                <a:latin typeface="Segoe UI"/>
                <a:ea typeface="Segoe UI" pitchFamily="34" charset="0"/>
                <a:cs typeface="Segoe UI" pitchFamily="34" charset="0"/>
              </a:rPr>
              <a:t>Your </a:t>
            </a:r>
          </a:p>
          <a:p>
            <a:pPr algn="ctr" defTabSz="932293" fontAlgn="base">
              <a:spcBef>
                <a:spcPct val="0"/>
              </a:spcBef>
              <a:spcAft>
                <a:spcPct val="0"/>
              </a:spcAft>
            </a:pPr>
            <a:r>
              <a:rPr lang="en-US" dirty="0">
                <a:gradFill>
                  <a:gsLst>
                    <a:gs pos="0">
                      <a:srgbClr val="FFFFFF"/>
                    </a:gs>
                    <a:gs pos="100000">
                      <a:srgbClr val="FFFFFF"/>
                    </a:gs>
                  </a:gsLst>
                  <a:lin ang="5400000" scaled="0"/>
                </a:gradFill>
                <a:latin typeface="Segoe UI"/>
                <a:ea typeface="Segoe UI" pitchFamily="34" charset="0"/>
                <a:cs typeface="Segoe UI" pitchFamily="34" charset="0"/>
              </a:rPr>
              <a:t>Web API</a:t>
            </a:r>
          </a:p>
        </p:txBody>
      </p:sp>
      <p:sp>
        <p:nvSpPr>
          <p:cNvPr id="15" name="Rectangle: Rounded Corners 14">
            <a:extLst>
              <a:ext uri="{FF2B5EF4-FFF2-40B4-BE49-F238E27FC236}">
                <a16:creationId xmlns:a16="http://schemas.microsoft.com/office/drawing/2014/main" id="{AE580778-8437-4D08-95F9-90BD09FE401A}"/>
              </a:ext>
            </a:extLst>
          </p:cNvPr>
          <p:cNvSpPr/>
          <p:nvPr/>
        </p:nvSpPr>
        <p:spPr bwMode="auto">
          <a:xfrm>
            <a:off x="4440809" y="1589616"/>
            <a:ext cx="2742810" cy="4325182"/>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r>
              <a:rPr lang="en-US" sz="2000">
                <a:gradFill>
                  <a:gsLst>
                    <a:gs pos="0">
                      <a:srgbClr val="FFFFFF"/>
                    </a:gs>
                    <a:gs pos="100000">
                      <a:srgbClr val="FFFFFF"/>
                    </a:gs>
                  </a:gsLst>
                  <a:lin ang="5400000" scaled="0"/>
                </a:gradFill>
                <a:latin typeface="Segoe UI"/>
                <a:ea typeface="Segoe UI" pitchFamily="34" charset="0"/>
                <a:cs typeface="Segoe UI" pitchFamily="34" charset="0"/>
              </a:rPr>
              <a:t>Hosting environment</a:t>
            </a:r>
          </a:p>
        </p:txBody>
      </p:sp>
      <p:cxnSp>
        <p:nvCxnSpPr>
          <p:cNvPr id="29" name="Straight Arrow Connector 28">
            <a:extLst>
              <a:ext uri="{FF2B5EF4-FFF2-40B4-BE49-F238E27FC236}">
                <a16:creationId xmlns:a16="http://schemas.microsoft.com/office/drawing/2014/main" id="{B18C3CDD-4AFE-4D65-BBDD-4A0B3708E060}"/>
              </a:ext>
            </a:extLst>
          </p:cNvPr>
          <p:cNvCxnSpPr>
            <a:cxnSpLocks/>
          </p:cNvCxnSpPr>
          <p:nvPr/>
        </p:nvCxnSpPr>
        <p:spPr>
          <a:xfrm flipV="1">
            <a:off x="2445821" y="3922133"/>
            <a:ext cx="2441637" cy="10151"/>
          </a:xfrm>
          <a:prstGeom prst="straightConnector1">
            <a:avLst/>
          </a:prstGeom>
          <a:ln w="19050"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3" name="Rectangle: Rounded Corners 32">
            <a:extLst>
              <a:ext uri="{FF2B5EF4-FFF2-40B4-BE49-F238E27FC236}">
                <a16:creationId xmlns:a16="http://schemas.microsoft.com/office/drawing/2014/main" id="{68E28D93-3722-4373-9111-AD7FF27BC1C3}"/>
              </a:ext>
            </a:extLst>
          </p:cNvPr>
          <p:cNvSpPr/>
          <p:nvPr/>
        </p:nvSpPr>
        <p:spPr bwMode="auto">
          <a:xfrm>
            <a:off x="4909826" y="3684972"/>
            <a:ext cx="1609060" cy="680112"/>
          </a:xfrm>
          <a:prstGeom prst="roundRec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algn="ctr" defTabSz="932293" fontAlgn="base">
              <a:spcBef>
                <a:spcPct val="0"/>
              </a:spcBef>
              <a:spcAft>
                <a:spcPct val="0"/>
              </a:spcAft>
            </a:pPr>
            <a:r>
              <a:rPr lang="en-US" dirty="0">
                <a:gradFill>
                  <a:gsLst>
                    <a:gs pos="0">
                      <a:srgbClr val="FFFFFF"/>
                    </a:gs>
                    <a:gs pos="100000">
                      <a:srgbClr val="FFFFFF"/>
                    </a:gs>
                  </a:gsLst>
                  <a:lin ang="5400000" scaled="0"/>
                </a:gradFill>
                <a:latin typeface="Segoe UI"/>
                <a:ea typeface="Segoe UI" pitchFamily="34" charset="0"/>
                <a:cs typeface="Segoe UI" pitchFamily="34" charset="0"/>
              </a:rPr>
              <a:t>Custom Connector</a:t>
            </a:r>
          </a:p>
        </p:txBody>
      </p:sp>
      <p:sp>
        <p:nvSpPr>
          <p:cNvPr id="34" name="Rectangle: Single Corner Snipped 33">
            <a:extLst>
              <a:ext uri="{FF2B5EF4-FFF2-40B4-BE49-F238E27FC236}">
                <a16:creationId xmlns:a16="http://schemas.microsoft.com/office/drawing/2014/main" id="{F14093C4-BF3C-4BCB-9A2E-8D1E9DE724E8}"/>
              </a:ext>
            </a:extLst>
          </p:cNvPr>
          <p:cNvSpPr/>
          <p:nvPr/>
        </p:nvSpPr>
        <p:spPr bwMode="auto">
          <a:xfrm>
            <a:off x="5648919" y="3100848"/>
            <a:ext cx="861848" cy="648636"/>
          </a:xfrm>
          <a:prstGeom prst="snip1Rect">
            <a:avLst/>
          </a:prstGeom>
          <a:ln>
            <a:headEnd type="none" w="med" len="med"/>
            <a:tailEnd type="none" w="med" len="med"/>
          </a:ln>
        </p:spPr>
        <p:style>
          <a:lnRef idx="3">
            <a:schemeClr val="lt1"/>
          </a:lnRef>
          <a:fillRef idx="1">
            <a:schemeClr val="accent4"/>
          </a:fillRef>
          <a:effectRef idx="1">
            <a:schemeClr val="accent4"/>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defTabSz="932293" fontAlgn="base">
              <a:spcBef>
                <a:spcPct val="0"/>
              </a:spcBef>
              <a:spcAft>
                <a:spcPct val="0"/>
              </a:spcAft>
            </a:pPr>
            <a:r>
              <a:rPr lang="en-US" sz="1100">
                <a:gradFill>
                  <a:gsLst>
                    <a:gs pos="0">
                      <a:srgbClr val="FFFFFF"/>
                    </a:gs>
                    <a:gs pos="100000">
                      <a:srgbClr val="FFFFFF"/>
                    </a:gs>
                  </a:gsLst>
                  <a:lin ang="5400000" scaled="0"/>
                </a:gradFill>
                <a:latin typeface="Segoe UI"/>
                <a:ea typeface="Segoe UI" pitchFamily="34" charset="0"/>
                <a:cs typeface="Segoe UI" pitchFamily="34" charset="0"/>
              </a:rPr>
              <a:t>AAD Application #2</a:t>
            </a:r>
          </a:p>
        </p:txBody>
      </p:sp>
      <p:cxnSp>
        <p:nvCxnSpPr>
          <p:cNvPr id="35" name="Straight Arrow Connector 34">
            <a:extLst>
              <a:ext uri="{FF2B5EF4-FFF2-40B4-BE49-F238E27FC236}">
                <a16:creationId xmlns:a16="http://schemas.microsoft.com/office/drawing/2014/main" id="{26E4F0EA-F961-4813-82E4-211D03ABA4B2}"/>
              </a:ext>
            </a:extLst>
          </p:cNvPr>
          <p:cNvCxnSpPr>
            <a:cxnSpLocks/>
            <a:endCxn id="3" idx="1"/>
          </p:cNvCxnSpPr>
          <p:nvPr/>
        </p:nvCxnSpPr>
        <p:spPr>
          <a:xfrm>
            <a:off x="6518885" y="3881098"/>
            <a:ext cx="2909869" cy="31478"/>
          </a:xfrm>
          <a:prstGeom prst="straightConnector1">
            <a:avLst/>
          </a:prstGeom>
          <a:ln w="19050" cap="sq" cmpd="sng" algn="ctr">
            <a:solidFill>
              <a:schemeClr val="accent3"/>
            </a:solidFill>
            <a:prstDash val="solid"/>
            <a:bevel/>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8" name="Rectangle: Single Corner Snipped 37">
            <a:extLst>
              <a:ext uri="{FF2B5EF4-FFF2-40B4-BE49-F238E27FC236}">
                <a16:creationId xmlns:a16="http://schemas.microsoft.com/office/drawing/2014/main" id="{3378D3CA-9C02-4324-8072-D3B6BEBE7EEF}"/>
              </a:ext>
            </a:extLst>
          </p:cNvPr>
          <p:cNvSpPr/>
          <p:nvPr/>
        </p:nvSpPr>
        <p:spPr bwMode="auto">
          <a:xfrm>
            <a:off x="11075117" y="2609094"/>
            <a:ext cx="953593" cy="734463"/>
          </a:xfrm>
          <a:prstGeom prst="snip1Rect">
            <a:avLst/>
          </a:prstGeom>
          <a:ln>
            <a:headEnd type="none" w="med" len="med"/>
            <a:tailEnd type="none" w="med" len="med"/>
          </a:ln>
        </p:spPr>
        <p:style>
          <a:lnRef idx="3">
            <a:schemeClr val="lt1"/>
          </a:lnRef>
          <a:fillRef idx="1">
            <a:schemeClr val="accent4"/>
          </a:fillRef>
          <a:effectRef idx="1">
            <a:schemeClr val="accent4"/>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defTabSz="932293" fontAlgn="base">
              <a:spcBef>
                <a:spcPct val="0"/>
              </a:spcBef>
              <a:spcAft>
                <a:spcPct val="0"/>
              </a:spcAft>
            </a:pPr>
            <a:r>
              <a:rPr lang="en-US" sz="1100">
                <a:gradFill>
                  <a:gsLst>
                    <a:gs pos="0">
                      <a:srgbClr val="FFFFFF"/>
                    </a:gs>
                    <a:gs pos="100000">
                      <a:srgbClr val="FFFFFF"/>
                    </a:gs>
                  </a:gsLst>
                  <a:lin ang="5400000" scaled="0"/>
                </a:gradFill>
                <a:latin typeface="Segoe UI"/>
                <a:ea typeface="Segoe UI" pitchFamily="34" charset="0"/>
                <a:cs typeface="Segoe UI" pitchFamily="34" charset="0"/>
              </a:rPr>
              <a:t>AAD Application #1</a:t>
            </a:r>
          </a:p>
        </p:txBody>
      </p:sp>
      <p:cxnSp>
        <p:nvCxnSpPr>
          <p:cNvPr id="39" name="Straight Arrow Connector 38">
            <a:extLst>
              <a:ext uri="{FF2B5EF4-FFF2-40B4-BE49-F238E27FC236}">
                <a16:creationId xmlns:a16="http://schemas.microsoft.com/office/drawing/2014/main" id="{4709BE74-D73E-4E82-9F48-A5213F6059BB}"/>
              </a:ext>
            </a:extLst>
          </p:cNvPr>
          <p:cNvCxnSpPr>
            <a:cxnSpLocks/>
          </p:cNvCxnSpPr>
          <p:nvPr/>
        </p:nvCxnSpPr>
        <p:spPr>
          <a:xfrm flipH="1">
            <a:off x="6505526" y="4087794"/>
            <a:ext cx="2923228" cy="0"/>
          </a:xfrm>
          <a:prstGeom prst="straightConnector1">
            <a:avLst/>
          </a:prstGeom>
          <a:ln w="19050"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3" name="Straight Arrow Connector 42">
            <a:extLst>
              <a:ext uri="{FF2B5EF4-FFF2-40B4-BE49-F238E27FC236}">
                <a16:creationId xmlns:a16="http://schemas.microsoft.com/office/drawing/2014/main" id="{4871EEDB-1BB6-4B30-B2A5-6028CF8DBB14}"/>
              </a:ext>
            </a:extLst>
          </p:cNvPr>
          <p:cNvCxnSpPr>
            <a:cxnSpLocks/>
          </p:cNvCxnSpPr>
          <p:nvPr/>
        </p:nvCxnSpPr>
        <p:spPr>
          <a:xfrm flipH="1">
            <a:off x="2445821" y="4101391"/>
            <a:ext cx="2405020" cy="0"/>
          </a:xfrm>
          <a:prstGeom prst="straightConnector1">
            <a:avLst/>
          </a:prstGeom>
          <a:ln w="19050">
            <a:headEnd type="none" w="med" len="med"/>
            <a:tailEnd type="arrow" w="med" len="med"/>
          </a:ln>
        </p:spPr>
        <p:style>
          <a:lnRef idx="1">
            <a:schemeClr val="accent3"/>
          </a:lnRef>
          <a:fillRef idx="0">
            <a:schemeClr val="accent3"/>
          </a:fillRef>
          <a:effectRef idx="0">
            <a:schemeClr val="accent3"/>
          </a:effectRef>
          <a:fontRef idx="minor">
            <a:schemeClr val="tx1"/>
          </a:fontRef>
        </p:style>
      </p:cxnSp>
      <p:sp>
        <p:nvSpPr>
          <p:cNvPr id="14" name="Rectangle: Rounded Corners 13">
            <a:extLst>
              <a:ext uri="{FF2B5EF4-FFF2-40B4-BE49-F238E27FC236}">
                <a16:creationId xmlns:a16="http://schemas.microsoft.com/office/drawing/2014/main" id="{F29E9C3C-A030-4027-B636-1F29DD0D0B53}"/>
              </a:ext>
            </a:extLst>
          </p:cNvPr>
          <p:cNvSpPr/>
          <p:nvPr/>
        </p:nvSpPr>
        <p:spPr bwMode="auto">
          <a:xfrm>
            <a:off x="822580" y="2462988"/>
            <a:ext cx="1404373" cy="3276808"/>
          </a:xfrm>
          <a:prstGeom prst="roundRect">
            <a:avLst/>
          </a:prstGeom>
          <a:no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6" name="Group 15">
            <a:extLst>
              <a:ext uri="{FF2B5EF4-FFF2-40B4-BE49-F238E27FC236}">
                <a16:creationId xmlns:a16="http://schemas.microsoft.com/office/drawing/2014/main" id="{934EBEB5-119E-4301-89D6-18918C8DB3F1}"/>
              </a:ext>
            </a:extLst>
          </p:cNvPr>
          <p:cNvGrpSpPr/>
          <p:nvPr/>
        </p:nvGrpSpPr>
        <p:grpSpPr>
          <a:xfrm>
            <a:off x="1022824" y="4283334"/>
            <a:ext cx="942822" cy="898488"/>
            <a:chOff x="8245764" y="3674412"/>
            <a:chExt cx="787023" cy="750016"/>
          </a:xfrm>
        </p:grpSpPr>
        <p:pic>
          <p:nvPicPr>
            <p:cNvPr id="17" name="Picture 16">
              <a:extLst>
                <a:ext uri="{FF2B5EF4-FFF2-40B4-BE49-F238E27FC236}">
                  <a16:creationId xmlns:a16="http://schemas.microsoft.com/office/drawing/2014/main" id="{C2F732F7-E1E8-4FE9-97F8-1B620C1FA99E}"/>
                </a:ext>
              </a:extLst>
            </p:cNvPr>
            <p:cNvPicPr>
              <a:picLocks noChangeAspect="1"/>
            </p:cNvPicPr>
            <p:nvPr/>
          </p:nvPicPr>
          <p:blipFill>
            <a:blip r:embed="rId3">
              <a:lum bright="-100000"/>
            </a:blip>
            <a:stretch>
              <a:fillRect/>
            </a:stretch>
          </p:blipFill>
          <p:spPr>
            <a:xfrm>
              <a:off x="8352468" y="3674412"/>
              <a:ext cx="573612" cy="483176"/>
            </a:xfrm>
            <a:prstGeom prst="rect">
              <a:avLst/>
            </a:prstGeom>
          </p:spPr>
        </p:pic>
        <p:sp>
          <p:nvSpPr>
            <p:cNvPr id="18" name="TextBox 17">
              <a:extLst>
                <a:ext uri="{FF2B5EF4-FFF2-40B4-BE49-F238E27FC236}">
                  <a16:creationId xmlns:a16="http://schemas.microsoft.com/office/drawing/2014/main" id="{D453ECC6-C7AC-45B5-AD2E-060C6929436A}"/>
                </a:ext>
              </a:extLst>
            </p:cNvPr>
            <p:cNvSpPr txBox="1"/>
            <p:nvPr/>
          </p:nvSpPr>
          <p:spPr>
            <a:xfrm>
              <a:off x="8245764" y="4193202"/>
              <a:ext cx="787023" cy="231226"/>
            </a:xfrm>
            <a:prstGeom prst="rect">
              <a:avLst/>
            </a:prstGeom>
            <a:noFill/>
          </p:spPr>
          <p:txBody>
            <a:bodyPr wrap="none" rtlCol="0">
              <a:spAutoFit/>
            </a:bodyPr>
            <a:lstStyle>
              <a:defPPr>
                <a:defRPr lang="en-US"/>
              </a:defPPr>
              <a:lvl1pPr algn="ctr" defTabSz="932597">
                <a:defRPr sz="1224">
                  <a:latin typeface="Segoe UI" panose="020B0502040204020203" pitchFamily="34" charset="0"/>
                  <a:cs typeface="Segoe UI" panose="020B0502040204020203" pitchFamily="34" charset="0"/>
                </a:defRPr>
              </a:lvl1pPr>
            </a:lstStyle>
            <a:p>
              <a:pPr defTabSz="914049">
                <a:defRPr/>
              </a:pPr>
              <a:r>
                <a:rPr lang="en-US" sz="1200" dirty="0">
                  <a:solidFill>
                    <a:srgbClr val="353535"/>
                  </a:solidFill>
                </a:rPr>
                <a:t>PowerApps</a:t>
              </a:r>
            </a:p>
          </p:txBody>
        </p:sp>
      </p:grpSp>
      <p:grpSp>
        <p:nvGrpSpPr>
          <p:cNvPr id="19" name="Group 18">
            <a:extLst>
              <a:ext uri="{FF2B5EF4-FFF2-40B4-BE49-F238E27FC236}">
                <a16:creationId xmlns:a16="http://schemas.microsoft.com/office/drawing/2014/main" id="{6020515C-0E65-46D9-AB80-0F3AF3A2EEED}"/>
              </a:ext>
            </a:extLst>
          </p:cNvPr>
          <p:cNvGrpSpPr/>
          <p:nvPr/>
        </p:nvGrpSpPr>
        <p:grpSpPr>
          <a:xfrm>
            <a:off x="934119" y="3113013"/>
            <a:ext cx="1181285" cy="919575"/>
            <a:chOff x="9466350" y="3656810"/>
            <a:chExt cx="986082" cy="767618"/>
          </a:xfrm>
        </p:grpSpPr>
        <p:pic>
          <p:nvPicPr>
            <p:cNvPr id="20" name="Picture 19">
              <a:extLst>
                <a:ext uri="{FF2B5EF4-FFF2-40B4-BE49-F238E27FC236}">
                  <a16:creationId xmlns:a16="http://schemas.microsoft.com/office/drawing/2014/main" id="{AA2D91F8-1A97-4161-B0D8-564033485C8B}"/>
                </a:ext>
              </a:extLst>
            </p:cNvPr>
            <p:cNvPicPr>
              <a:picLocks noChangeAspect="1"/>
            </p:cNvPicPr>
            <p:nvPr/>
          </p:nvPicPr>
          <p:blipFill>
            <a:blip r:embed="rId4">
              <a:lum bright="-100000"/>
            </a:blip>
            <a:stretch>
              <a:fillRect/>
            </a:stretch>
          </p:blipFill>
          <p:spPr>
            <a:xfrm>
              <a:off x="9662934" y="3656810"/>
              <a:ext cx="580120" cy="443552"/>
            </a:xfrm>
            <a:prstGeom prst="rect">
              <a:avLst/>
            </a:prstGeom>
          </p:spPr>
        </p:pic>
        <p:sp>
          <p:nvSpPr>
            <p:cNvPr id="21" name="TextBox 20">
              <a:extLst>
                <a:ext uri="{FF2B5EF4-FFF2-40B4-BE49-F238E27FC236}">
                  <a16:creationId xmlns:a16="http://schemas.microsoft.com/office/drawing/2014/main" id="{33DE16CC-866E-466C-B8D3-40CA240C5634}"/>
                </a:ext>
              </a:extLst>
            </p:cNvPr>
            <p:cNvSpPr txBox="1"/>
            <p:nvPr/>
          </p:nvSpPr>
          <p:spPr>
            <a:xfrm>
              <a:off x="9466350" y="4193202"/>
              <a:ext cx="986082" cy="231226"/>
            </a:xfrm>
            <a:prstGeom prst="rect">
              <a:avLst/>
            </a:prstGeom>
            <a:noFill/>
          </p:spPr>
          <p:txBody>
            <a:bodyPr wrap="none" rtlCol="0">
              <a:spAutoFit/>
            </a:bodyPr>
            <a:lstStyle/>
            <a:p>
              <a:pPr algn="ctr" defTabSz="914049">
                <a:defRPr/>
              </a:pPr>
              <a:r>
                <a:rPr lang="en-US" sz="1200" dirty="0">
                  <a:solidFill>
                    <a:srgbClr val="353535"/>
                  </a:solidFill>
                  <a:latin typeface="Segoe UI" panose="020B0502040204020203" pitchFamily="34" charset="0"/>
                  <a:cs typeface="Segoe UI" panose="020B0502040204020203" pitchFamily="34" charset="0"/>
                </a:rPr>
                <a:t>Microsoft Flow</a:t>
              </a:r>
            </a:p>
          </p:txBody>
        </p:sp>
      </p:grpSp>
    </p:spTree>
    <p:extLst>
      <p:ext uri="{BB962C8B-B14F-4D97-AF65-F5344CB8AC3E}">
        <p14:creationId xmlns:p14="http://schemas.microsoft.com/office/powerpoint/2010/main" val="3085254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0"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3"/>
                                        </p:tgtEl>
                                        <p:attrNameLst>
                                          <p:attrName>style.visibility</p:attrName>
                                        </p:attrNameLst>
                                      </p:cBhvr>
                                      <p:to>
                                        <p:strVal val="visible"/>
                                      </p:to>
                                    </p:set>
                                    <p:animEffect transition="in" filter="fade">
                                      <p:cBhvr>
                                        <p:cTn id="19" dur="500"/>
                                        <p:tgtEl>
                                          <p:spTgt spid="3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par>
                                <p:cTn id="23" presetID="22" presetClass="entr" presetSubtype="4" fill="hold" nodeType="with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wipe(down)">
                                      <p:cBhvr>
                                        <p:cTn id="25" dur="500"/>
                                        <p:tgtEl>
                                          <p:spTgt spid="29"/>
                                        </p:tgtEl>
                                      </p:cBhvr>
                                    </p:animEffect>
                                  </p:childTnLst>
                                </p:cTn>
                              </p:par>
                              <p:par>
                                <p:cTn id="26" presetID="22" presetClass="entr" presetSubtype="4" fill="hold" nodeType="withEffect">
                                  <p:stCondLst>
                                    <p:cond delay="0"/>
                                  </p:stCondLst>
                                  <p:childTnLst>
                                    <p:set>
                                      <p:cBhvr>
                                        <p:cTn id="27" dur="1" fill="hold">
                                          <p:stCondLst>
                                            <p:cond delay="0"/>
                                          </p:stCondLst>
                                        </p:cTn>
                                        <p:tgtEl>
                                          <p:spTgt spid="35"/>
                                        </p:tgtEl>
                                        <p:attrNameLst>
                                          <p:attrName>style.visibility</p:attrName>
                                        </p:attrNameLst>
                                      </p:cBhvr>
                                      <p:to>
                                        <p:strVal val="visible"/>
                                      </p:to>
                                    </p:set>
                                    <p:animEffect transition="in" filter="wipe(down)">
                                      <p:cBhvr>
                                        <p:cTn id="28" dur="500"/>
                                        <p:tgtEl>
                                          <p:spTgt spid="35"/>
                                        </p:tgtEl>
                                      </p:cBhvr>
                                    </p:animEffect>
                                  </p:childTnLst>
                                </p:cTn>
                              </p:par>
                              <p:par>
                                <p:cTn id="29" presetID="22" presetClass="entr" presetSubtype="4" fill="hold" nodeType="withEffect">
                                  <p:stCondLst>
                                    <p:cond delay="0"/>
                                  </p:stCondLst>
                                  <p:childTnLst>
                                    <p:set>
                                      <p:cBhvr>
                                        <p:cTn id="30" dur="1" fill="hold">
                                          <p:stCondLst>
                                            <p:cond delay="0"/>
                                          </p:stCondLst>
                                        </p:cTn>
                                        <p:tgtEl>
                                          <p:spTgt spid="39"/>
                                        </p:tgtEl>
                                        <p:attrNameLst>
                                          <p:attrName>style.visibility</p:attrName>
                                        </p:attrNameLst>
                                      </p:cBhvr>
                                      <p:to>
                                        <p:strVal val="visible"/>
                                      </p:to>
                                    </p:set>
                                    <p:animEffect transition="in" filter="wipe(down)">
                                      <p:cBhvr>
                                        <p:cTn id="31" dur="500"/>
                                        <p:tgtEl>
                                          <p:spTgt spid="39"/>
                                        </p:tgtEl>
                                      </p:cBhvr>
                                    </p:animEffect>
                                  </p:childTnLst>
                                </p:cTn>
                              </p:par>
                              <p:par>
                                <p:cTn id="32" presetID="22" presetClass="entr" presetSubtype="4" fill="hold" nodeType="withEffect">
                                  <p:stCondLst>
                                    <p:cond delay="0"/>
                                  </p:stCondLst>
                                  <p:childTnLst>
                                    <p:set>
                                      <p:cBhvr>
                                        <p:cTn id="33" dur="1" fill="hold">
                                          <p:stCondLst>
                                            <p:cond delay="0"/>
                                          </p:stCondLst>
                                        </p:cTn>
                                        <p:tgtEl>
                                          <p:spTgt spid="43"/>
                                        </p:tgtEl>
                                        <p:attrNameLst>
                                          <p:attrName>style.visibility</p:attrName>
                                        </p:attrNameLst>
                                      </p:cBhvr>
                                      <p:to>
                                        <p:strVal val="visible"/>
                                      </p:to>
                                    </p:set>
                                    <p:animEffect transition="in" filter="wipe(down)">
                                      <p:cBhvr>
                                        <p:cTn id="34" dur="500"/>
                                        <p:tgtEl>
                                          <p:spTgt spid="43"/>
                                        </p:tgtEl>
                                      </p:cBhvr>
                                    </p:animEffect>
                                  </p:childTnLst>
                                </p:cTn>
                              </p:par>
                            </p:childTnLst>
                          </p:cTn>
                        </p:par>
                      </p:childTnLst>
                    </p:cTn>
                  </p:par>
                  <p:par>
                    <p:cTn id="35" fill="hold">
                      <p:stCondLst>
                        <p:cond delay="indefinite"/>
                      </p:stCondLst>
                      <p:childTnLst>
                        <p:par>
                          <p:cTn id="36" fill="hold">
                            <p:stCondLst>
                              <p:cond delay="0"/>
                            </p:stCondLst>
                            <p:childTnLst>
                              <p:par>
                                <p:cTn id="37" presetID="2" presetClass="entr" presetSubtype="1" fill="hold" grpId="0" nodeType="clickEffect">
                                  <p:stCondLst>
                                    <p:cond delay="0"/>
                                  </p:stCondLst>
                                  <p:childTnLst>
                                    <p:set>
                                      <p:cBhvr>
                                        <p:cTn id="38" dur="1" fill="hold">
                                          <p:stCondLst>
                                            <p:cond delay="0"/>
                                          </p:stCondLst>
                                        </p:cTn>
                                        <p:tgtEl>
                                          <p:spTgt spid="38"/>
                                        </p:tgtEl>
                                        <p:attrNameLst>
                                          <p:attrName>style.visibility</p:attrName>
                                        </p:attrNameLst>
                                      </p:cBhvr>
                                      <p:to>
                                        <p:strVal val="visible"/>
                                      </p:to>
                                    </p:set>
                                    <p:anim calcmode="lin" valueType="num">
                                      <p:cBhvr additive="base">
                                        <p:cTn id="39" dur="500" fill="hold"/>
                                        <p:tgtEl>
                                          <p:spTgt spid="38"/>
                                        </p:tgtEl>
                                        <p:attrNameLst>
                                          <p:attrName>ppt_x</p:attrName>
                                        </p:attrNameLst>
                                      </p:cBhvr>
                                      <p:tavLst>
                                        <p:tav tm="0">
                                          <p:val>
                                            <p:strVal val="#ppt_x"/>
                                          </p:val>
                                        </p:tav>
                                        <p:tav tm="100000">
                                          <p:val>
                                            <p:strVal val="#ppt_x"/>
                                          </p:val>
                                        </p:tav>
                                      </p:tavLst>
                                    </p:anim>
                                    <p:anim calcmode="lin" valueType="num">
                                      <p:cBhvr additive="base">
                                        <p:cTn id="40" dur="500" fill="hold"/>
                                        <p:tgtEl>
                                          <p:spTgt spid="38"/>
                                        </p:tgtEl>
                                        <p:attrNameLst>
                                          <p:attrName>ppt_y</p:attrName>
                                        </p:attrNameLst>
                                      </p:cBhvr>
                                      <p:tavLst>
                                        <p:tav tm="0">
                                          <p:val>
                                            <p:strVal val="0-#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1" fill="hold" grpId="0" nodeType="clickEffect">
                                  <p:stCondLst>
                                    <p:cond delay="0"/>
                                  </p:stCondLst>
                                  <p:childTnLst>
                                    <p:set>
                                      <p:cBhvr>
                                        <p:cTn id="44" dur="1" fill="hold">
                                          <p:stCondLst>
                                            <p:cond delay="0"/>
                                          </p:stCondLst>
                                        </p:cTn>
                                        <p:tgtEl>
                                          <p:spTgt spid="34"/>
                                        </p:tgtEl>
                                        <p:attrNameLst>
                                          <p:attrName>style.visibility</p:attrName>
                                        </p:attrNameLst>
                                      </p:cBhvr>
                                      <p:to>
                                        <p:strVal val="visible"/>
                                      </p:to>
                                    </p:set>
                                    <p:anim calcmode="lin" valueType="num">
                                      <p:cBhvr additive="base">
                                        <p:cTn id="45" dur="500" fill="hold"/>
                                        <p:tgtEl>
                                          <p:spTgt spid="34"/>
                                        </p:tgtEl>
                                        <p:attrNameLst>
                                          <p:attrName>ppt_x</p:attrName>
                                        </p:attrNameLst>
                                      </p:cBhvr>
                                      <p:tavLst>
                                        <p:tav tm="0">
                                          <p:val>
                                            <p:strVal val="#ppt_x"/>
                                          </p:val>
                                        </p:tav>
                                        <p:tav tm="100000">
                                          <p:val>
                                            <p:strVal val="#ppt_x"/>
                                          </p:val>
                                        </p:tav>
                                      </p:tavLst>
                                    </p:anim>
                                    <p:anim calcmode="lin" valueType="num">
                                      <p:cBhvr additive="base">
                                        <p:cTn id="46" dur="500" fill="hold"/>
                                        <p:tgtEl>
                                          <p:spTgt spid="3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P spid="15" grpId="0" animBg="1"/>
      <p:bldP spid="33" grpId="0" animBg="1"/>
      <p:bldP spid="34" grpId="0" animBg="1"/>
      <p:bldP spid="38" grpId="0" animBg="1"/>
      <p:bldP spid="14"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4A2A1B4-D152-4E68-ACCF-40D5DAE84499}"/>
              </a:ext>
            </a:extLst>
          </p:cNvPr>
          <p:cNvSpPr>
            <a:spLocks noGrp="1"/>
          </p:cNvSpPr>
          <p:nvPr>
            <p:ph type="title"/>
          </p:nvPr>
        </p:nvSpPr>
        <p:spPr>
          <a:xfrm>
            <a:off x="603505" y="767419"/>
            <a:ext cx="10780776" cy="3355848"/>
          </a:xfrm>
        </p:spPr>
        <p:txBody>
          <a:bodyPr/>
          <a:lstStyle/>
          <a:p>
            <a:r>
              <a:rPr lang="en-US" dirty="0"/>
              <a:t>Connectors Demo</a:t>
            </a:r>
          </a:p>
        </p:txBody>
      </p:sp>
    </p:spTree>
    <p:extLst>
      <p:ext uri="{BB962C8B-B14F-4D97-AF65-F5344CB8AC3E}">
        <p14:creationId xmlns:p14="http://schemas.microsoft.com/office/powerpoint/2010/main" val="1925791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4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700"/>
                                        <p:tgtEl>
                                          <p:spTgt spid="6"/>
                                        </p:tgtEl>
                                      </p:cBhvr>
                                    </p:animEffect>
                                  </p:childTnLst>
                                </p:cTn>
                              </p:par>
                              <p:par>
                                <p:cTn id="8" presetID="35" presetClass="path" presetSubtype="0" decel="100000" fill="hold" grpId="1" nodeType="withEffect">
                                  <p:stCondLst>
                                    <p:cond delay="100"/>
                                  </p:stCondLst>
                                  <p:childTnLst>
                                    <p:animMotion origin="layout" path="M 2.97776E-6 -2.9206E-6 L 2.97776E-6 0.06651 " pathEditMode="relative" rAng="0" ptsTypes="AA">
                                      <p:cBhvr>
                                        <p:cTn id="9" dur="1000" spd="-100000" fill="hold"/>
                                        <p:tgtEl>
                                          <p:spTgt spid="6"/>
                                        </p:tgtEl>
                                        <p:attrNameLst>
                                          <p:attrName>ppt_x</p:attrName>
                                          <p:attrName>ppt_y</p:attrName>
                                        </p:attrNameLst>
                                      </p:cBhvr>
                                      <p:rCtr x="0" y="331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418AB3"/>
                </a:solidFill>
                <a:ea typeface="+mj-ea"/>
                <a:cs typeface="+mj-cs"/>
              </a:rPr>
              <a:t>Custom Connector Resources</a:t>
            </a:r>
            <a:endParaRPr lang="en-CA" dirty="0">
              <a:solidFill>
                <a:srgbClr val="418AB3"/>
              </a:solidFill>
              <a:ea typeface="+mj-ea"/>
              <a:cs typeface="+mj-cs"/>
            </a:endParaRPr>
          </a:p>
        </p:txBody>
      </p:sp>
      <p:sp>
        <p:nvSpPr>
          <p:cNvPr id="7" name="Text Placeholder 2"/>
          <p:cNvSpPr>
            <a:spLocks noGrp="1"/>
          </p:cNvSpPr>
          <p:nvPr>
            <p:ph type="body" sz="quarter" idx="10"/>
          </p:nvPr>
        </p:nvSpPr>
        <p:spPr>
          <a:xfrm>
            <a:off x="589043" y="1412331"/>
            <a:ext cx="8038636" cy="4537055"/>
          </a:xfrm>
        </p:spPr>
        <p:txBody>
          <a:bodyPr/>
          <a:lstStyle/>
          <a:p>
            <a:pPr marL="228556" lvl="1" indent="0">
              <a:buNone/>
            </a:pPr>
            <a:r>
              <a:rPr lang="en-US" sz="16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hlinkClick r:id="rId3">
                  <a:extLst>
                    <a:ext uri="{A12FA001-AC4F-418D-AE19-62706E023703}">
                      <ahyp:hlinkClr xmlns:ahyp="http://schemas.microsoft.com/office/drawing/2018/hyperlinkcolor" val="tx"/>
                    </a:ext>
                  </a:extLst>
                </a:hlinkClick>
              </a:rPr>
              <a:t>https://docs.microsoft.com/connectors</a:t>
            </a:r>
            <a:r>
              <a:rPr lang="en-US" sz="16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p>
          <a:p>
            <a:pPr lvl="2"/>
            <a:r>
              <a:rPr lang="en-US"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hlinkClick r:id="rId4">
                  <a:extLst>
                    <a:ext uri="{A12FA001-AC4F-418D-AE19-62706E023703}">
                      <ahyp:hlinkClr xmlns:ahyp="http://schemas.microsoft.com/office/drawing/2018/hyperlinkcolor" val="tx"/>
                    </a:ext>
                  </a:extLst>
                </a:hlinkClick>
              </a:rPr>
              <a:t>Custom connectors </a:t>
            </a:r>
            <a:endParaRPr lang="en-US"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endParaRPr>
          </a:p>
          <a:p>
            <a:pPr lvl="2"/>
            <a:r>
              <a:rPr lang="en-US"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hlinkClick r:id="rId5">
                  <a:extLst>
                    <a:ext uri="{A12FA001-AC4F-418D-AE19-62706E023703}">
                      <ahyp:hlinkClr xmlns:ahyp="http://schemas.microsoft.com/office/drawing/2018/hyperlinkcolor" val="tx"/>
                    </a:ext>
                  </a:extLst>
                </a:hlinkClick>
              </a:rPr>
              <a:t>From Postman Collection</a:t>
            </a:r>
            <a:endParaRPr lang="en-US"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endParaRPr>
          </a:p>
          <a:p>
            <a:pPr lvl="2"/>
            <a:r>
              <a:rPr lang="en-US"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hlinkClick r:id="rId6">
                  <a:extLst>
                    <a:ext uri="{A12FA001-AC4F-418D-AE19-62706E023703}">
                      <ahyp:hlinkClr xmlns:ahyp="http://schemas.microsoft.com/office/drawing/2018/hyperlinkcolor" val="tx"/>
                    </a:ext>
                  </a:extLst>
                </a:hlinkClick>
              </a:rPr>
              <a:t>Webhooks</a:t>
            </a:r>
            <a:endParaRPr lang="en-US"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endParaRPr>
          </a:p>
          <a:p>
            <a:pPr lvl="2"/>
            <a:r>
              <a:rPr lang="en-US"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hlinkClick r:id="rId7">
                  <a:extLst>
                    <a:ext uri="{A12FA001-AC4F-418D-AE19-62706E023703}">
                      <ahyp:hlinkClr xmlns:ahyp="http://schemas.microsoft.com/office/drawing/2018/hyperlinkcolor" val="tx"/>
                    </a:ext>
                  </a:extLst>
                </a:hlinkClick>
              </a:rPr>
              <a:t>Dynamic values/schema</a:t>
            </a:r>
            <a:endParaRPr lang="en-US"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endParaRPr>
          </a:p>
          <a:p>
            <a:endParaRPr lang="en-US" sz="16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endParaRPr>
          </a:p>
          <a:p>
            <a:pPr marL="228556" lvl="1" indent="0">
              <a:buNone/>
            </a:pPr>
            <a:r>
              <a:rPr lang="en-US" sz="16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hlinkClick r:id="rId8">
                  <a:extLst>
                    <a:ext uri="{A12FA001-AC4F-418D-AE19-62706E023703}">
                      <ahyp:hlinkClr xmlns:ahyp="http://schemas.microsoft.com/office/drawing/2018/hyperlinkcolor" val="tx"/>
                    </a:ext>
                  </a:extLst>
                </a:hlinkClick>
              </a:rPr>
              <a:t>https://aka.ms/apiconnectors</a:t>
            </a:r>
            <a:r>
              <a:rPr lang="en-US" sz="16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p>
          <a:p>
            <a:pPr lvl="2"/>
            <a:r>
              <a:rPr lang="en-US"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hlinkClick r:id="rId9">
                  <a:extLst>
                    <a:ext uri="{A12FA001-AC4F-418D-AE19-62706E023703}">
                      <ahyp:hlinkClr xmlns:ahyp="http://schemas.microsoft.com/office/drawing/2018/hyperlinkcolor" val="tx"/>
                    </a:ext>
                  </a:extLst>
                </a:hlinkClick>
              </a:rPr>
              <a:t>Submit for certification</a:t>
            </a:r>
            <a:endParaRPr lang="en-US"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endParaRPr>
          </a:p>
          <a:p>
            <a:pPr lvl="2"/>
            <a:endParaRPr lang="en-US"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endParaRPr>
          </a:p>
          <a:p>
            <a:pPr lvl="2"/>
            <a:endParaRPr lang="en-US"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endParaRPr>
          </a:p>
          <a:p>
            <a:pPr lvl="2"/>
            <a:r>
              <a:rPr lang="en-US"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Example Video : </a:t>
            </a:r>
            <a:r>
              <a:rPr lang="en-US"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hlinkClick r:id="rId10"/>
              </a:rPr>
              <a:t>https://youtu.be/dBCS1nPsDiE</a:t>
            </a:r>
            <a:endParaRPr lang="en-US"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endParaRPr>
          </a:p>
          <a:p>
            <a:pPr marL="228556" lvl="1" indent="0">
              <a:buNone/>
            </a:pPr>
            <a:r>
              <a:rPr lang="en-US" sz="16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p>
        </p:txBody>
      </p:sp>
      <p:pic>
        <p:nvPicPr>
          <p:cNvPr id="5" name="Picture 4">
            <a:extLst>
              <a:ext uri="{FF2B5EF4-FFF2-40B4-BE49-F238E27FC236}">
                <a16:creationId xmlns:a16="http://schemas.microsoft.com/office/drawing/2014/main" id="{D9AE3A2C-C6A5-4DCF-98DD-66870286FDED}"/>
              </a:ext>
            </a:extLst>
          </p:cNvPr>
          <p:cNvPicPr>
            <a:picLocks noChangeAspect="1"/>
          </p:cNvPicPr>
          <p:nvPr/>
        </p:nvPicPr>
        <p:blipFill>
          <a:blip r:embed="rId11"/>
          <a:stretch>
            <a:fillRect/>
          </a:stretch>
        </p:blipFill>
        <p:spPr>
          <a:xfrm>
            <a:off x="8627679" y="1495963"/>
            <a:ext cx="952323" cy="961660"/>
          </a:xfrm>
          <a:prstGeom prst="rect">
            <a:avLst/>
          </a:prstGeom>
        </p:spPr>
      </p:pic>
      <p:pic>
        <p:nvPicPr>
          <p:cNvPr id="6" name="Picture 5">
            <a:extLst>
              <a:ext uri="{FF2B5EF4-FFF2-40B4-BE49-F238E27FC236}">
                <a16:creationId xmlns:a16="http://schemas.microsoft.com/office/drawing/2014/main" id="{91FE4639-CEF1-47F9-A4FE-2FF90F767052}"/>
              </a:ext>
            </a:extLst>
          </p:cNvPr>
          <p:cNvPicPr>
            <a:picLocks noChangeAspect="1"/>
          </p:cNvPicPr>
          <p:nvPr/>
        </p:nvPicPr>
        <p:blipFill>
          <a:blip r:embed="rId12"/>
          <a:stretch>
            <a:fillRect/>
          </a:stretch>
        </p:blipFill>
        <p:spPr>
          <a:xfrm>
            <a:off x="9665455" y="1507635"/>
            <a:ext cx="947656" cy="938318"/>
          </a:xfrm>
          <a:prstGeom prst="rect">
            <a:avLst/>
          </a:prstGeom>
        </p:spPr>
      </p:pic>
      <p:pic>
        <p:nvPicPr>
          <p:cNvPr id="8" name="Picture 7">
            <a:extLst>
              <a:ext uri="{FF2B5EF4-FFF2-40B4-BE49-F238E27FC236}">
                <a16:creationId xmlns:a16="http://schemas.microsoft.com/office/drawing/2014/main" id="{46D55B3C-1E82-4ADC-A4DA-3462B811D8F8}"/>
              </a:ext>
            </a:extLst>
          </p:cNvPr>
          <p:cNvPicPr>
            <a:picLocks noChangeAspect="1"/>
          </p:cNvPicPr>
          <p:nvPr/>
        </p:nvPicPr>
        <p:blipFill>
          <a:blip r:embed="rId13"/>
          <a:stretch>
            <a:fillRect/>
          </a:stretch>
        </p:blipFill>
        <p:spPr>
          <a:xfrm>
            <a:off x="10235705" y="2513718"/>
            <a:ext cx="933650" cy="928981"/>
          </a:xfrm>
          <a:prstGeom prst="rect">
            <a:avLst/>
          </a:prstGeom>
        </p:spPr>
      </p:pic>
      <p:pic>
        <p:nvPicPr>
          <p:cNvPr id="9" name="Picture 8">
            <a:extLst>
              <a:ext uri="{FF2B5EF4-FFF2-40B4-BE49-F238E27FC236}">
                <a16:creationId xmlns:a16="http://schemas.microsoft.com/office/drawing/2014/main" id="{BDE1D8B8-7753-451E-B502-A24C197AF783}"/>
              </a:ext>
            </a:extLst>
          </p:cNvPr>
          <p:cNvPicPr>
            <a:picLocks noChangeAspect="1"/>
          </p:cNvPicPr>
          <p:nvPr/>
        </p:nvPicPr>
        <p:blipFill>
          <a:blip r:embed="rId14"/>
          <a:stretch>
            <a:fillRect/>
          </a:stretch>
        </p:blipFill>
        <p:spPr>
          <a:xfrm>
            <a:off x="9764212" y="3510465"/>
            <a:ext cx="942986" cy="938318"/>
          </a:xfrm>
          <a:prstGeom prst="rect">
            <a:avLst/>
          </a:prstGeom>
        </p:spPr>
      </p:pic>
      <p:pic>
        <p:nvPicPr>
          <p:cNvPr id="10" name="Picture 9">
            <a:extLst>
              <a:ext uri="{FF2B5EF4-FFF2-40B4-BE49-F238E27FC236}">
                <a16:creationId xmlns:a16="http://schemas.microsoft.com/office/drawing/2014/main" id="{648A3A96-0B30-44CA-997C-1D4F5A71FBA6}"/>
              </a:ext>
            </a:extLst>
          </p:cNvPr>
          <p:cNvPicPr>
            <a:picLocks noChangeAspect="1"/>
          </p:cNvPicPr>
          <p:nvPr/>
        </p:nvPicPr>
        <p:blipFill>
          <a:blip r:embed="rId15"/>
          <a:stretch>
            <a:fillRect/>
          </a:stretch>
        </p:blipFill>
        <p:spPr>
          <a:xfrm>
            <a:off x="8735430" y="3510465"/>
            <a:ext cx="938318" cy="938318"/>
          </a:xfrm>
          <a:prstGeom prst="rect">
            <a:avLst/>
          </a:prstGeom>
        </p:spPr>
      </p:pic>
      <p:pic>
        <p:nvPicPr>
          <p:cNvPr id="11" name="Picture 10">
            <a:extLst>
              <a:ext uri="{FF2B5EF4-FFF2-40B4-BE49-F238E27FC236}">
                <a16:creationId xmlns:a16="http://schemas.microsoft.com/office/drawing/2014/main" id="{214EC78E-FF3B-4D9D-83F0-3A5250482590}"/>
              </a:ext>
            </a:extLst>
          </p:cNvPr>
          <p:cNvPicPr>
            <a:picLocks noChangeAspect="1"/>
          </p:cNvPicPr>
          <p:nvPr/>
        </p:nvPicPr>
        <p:blipFill>
          <a:blip r:embed="rId16"/>
          <a:stretch>
            <a:fillRect/>
          </a:stretch>
        </p:blipFill>
        <p:spPr>
          <a:xfrm>
            <a:off x="10374376" y="4505840"/>
            <a:ext cx="947656" cy="938318"/>
          </a:xfrm>
          <a:prstGeom prst="rect">
            <a:avLst/>
          </a:prstGeom>
        </p:spPr>
      </p:pic>
      <p:pic>
        <p:nvPicPr>
          <p:cNvPr id="12" name="Picture 11">
            <a:extLst>
              <a:ext uri="{FF2B5EF4-FFF2-40B4-BE49-F238E27FC236}">
                <a16:creationId xmlns:a16="http://schemas.microsoft.com/office/drawing/2014/main" id="{8529DFB7-8359-4C49-AFC0-DFBD2E9E5AD2}"/>
              </a:ext>
            </a:extLst>
          </p:cNvPr>
          <p:cNvPicPr>
            <a:picLocks noChangeAspect="1"/>
          </p:cNvPicPr>
          <p:nvPr/>
        </p:nvPicPr>
        <p:blipFill>
          <a:blip r:embed="rId17"/>
          <a:stretch>
            <a:fillRect/>
          </a:stretch>
        </p:blipFill>
        <p:spPr>
          <a:xfrm>
            <a:off x="10702532" y="1489232"/>
            <a:ext cx="938318" cy="924314"/>
          </a:xfrm>
          <a:prstGeom prst="rect">
            <a:avLst/>
          </a:prstGeom>
        </p:spPr>
      </p:pic>
      <p:pic>
        <p:nvPicPr>
          <p:cNvPr id="13" name="Picture 12">
            <a:extLst>
              <a:ext uri="{FF2B5EF4-FFF2-40B4-BE49-F238E27FC236}">
                <a16:creationId xmlns:a16="http://schemas.microsoft.com/office/drawing/2014/main" id="{0CEC5C7D-535C-432F-829D-45483357A48E}"/>
              </a:ext>
            </a:extLst>
          </p:cNvPr>
          <p:cNvPicPr>
            <a:picLocks noChangeAspect="1"/>
          </p:cNvPicPr>
          <p:nvPr/>
        </p:nvPicPr>
        <p:blipFill>
          <a:blip r:embed="rId18"/>
          <a:stretch>
            <a:fillRect/>
          </a:stretch>
        </p:blipFill>
        <p:spPr>
          <a:xfrm>
            <a:off x="9176579" y="2509049"/>
            <a:ext cx="966328" cy="938318"/>
          </a:xfrm>
          <a:prstGeom prst="rect">
            <a:avLst/>
          </a:prstGeom>
        </p:spPr>
      </p:pic>
      <p:pic>
        <p:nvPicPr>
          <p:cNvPr id="14" name="Picture 13">
            <a:extLst>
              <a:ext uri="{FF2B5EF4-FFF2-40B4-BE49-F238E27FC236}">
                <a16:creationId xmlns:a16="http://schemas.microsoft.com/office/drawing/2014/main" id="{4489D932-046D-47A9-A056-127CCF5D5FAC}"/>
              </a:ext>
            </a:extLst>
          </p:cNvPr>
          <p:cNvPicPr>
            <a:picLocks noChangeAspect="1"/>
          </p:cNvPicPr>
          <p:nvPr/>
        </p:nvPicPr>
        <p:blipFill>
          <a:blip r:embed="rId19"/>
          <a:stretch>
            <a:fillRect/>
          </a:stretch>
        </p:blipFill>
        <p:spPr>
          <a:xfrm>
            <a:off x="10797664" y="3512797"/>
            <a:ext cx="928981" cy="933650"/>
          </a:xfrm>
          <a:prstGeom prst="rect">
            <a:avLst/>
          </a:prstGeom>
        </p:spPr>
      </p:pic>
      <p:pic>
        <p:nvPicPr>
          <p:cNvPr id="15" name="Picture 14">
            <a:extLst>
              <a:ext uri="{FF2B5EF4-FFF2-40B4-BE49-F238E27FC236}">
                <a16:creationId xmlns:a16="http://schemas.microsoft.com/office/drawing/2014/main" id="{B02F9C95-DB6E-4660-9927-DF4EAC7480D9}"/>
              </a:ext>
            </a:extLst>
          </p:cNvPr>
          <p:cNvPicPr>
            <a:picLocks noChangeAspect="1"/>
          </p:cNvPicPr>
          <p:nvPr/>
        </p:nvPicPr>
        <p:blipFill>
          <a:blip r:embed="rId20"/>
          <a:stretch>
            <a:fillRect/>
          </a:stretch>
        </p:blipFill>
        <p:spPr>
          <a:xfrm>
            <a:off x="11262155" y="2474884"/>
            <a:ext cx="928981" cy="942986"/>
          </a:xfrm>
          <a:prstGeom prst="rect">
            <a:avLst/>
          </a:prstGeom>
        </p:spPr>
      </p:pic>
      <p:pic>
        <p:nvPicPr>
          <p:cNvPr id="16" name="Picture 15">
            <a:extLst>
              <a:ext uri="{FF2B5EF4-FFF2-40B4-BE49-F238E27FC236}">
                <a16:creationId xmlns:a16="http://schemas.microsoft.com/office/drawing/2014/main" id="{1C0BCF2D-3ABB-405A-8448-05C5CFC9EC6F}"/>
              </a:ext>
            </a:extLst>
          </p:cNvPr>
          <p:cNvPicPr>
            <a:picLocks noChangeAspect="1"/>
          </p:cNvPicPr>
          <p:nvPr/>
        </p:nvPicPr>
        <p:blipFill>
          <a:blip r:embed="rId21"/>
          <a:stretch>
            <a:fillRect/>
          </a:stretch>
        </p:blipFill>
        <p:spPr>
          <a:xfrm>
            <a:off x="8151517" y="2504854"/>
            <a:ext cx="952323" cy="956992"/>
          </a:xfrm>
          <a:prstGeom prst="rect">
            <a:avLst/>
          </a:prstGeom>
        </p:spPr>
      </p:pic>
      <p:pic>
        <p:nvPicPr>
          <p:cNvPr id="17" name="Picture 16">
            <a:extLst>
              <a:ext uri="{FF2B5EF4-FFF2-40B4-BE49-F238E27FC236}">
                <a16:creationId xmlns:a16="http://schemas.microsoft.com/office/drawing/2014/main" id="{6E170BFB-8B28-4BBD-A5B2-E04CE3C3BA93}"/>
              </a:ext>
            </a:extLst>
          </p:cNvPr>
          <p:cNvPicPr>
            <a:picLocks noChangeAspect="1"/>
          </p:cNvPicPr>
          <p:nvPr/>
        </p:nvPicPr>
        <p:blipFill>
          <a:blip r:embed="rId22"/>
          <a:stretch>
            <a:fillRect/>
          </a:stretch>
        </p:blipFill>
        <p:spPr>
          <a:xfrm>
            <a:off x="9358891" y="4516545"/>
            <a:ext cx="942986" cy="942986"/>
          </a:xfrm>
          <a:prstGeom prst="rect">
            <a:avLst/>
          </a:prstGeom>
        </p:spPr>
      </p:pic>
    </p:spTree>
    <p:extLst>
      <p:ext uri="{BB962C8B-B14F-4D97-AF65-F5344CB8AC3E}">
        <p14:creationId xmlns:p14="http://schemas.microsoft.com/office/powerpoint/2010/main" val="2671937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 calcmode="lin" valueType="num">
                                      <p:cBhvr additive="base">
                                        <p:cTn id="11"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7">
                                            <p:txEl>
                                              <p:pRg st="0" end="0"/>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7">
                                            <p:txEl>
                                              <p:pRg st="1" end="1"/>
                                            </p:txEl>
                                          </p:spTgt>
                                        </p:tgtEl>
                                        <p:attrNameLst>
                                          <p:attrName>style.visibility</p:attrName>
                                        </p:attrNameLst>
                                      </p:cBhvr>
                                      <p:to>
                                        <p:strVal val="visible"/>
                                      </p:to>
                                    </p:set>
                                    <p:anim calcmode="lin" valueType="num">
                                      <p:cBhvr additive="base">
                                        <p:cTn id="15" dur="500" fill="hold"/>
                                        <p:tgtEl>
                                          <p:spTgt spid="7">
                                            <p:txEl>
                                              <p:pRg st="1" end="1"/>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7">
                                            <p:txEl>
                                              <p:pRg st="1" end="1"/>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anim calcmode="lin" valueType="num">
                                      <p:cBhvr additive="base">
                                        <p:cTn id="19"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7">
                                            <p:txEl>
                                              <p:pRg st="2" end="2"/>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7">
                                            <p:txEl>
                                              <p:pRg st="3" end="3"/>
                                            </p:txEl>
                                          </p:spTgt>
                                        </p:tgtEl>
                                        <p:attrNameLst>
                                          <p:attrName>style.visibility</p:attrName>
                                        </p:attrNameLst>
                                      </p:cBhvr>
                                      <p:to>
                                        <p:strVal val="visible"/>
                                      </p:to>
                                    </p:set>
                                    <p:anim calcmode="lin" valueType="num">
                                      <p:cBhvr additive="base">
                                        <p:cTn id="23" dur="500" fill="hold"/>
                                        <p:tgtEl>
                                          <p:spTgt spid="7">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7">
                                            <p:txEl>
                                              <p:pRg st="3" end="3"/>
                                            </p:txEl>
                                          </p:spTgt>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7">
                                            <p:txEl>
                                              <p:pRg st="4" end="4"/>
                                            </p:txEl>
                                          </p:spTgt>
                                        </p:tgtEl>
                                        <p:attrNameLst>
                                          <p:attrName>style.visibility</p:attrName>
                                        </p:attrNameLst>
                                      </p:cBhvr>
                                      <p:to>
                                        <p:strVal val="visible"/>
                                      </p:to>
                                    </p:set>
                                    <p:anim calcmode="lin" valueType="num">
                                      <p:cBhvr additive="base">
                                        <p:cTn id="27" dur="500" fill="hold"/>
                                        <p:tgtEl>
                                          <p:spTgt spid="7">
                                            <p:txEl>
                                              <p:pRg st="4" end="4"/>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7">
                                            <p:txEl>
                                              <p:pRg st="4" end="4"/>
                                            </p:txEl>
                                          </p:spTgt>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7">
                                            <p:txEl>
                                              <p:pRg st="6" end="6"/>
                                            </p:txEl>
                                          </p:spTgt>
                                        </p:tgtEl>
                                        <p:attrNameLst>
                                          <p:attrName>style.visibility</p:attrName>
                                        </p:attrNameLst>
                                      </p:cBhvr>
                                      <p:to>
                                        <p:strVal val="visible"/>
                                      </p:to>
                                    </p:set>
                                    <p:anim calcmode="lin" valueType="num">
                                      <p:cBhvr additive="base">
                                        <p:cTn id="31" dur="500" fill="hold"/>
                                        <p:tgtEl>
                                          <p:spTgt spid="7">
                                            <p:txEl>
                                              <p:pRg st="6" end="6"/>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7">
                                            <p:txEl>
                                              <p:pRg st="6" end="6"/>
                                            </p:txEl>
                                          </p:spTgt>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7">
                                            <p:txEl>
                                              <p:pRg st="7" end="7"/>
                                            </p:txEl>
                                          </p:spTgt>
                                        </p:tgtEl>
                                        <p:attrNameLst>
                                          <p:attrName>style.visibility</p:attrName>
                                        </p:attrNameLst>
                                      </p:cBhvr>
                                      <p:to>
                                        <p:strVal val="visible"/>
                                      </p:to>
                                    </p:set>
                                    <p:anim calcmode="lin" valueType="num">
                                      <p:cBhvr additive="base">
                                        <p:cTn id="35" dur="500" fill="hold"/>
                                        <p:tgtEl>
                                          <p:spTgt spid="7">
                                            <p:txEl>
                                              <p:pRg st="7" end="7"/>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7">
                                            <p:txEl>
                                              <p:pRg st="7" end="7"/>
                                            </p:txEl>
                                          </p:spTgt>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7">
                                            <p:txEl>
                                              <p:pRg st="10" end="10"/>
                                            </p:txEl>
                                          </p:spTgt>
                                        </p:tgtEl>
                                        <p:attrNameLst>
                                          <p:attrName>style.visibility</p:attrName>
                                        </p:attrNameLst>
                                      </p:cBhvr>
                                      <p:to>
                                        <p:strVal val="visible"/>
                                      </p:to>
                                    </p:set>
                                    <p:anim calcmode="lin" valueType="num">
                                      <p:cBhvr additive="base">
                                        <p:cTn id="39" dur="500" fill="hold"/>
                                        <p:tgtEl>
                                          <p:spTgt spid="7">
                                            <p:txEl>
                                              <p:pRg st="10" end="10"/>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7">
                                            <p:txEl>
                                              <p:pRg st="10" end="10"/>
                                            </p:txEl>
                                          </p:spTgt>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7">
                                            <p:txEl>
                                              <p:pRg st="11" end="11"/>
                                            </p:txEl>
                                          </p:spTgt>
                                        </p:tgtEl>
                                        <p:attrNameLst>
                                          <p:attrName>style.visibility</p:attrName>
                                        </p:attrNameLst>
                                      </p:cBhvr>
                                      <p:to>
                                        <p:strVal val="visible"/>
                                      </p:to>
                                    </p:set>
                                    <p:anim calcmode="lin" valueType="num">
                                      <p:cBhvr additive="base">
                                        <p:cTn id="43" dur="500" fill="hold"/>
                                        <p:tgtEl>
                                          <p:spTgt spid="7">
                                            <p:txEl>
                                              <p:pRg st="11" end="11"/>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7">
                                            <p:txEl>
                                              <p:pRg st="11" end="11"/>
                                            </p:txEl>
                                          </p:spTgt>
                                        </p:tgtEl>
                                        <p:attrNameLst>
                                          <p:attrName>ppt_y</p:attrName>
                                        </p:attrNameLst>
                                      </p:cBhvr>
                                      <p:tavLst>
                                        <p:tav tm="0">
                                          <p:val>
                                            <p:strVal val="1+#ppt_h/2"/>
                                          </p:val>
                                        </p:tav>
                                        <p:tav tm="100000">
                                          <p:val>
                                            <p:strVal val="#ppt_y"/>
                                          </p:val>
                                        </p:tav>
                                      </p:tavLst>
                                    </p:anim>
                                  </p:childTnLst>
                                </p:cTn>
                              </p:par>
                              <p:par>
                                <p:cTn id="45" presetID="1" presetClass="entr" presetSubtype="0" fill="hold" nodeType="withEffect">
                                  <p:stCondLst>
                                    <p:cond delay="0"/>
                                  </p:stCondLst>
                                  <p:childTnLst>
                                    <p:set>
                                      <p:cBhvr>
                                        <p:cTn id="46" dur="1" fill="hold">
                                          <p:stCondLst>
                                            <p:cond delay="0"/>
                                          </p:stCondLst>
                                        </p:cTn>
                                        <p:tgtEl>
                                          <p:spTgt spid="5"/>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6"/>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8"/>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9"/>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0"/>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1"/>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2"/>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3"/>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4"/>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5"/>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6"/>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uiExpand="1" build="p"/>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4A2A1B4-D152-4E68-ACCF-40D5DAE84499}"/>
              </a:ext>
            </a:extLst>
          </p:cNvPr>
          <p:cNvSpPr>
            <a:spLocks noGrp="1"/>
          </p:cNvSpPr>
          <p:nvPr>
            <p:ph type="title"/>
          </p:nvPr>
        </p:nvSpPr>
        <p:spPr/>
        <p:txBody>
          <a:bodyPr>
            <a:normAutofit/>
          </a:bodyPr>
          <a:lstStyle/>
          <a:p>
            <a:r>
              <a:rPr lang="en-US" spc="-50" dirty="0">
                <a:ln w="3175">
                  <a:noFill/>
                </a:ln>
                <a:solidFill>
                  <a:schemeClr val="accent1"/>
                </a:solidFill>
                <a:latin typeface="+mn-lt"/>
                <a:ea typeface="+mn-ea"/>
                <a:cs typeface="Segoe UI" pitchFamily="34" charset="0"/>
              </a:rPr>
              <a:t>Demo &amp; Hands-on</a:t>
            </a:r>
          </a:p>
        </p:txBody>
      </p:sp>
      <p:sp>
        <p:nvSpPr>
          <p:cNvPr id="4" name="Content Placeholder 3">
            <a:extLst>
              <a:ext uri="{FF2B5EF4-FFF2-40B4-BE49-F238E27FC236}">
                <a16:creationId xmlns:a16="http://schemas.microsoft.com/office/drawing/2014/main" id="{CE6063CE-4110-4365-9E55-C33AD9D57EC3}"/>
              </a:ext>
            </a:extLst>
          </p:cNvPr>
          <p:cNvSpPr>
            <a:spLocks noGrp="1"/>
          </p:cNvSpPr>
          <p:nvPr>
            <p:ph idx="1"/>
          </p:nvPr>
        </p:nvSpPr>
        <p:spPr/>
        <p:txBody>
          <a:bodyPr/>
          <a:lstStyle/>
          <a:p>
            <a:pPr>
              <a:buFont typeface="Wingdings" panose="05000000000000000000" pitchFamily="2" charset="2"/>
              <a:buChar char="§"/>
            </a:pPr>
            <a:r>
              <a:rPr lang="en-US" dirty="0"/>
              <a:t>Connect REST API using connector</a:t>
            </a:r>
          </a:p>
          <a:p>
            <a:pPr>
              <a:buFont typeface="Wingdings" panose="05000000000000000000" pitchFamily="2" charset="2"/>
              <a:buChar char="§"/>
            </a:pPr>
            <a:endParaRPr lang="en-GB" dirty="0"/>
          </a:p>
        </p:txBody>
      </p:sp>
    </p:spTree>
    <p:extLst>
      <p:ext uri="{BB962C8B-B14F-4D97-AF65-F5344CB8AC3E}">
        <p14:creationId xmlns:p14="http://schemas.microsoft.com/office/powerpoint/2010/main" val="2902970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4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700"/>
                                        <p:tgtEl>
                                          <p:spTgt spid="6"/>
                                        </p:tgtEl>
                                      </p:cBhvr>
                                    </p:animEffect>
                                  </p:childTnLst>
                                </p:cTn>
                              </p:par>
                              <p:par>
                                <p:cTn id="8" presetID="35" presetClass="path" presetSubtype="0" decel="100000" fill="hold" grpId="1" nodeType="withEffect">
                                  <p:stCondLst>
                                    <p:cond delay="100"/>
                                  </p:stCondLst>
                                  <p:childTnLst>
                                    <p:animMotion origin="layout" path="M 2.97776E-6 -2.9206E-6 L 2.97776E-6 0.06651 " pathEditMode="relative" rAng="0" ptsTypes="AA">
                                      <p:cBhvr>
                                        <p:cTn id="9" dur="1000" spd="-100000" fill="hold"/>
                                        <p:tgtEl>
                                          <p:spTgt spid="6"/>
                                        </p:tgtEl>
                                        <p:attrNameLst>
                                          <p:attrName>ppt_x</p:attrName>
                                          <p:attrName>ppt_y</p:attrName>
                                        </p:attrNameLst>
                                      </p:cBhvr>
                                      <p:rCtr x="0" y="331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414515" y="1083563"/>
            <a:ext cx="4748911" cy="2991866"/>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4C5A67"/>
              </a:solidFill>
              <a:effectLst/>
              <a:uLnTx/>
              <a:uFillTx/>
              <a:latin typeface="Calibri" panose="020F0502020204030204"/>
              <a:ea typeface="+mn-ea"/>
              <a:cs typeface="+mn-cs"/>
            </a:endParaRPr>
          </a:p>
        </p:txBody>
      </p:sp>
      <p:sp>
        <p:nvSpPr>
          <p:cNvPr id="3" name="object 3"/>
          <p:cNvSpPr/>
          <p:nvPr/>
        </p:nvSpPr>
        <p:spPr>
          <a:xfrm>
            <a:off x="6609588" y="1278636"/>
            <a:ext cx="4198620" cy="2441448"/>
          </a:xfrm>
          <a:prstGeom prst="rect">
            <a:avLst/>
          </a:prstGeom>
          <a:blipFill>
            <a:blip r:embed="rId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4C5A67"/>
              </a:solidFill>
              <a:effectLst/>
              <a:uLnTx/>
              <a:uFillTx/>
              <a:latin typeface="Calibri" panose="020F0502020204030204"/>
              <a:ea typeface="+mn-ea"/>
              <a:cs typeface="+mn-cs"/>
            </a:endParaRPr>
          </a:p>
        </p:txBody>
      </p:sp>
      <p:sp>
        <p:nvSpPr>
          <p:cNvPr id="4" name="object 4"/>
          <p:cNvSpPr/>
          <p:nvPr/>
        </p:nvSpPr>
        <p:spPr>
          <a:xfrm>
            <a:off x="6612635" y="833627"/>
            <a:ext cx="3787012" cy="2370328"/>
          </a:xfrm>
          <a:prstGeom prst="rect">
            <a:avLst/>
          </a:prstGeom>
          <a:blipFill>
            <a:blip r:embed="rId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4C5A67"/>
              </a:solidFill>
              <a:effectLst/>
              <a:uLnTx/>
              <a:uFillTx/>
              <a:latin typeface="Calibri" panose="020F0502020204030204"/>
              <a:ea typeface="+mn-ea"/>
              <a:cs typeface="+mn-cs"/>
            </a:endParaRPr>
          </a:p>
        </p:txBody>
      </p:sp>
      <p:sp>
        <p:nvSpPr>
          <p:cNvPr id="5" name="object 5"/>
          <p:cNvSpPr/>
          <p:nvPr/>
        </p:nvSpPr>
        <p:spPr>
          <a:xfrm>
            <a:off x="6807707" y="1028700"/>
            <a:ext cx="3236976" cy="1819655"/>
          </a:xfrm>
          <a:prstGeom prst="rect">
            <a:avLst/>
          </a:prstGeom>
          <a:blipFill>
            <a:blip r:embed="rId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4C5A67"/>
              </a:solidFill>
              <a:effectLst/>
              <a:uLnTx/>
              <a:uFillTx/>
              <a:latin typeface="Calibri" panose="020F0502020204030204"/>
              <a:ea typeface="+mn-ea"/>
              <a:cs typeface="+mn-cs"/>
            </a:endParaRPr>
          </a:p>
        </p:txBody>
      </p:sp>
      <p:sp>
        <p:nvSpPr>
          <p:cNvPr id="6" name="object 6"/>
          <p:cNvSpPr/>
          <p:nvPr/>
        </p:nvSpPr>
        <p:spPr>
          <a:xfrm>
            <a:off x="6970776" y="1427988"/>
            <a:ext cx="3662553" cy="2364232"/>
          </a:xfrm>
          <a:prstGeom prst="rect">
            <a:avLst/>
          </a:prstGeom>
          <a:blipFill>
            <a:blip r:embed="rId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4C5A67"/>
              </a:solidFill>
              <a:effectLst/>
              <a:uLnTx/>
              <a:uFillTx/>
              <a:latin typeface="Calibri" panose="020F0502020204030204"/>
              <a:ea typeface="+mn-ea"/>
              <a:cs typeface="+mn-cs"/>
            </a:endParaRPr>
          </a:p>
        </p:txBody>
      </p:sp>
      <p:sp>
        <p:nvSpPr>
          <p:cNvPr id="7" name="object 7"/>
          <p:cNvSpPr/>
          <p:nvPr/>
        </p:nvSpPr>
        <p:spPr>
          <a:xfrm>
            <a:off x="7165847" y="1623060"/>
            <a:ext cx="3112007" cy="1813560"/>
          </a:xfrm>
          <a:prstGeom prst="rect">
            <a:avLst/>
          </a:prstGeom>
          <a:blipFill>
            <a:blip r:embed="rId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4C5A67"/>
              </a:solidFill>
              <a:effectLst/>
              <a:uLnTx/>
              <a:uFillTx/>
              <a:latin typeface="Calibri" panose="020F0502020204030204"/>
              <a:ea typeface="+mn-ea"/>
              <a:cs typeface="+mn-cs"/>
            </a:endParaRPr>
          </a:p>
        </p:txBody>
      </p:sp>
      <p:sp>
        <p:nvSpPr>
          <p:cNvPr id="8" name="object 8"/>
          <p:cNvSpPr/>
          <p:nvPr/>
        </p:nvSpPr>
        <p:spPr>
          <a:xfrm>
            <a:off x="7203947" y="2016251"/>
            <a:ext cx="3670046" cy="2364232"/>
          </a:xfrm>
          <a:prstGeom prst="rect">
            <a:avLst/>
          </a:prstGeom>
          <a:blipFill>
            <a:blip r:embed="rId8"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4C5A67"/>
              </a:solidFill>
              <a:effectLst/>
              <a:uLnTx/>
              <a:uFillTx/>
              <a:latin typeface="Calibri" panose="020F0502020204030204"/>
              <a:ea typeface="+mn-ea"/>
              <a:cs typeface="+mn-cs"/>
            </a:endParaRPr>
          </a:p>
        </p:txBody>
      </p:sp>
      <p:sp>
        <p:nvSpPr>
          <p:cNvPr id="9" name="object 9"/>
          <p:cNvSpPr/>
          <p:nvPr/>
        </p:nvSpPr>
        <p:spPr>
          <a:xfrm>
            <a:off x="7399019" y="2211323"/>
            <a:ext cx="3119628" cy="1813559"/>
          </a:xfrm>
          <a:prstGeom prst="rect">
            <a:avLst/>
          </a:prstGeom>
          <a:blipFill>
            <a:blip r:embed="rId9"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4C5A67"/>
              </a:solidFill>
              <a:effectLst/>
              <a:uLnTx/>
              <a:uFillTx/>
              <a:latin typeface="Calibri" panose="020F0502020204030204"/>
              <a:ea typeface="+mn-ea"/>
              <a:cs typeface="+mn-cs"/>
            </a:endParaRPr>
          </a:p>
        </p:txBody>
      </p:sp>
      <p:sp>
        <p:nvSpPr>
          <p:cNvPr id="10" name="object 10"/>
          <p:cNvSpPr/>
          <p:nvPr/>
        </p:nvSpPr>
        <p:spPr>
          <a:xfrm>
            <a:off x="6417564" y="833500"/>
            <a:ext cx="3671570" cy="2364359"/>
          </a:xfrm>
          <a:prstGeom prst="rect">
            <a:avLst/>
          </a:prstGeom>
          <a:blipFill>
            <a:blip r:embed="rId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4C5A67"/>
              </a:solidFill>
              <a:effectLst/>
              <a:uLnTx/>
              <a:uFillTx/>
              <a:latin typeface="Calibri" panose="020F0502020204030204"/>
              <a:ea typeface="+mn-ea"/>
              <a:cs typeface="+mn-cs"/>
            </a:endParaRPr>
          </a:p>
        </p:txBody>
      </p:sp>
      <p:sp>
        <p:nvSpPr>
          <p:cNvPr id="11" name="object 11"/>
          <p:cNvSpPr/>
          <p:nvPr/>
        </p:nvSpPr>
        <p:spPr>
          <a:xfrm>
            <a:off x="6612635" y="1028700"/>
            <a:ext cx="3121152" cy="1813560"/>
          </a:xfrm>
          <a:prstGeom prst="rect">
            <a:avLst/>
          </a:prstGeom>
          <a:blipFill>
            <a:blip r:embed="rId10"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4C5A67"/>
              </a:solidFill>
              <a:effectLst/>
              <a:uLnTx/>
              <a:uFillTx/>
              <a:latin typeface="Calibri" panose="020F0502020204030204"/>
              <a:ea typeface="+mn-ea"/>
              <a:cs typeface="+mn-cs"/>
            </a:endParaRPr>
          </a:p>
        </p:txBody>
      </p:sp>
      <p:sp>
        <p:nvSpPr>
          <p:cNvPr id="12" name="object 12"/>
          <p:cNvSpPr/>
          <p:nvPr/>
        </p:nvSpPr>
        <p:spPr>
          <a:xfrm>
            <a:off x="7075931" y="1458341"/>
            <a:ext cx="3670046" cy="2364358"/>
          </a:xfrm>
          <a:prstGeom prst="rect">
            <a:avLst/>
          </a:prstGeom>
          <a:blipFill>
            <a:blip r:embed="rId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4C5A67"/>
              </a:solidFill>
              <a:effectLst/>
              <a:uLnTx/>
              <a:uFillTx/>
              <a:latin typeface="Calibri" panose="020F0502020204030204"/>
              <a:ea typeface="+mn-ea"/>
              <a:cs typeface="+mn-cs"/>
            </a:endParaRPr>
          </a:p>
        </p:txBody>
      </p:sp>
      <p:sp>
        <p:nvSpPr>
          <p:cNvPr id="13" name="object 13"/>
          <p:cNvSpPr/>
          <p:nvPr/>
        </p:nvSpPr>
        <p:spPr>
          <a:xfrm>
            <a:off x="7271004" y="1653539"/>
            <a:ext cx="3119628" cy="1813560"/>
          </a:xfrm>
          <a:prstGeom prst="rect">
            <a:avLst/>
          </a:prstGeom>
          <a:blipFill>
            <a:blip r:embed="rId11"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4C5A67"/>
              </a:solidFill>
              <a:effectLst/>
              <a:uLnTx/>
              <a:uFillTx/>
              <a:latin typeface="Calibri" panose="020F0502020204030204"/>
              <a:ea typeface="+mn-ea"/>
              <a:cs typeface="+mn-cs"/>
            </a:endParaRPr>
          </a:p>
        </p:txBody>
      </p:sp>
      <p:sp>
        <p:nvSpPr>
          <p:cNvPr id="14" name="object 14"/>
          <p:cNvSpPr/>
          <p:nvPr/>
        </p:nvSpPr>
        <p:spPr>
          <a:xfrm>
            <a:off x="7732776" y="2084704"/>
            <a:ext cx="3670046" cy="2364359"/>
          </a:xfrm>
          <a:prstGeom prst="rect">
            <a:avLst/>
          </a:prstGeom>
          <a:blipFill>
            <a:blip r:embed="rId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4C5A67"/>
              </a:solidFill>
              <a:effectLst/>
              <a:uLnTx/>
              <a:uFillTx/>
              <a:latin typeface="Calibri" panose="020F0502020204030204"/>
              <a:ea typeface="+mn-ea"/>
              <a:cs typeface="+mn-cs"/>
            </a:endParaRPr>
          </a:p>
        </p:txBody>
      </p:sp>
      <p:sp>
        <p:nvSpPr>
          <p:cNvPr id="15" name="object 15"/>
          <p:cNvSpPr/>
          <p:nvPr/>
        </p:nvSpPr>
        <p:spPr>
          <a:xfrm>
            <a:off x="7927847" y="2279904"/>
            <a:ext cx="3119628" cy="1813560"/>
          </a:xfrm>
          <a:prstGeom prst="rect">
            <a:avLst/>
          </a:prstGeom>
          <a:blipFill>
            <a:blip r:embed="rId1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4C5A67"/>
              </a:solidFill>
              <a:effectLst/>
              <a:uLnTx/>
              <a:uFillTx/>
              <a:latin typeface="Calibri" panose="020F0502020204030204"/>
              <a:ea typeface="+mn-ea"/>
              <a:cs typeface="+mn-cs"/>
            </a:endParaRPr>
          </a:p>
        </p:txBody>
      </p:sp>
      <p:sp>
        <p:nvSpPr>
          <p:cNvPr id="16" name="object 16"/>
          <p:cNvSpPr txBox="1"/>
          <p:nvPr/>
        </p:nvSpPr>
        <p:spPr>
          <a:xfrm>
            <a:off x="6743445" y="4451984"/>
            <a:ext cx="2738120" cy="320601"/>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2000" b="1" i="0" u="none" strike="noStrike" kern="1200" cap="none" spc="0" normalizeH="0" baseline="0" noProof="0" dirty="0">
                <a:ln>
                  <a:noFill/>
                </a:ln>
                <a:solidFill>
                  <a:srgbClr val="4C5A67"/>
                </a:solidFill>
                <a:effectLst/>
                <a:uLnTx/>
                <a:uFillTx/>
                <a:latin typeface="Calibri" panose="020F0502020204030204"/>
                <a:ea typeface="+mn-ea"/>
                <a:cs typeface="+mn-cs"/>
              </a:rPr>
              <a:t>Model-driven apps</a:t>
            </a:r>
          </a:p>
        </p:txBody>
      </p:sp>
      <p:sp>
        <p:nvSpPr>
          <p:cNvPr id="17" name="object 17"/>
          <p:cNvSpPr txBox="1"/>
          <p:nvPr/>
        </p:nvSpPr>
        <p:spPr>
          <a:xfrm>
            <a:off x="6743445" y="4791836"/>
            <a:ext cx="4411345" cy="1040765"/>
          </a:xfrm>
          <a:prstGeom prst="rect">
            <a:avLst/>
          </a:prstGeom>
        </p:spPr>
        <p:txBody>
          <a:bodyPr vert="horz" wrap="square" lIns="0" tIns="43815" rIns="0" bIns="0" rtlCol="0">
            <a:spAutoFit/>
          </a:bodyPr>
          <a:lstStyle/>
          <a:p>
            <a:pPr marL="12700" marR="5080" lvl="0" indent="0" algn="l" defTabSz="914400" rtl="0" eaLnBrk="1" fontAlgn="auto" latinLnBrk="0" hangingPunct="1">
              <a:lnSpc>
                <a:spcPts val="1939"/>
              </a:lnSpc>
              <a:spcBef>
                <a:spcPts val="345"/>
              </a:spcBef>
              <a:spcAft>
                <a:spcPts val="0"/>
              </a:spcAft>
              <a:buClrTx/>
              <a:buSzTx/>
              <a:buFontTx/>
              <a:buNone/>
              <a:tabLst/>
              <a:defRPr/>
            </a:pPr>
            <a:r>
              <a:rPr kumimoji="0" sz="2000" b="0" i="0" u="none" strike="noStrike" kern="1200" cap="none" spc="0" normalizeH="0" baseline="0" noProof="0" dirty="0">
                <a:ln>
                  <a:noFill/>
                </a:ln>
                <a:solidFill>
                  <a:srgbClr val="4C5A67"/>
                </a:solidFill>
                <a:effectLst/>
                <a:uLnTx/>
                <a:uFillTx/>
                <a:latin typeface="Calibri" panose="020F0502020204030204"/>
                <a:ea typeface="+mn-ea"/>
                <a:cs typeface="+mn-cs"/>
              </a:rPr>
              <a:t>Built on the Common Data Service for Apps  Start with a data model, relationships, and  business processes</a:t>
            </a:r>
          </a:p>
          <a:p>
            <a:pPr marL="12700" marR="0" lvl="0" indent="0" algn="just" defTabSz="914400" rtl="0" eaLnBrk="1" fontAlgn="auto" latinLnBrk="0" hangingPunct="1">
              <a:lnSpc>
                <a:spcPts val="1925"/>
              </a:lnSpc>
              <a:spcBef>
                <a:spcPts val="0"/>
              </a:spcBef>
              <a:spcAft>
                <a:spcPts val="0"/>
              </a:spcAft>
              <a:buClrTx/>
              <a:buSzTx/>
              <a:buFontTx/>
              <a:buNone/>
              <a:tabLst/>
              <a:defRPr/>
            </a:pPr>
            <a:r>
              <a:rPr kumimoji="0" sz="2000" b="0" i="0" u="none" strike="noStrike" kern="1200" cap="none" spc="0" normalizeH="0" baseline="0" noProof="0" dirty="0">
                <a:ln>
                  <a:noFill/>
                </a:ln>
                <a:solidFill>
                  <a:srgbClr val="4C5A67"/>
                </a:solidFill>
                <a:effectLst/>
                <a:uLnTx/>
                <a:uFillTx/>
                <a:latin typeface="Calibri" panose="020F0502020204030204"/>
                <a:ea typeface="+mn-ea"/>
                <a:cs typeface="+mn-cs"/>
              </a:rPr>
              <a:t>Build End-to-End business applications</a:t>
            </a:r>
          </a:p>
        </p:txBody>
      </p:sp>
      <p:sp>
        <p:nvSpPr>
          <p:cNvPr id="18" name="object 18"/>
          <p:cNvSpPr/>
          <p:nvPr/>
        </p:nvSpPr>
        <p:spPr>
          <a:xfrm>
            <a:off x="1057655" y="1179575"/>
            <a:ext cx="4523359" cy="2859024"/>
          </a:xfrm>
          <a:prstGeom prst="rect">
            <a:avLst/>
          </a:prstGeom>
          <a:blipFill>
            <a:blip r:embed="rId1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4C5A67"/>
              </a:solidFill>
              <a:effectLst/>
              <a:uLnTx/>
              <a:uFillTx/>
              <a:latin typeface="Calibri" panose="020F0502020204030204"/>
              <a:ea typeface="+mn-ea"/>
              <a:cs typeface="+mn-cs"/>
            </a:endParaRPr>
          </a:p>
        </p:txBody>
      </p:sp>
      <p:sp>
        <p:nvSpPr>
          <p:cNvPr id="19" name="object 19"/>
          <p:cNvSpPr/>
          <p:nvPr/>
        </p:nvSpPr>
        <p:spPr>
          <a:xfrm>
            <a:off x="1252727" y="1374647"/>
            <a:ext cx="3973067" cy="2308860"/>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4C5A67"/>
              </a:solidFill>
              <a:effectLst/>
              <a:uLnTx/>
              <a:uFillTx/>
              <a:latin typeface="Calibri" panose="020F0502020204030204"/>
              <a:ea typeface="+mn-ea"/>
              <a:cs typeface="+mn-cs"/>
            </a:endParaRPr>
          </a:p>
        </p:txBody>
      </p:sp>
      <p:sp>
        <p:nvSpPr>
          <p:cNvPr id="20" name="object 20"/>
          <p:cNvSpPr/>
          <p:nvPr/>
        </p:nvSpPr>
        <p:spPr>
          <a:xfrm>
            <a:off x="2226564" y="1755648"/>
            <a:ext cx="2062607" cy="2693035"/>
          </a:xfrm>
          <a:prstGeom prst="rect">
            <a:avLst/>
          </a:prstGeom>
          <a:blipFill>
            <a:blip r:embed="rId1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4C5A67"/>
              </a:solidFill>
              <a:effectLst/>
              <a:uLnTx/>
              <a:uFillTx/>
              <a:latin typeface="Calibri" panose="020F0502020204030204"/>
              <a:ea typeface="+mn-ea"/>
              <a:cs typeface="+mn-cs"/>
            </a:endParaRPr>
          </a:p>
        </p:txBody>
      </p:sp>
      <p:sp>
        <p:nvSpPr>
          <p:cNvPr id="21" name="object 21"/>
          <p:cNvSpPr/>
          <p:nvPr/>
        </p:nvSpPr>
        <p:spPr>
          <a:xfrm>
            <a:off x="2421635" y="1950720"/>
            <a:ext cx="1511808" cy="2142743"/>
          </a:xfrm>
          <a:prstGeom prst="rect">
            <a:avLst/>
          </a:prstGeom>
          <a:blipFill>
            <a:blip r:embed="rId1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4C5A67"/>
              </a:solidFill>
              <a:effectLst/>
              <a:uLnTx/>
              <a:uFillTx/>
              <a:latin typeface="Calibri" panose="020F0502020204030204"/>
              <a:ea typeface="+mn-ea"/>
              <a:cs typeface="+mn-cs"/>
            </a:endParaRPr>
          </a:p>
        </p:txBody>
      </p:sp>
      <p:sp>
        <p:nvSpPr>
          <p:cNvPr id="22" name="object 22"/>
          <p:cNvSpPr/>
          <p:nvPr/>
        </p:nvSpPr>
        <p:spPr>
          <a:xfrm>
            <a:off x="3738371" y="1755648"/>
            <a:ext cx="2070100" cy="2693035"/>
          </a:xfrm>
          <a:prstGeom prst="rect">
            <a:avLst/>
          </a:prstGeom>
          <a:blipFill>
            <a:blip r:embed="rId1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4C5A67"/>
              </a:solidFill>
              <a:effectLst/>
              <a:uLnTx/>
              <a:uFillTx/>
              <a:latin typeface="Calibri" panose="020F0502020204030204"/>
              <a:ea typeface="+mn-ea"/>
              <a:cs typeface="+mn-cs"/>
            </a:endParaRPr>
          </a:p>
        </p:txBody>
      </p:sp>
      <p:sp>
        <p:nvSpPr>
          <p:cNvPr id="23" name="object 23"/>
          <p:cNvSpPr/>
          <p:nvPr/>
        </p:nvSpPr>
        <p:spPr>
          <a:xfrm>
            <a:off x="3933444" y="1950720"/>
            <a:ext cx="1519427" cy="2142743"/>
          </a:xfrm>
          <a:prstGeom prst="rect">
            <a:avLst/>
          </a:prstGeom>
          <a:blipFill>
            <a:blip r:embed="rId18"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4C5A67"/>
              </a:solidFill>
              <a:effectLst/>
              <a:uLnTx/>
              <a:uFillTx/>
              <a:latin typeface="Calibri" panose="020F0502020204030204"/>
              <a:ea typeface="+mn-ea"/>
              <a:cs typeface="+mn-cs"/>
            </a:endParaRPr>
          </a:p>
        </p:txBody>
      </p:sp>
      <p:sp>
        <p:nvSpPr>
          <p:cNvPr id="24" name="object 24"/>
          <p:cNvSpPr/>
          <p:nvPr/>
        </p:nvSpPr>
        <p:spPr>
          <a:xfrm>
            <a:off x="606551" y="1021080"/>
            <a:ext cx="4332732" cy="3176143"/>
          </a:xfrm>
          <a:prstGeom prst="rect">
            <a:avLst/>
          </a:prstGeom>
          <a:blipFill>
            <a:blip r:embed="rId19"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4C5A67"/>
              </a:solidFill>
              <a:effectLst/>
              <a:uLnTx/>
              <a:uFillTx/>
              <a:latin typeface="Calibri" panose="020F0502020204030204"/>
              <a:ea typeface="+mn-ea"/>
              <a:cs typeface="+mn-cs"/>
            </a:endParaRPr>
          </a:p>
        </p:txBody>
      </p:sp>
      <p:sp>
        <p:nvSpPr>
          <p:cNvPr id="25" name="object 25"/>
          <p:cNvSpPr/>
          <p:nvPr/>
        </p:nvSpPr>
        <p:spPr>
          <a:xfrm>
            <a:off x="1117091" y="1531619"/>
            <a:ext cx="3345179" cy="2188463"/>
          </a:xfrm>
          <a:prstGeom prst="rect">
            <a:avLst/>
          </a:prstGeom>
          <a:blipFill>
            <a:blip r:embed="rId20"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4C5A67"/>
              </a:solidFill>
              <a:effectLst/>
              <a:uLnTx/>
              <a:uFillTx/>
              <a:latin typeface="Calibri" panose="020F0502020204030204"/>
              <a:ea typeface="+mn-ea"/>
              <a:cs typeface="+mn-cs"/>
            </a:endParaRPr>
          </a:p>
        </p:txBody>
      </p:sp>
      <p:sp>
        <p:nvSpPr>
          <p:cNvPr id="26" name="object 26"/>
          <p:cNvSpPr/>
          <p:nvPr/>
        </p:nvSpPr>
        <p:spPr>
          <a:xfrm>
            <a:off x="1429511" y="1833372"/>
            <a:ext cx="2720340" cy="1586484"/>
          </a:xfrm>
          <a:prstGeom prst="rect">
            <a:avLst/>
          </a:prstGeom>
          <a:blipFill>
            <a:blip r:embed="rId21"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4C5A67"/>
              </a:solidFill>
              <a:effectLst/>
              <a:uLnTx/>
              <a:uFillTx/>
              <a:latin typeface="Calibri" panose="020F0502020204030204"/>
              <a:ea typeface="+mn-ea"/>
              <a:cs typeface="+mn-cs"/>
            </a:endParaRPr>
          </a:p>
        </p:txBody>
      </p:sp>
      <p:sp>
        <p:nvSpPr>
          <p:cNvPr id="27" name="object 27"/>
          <p:cNvSpPr/>
          <p:nvPr/>
        </p:nvSpPr>
        <p:spPr>
          <a:xfrm>
            <a:off x="4015740" y="1406652"/>
            <a:ext cx="1392936" cy="2476500"/>
          </a:xfrm>
          <a:prstGeom prst="rect">
            <a:avLst/>
          </a:prstGeom>
          <a:blipFill>
            <a:blip r:embed="rId2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4C5A67"/>
              </a:solidFill>
              <a:effectLst/>
              <a:uLnTx/>
              <a:uFillTx/>
              <a:latin typeface="Calibri" panose="020F0502020204030204"/>
              <a:ea typeface="+mn-ea"/>
              <a:cs typeface="+mn-cs"/>
            </a:endParaRPr>
          </a:p>
        </p:txBody>
      </p:sp>
      <p:sp>
        <p:nvSpPr>
          <p:cNvPr id="28" name="object 28"/>
          <p:cNvSpPr/>
          <p:nvPr/>
        </p:nvSpPr>
        <p:spPr>
          <a:xfrm>
            <a:off x="3825240" y="883919"/>
            <a:ext cx="1783080" cy="3485387"/>
          </a:xfrm>
          <a:prstGeom prst="rect">
            <a:avLst/>
          </a:prstGeom>
          <a:blipFill>
            <a:blip r:embed="rId2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4C5A67"/>
              </a:solidFill>
              <a:effectLst/>
              <a:uLnTx/>
              <a:uFillTx/>
              <a:latin typeface="Calibri" panose="020F0502020204030204"/>
              <a:ea typeface="+mn-ea"/>
              <a:cs typeface="+mn-cs"/>
            </a:endParaRPr>
          </a:p>
        </p:txBody>
      </p:sp>
      <p:sp>
        <p:nvSpPr>
          <p:cNvPr id="30" name="Rectangle 29">
            <a:extLst>
              <a:ext uri="{FF2B5EF4-FFF2-40B4-BE49-F238E27FC236}">
                <a16:creationId xmlns:a16="http://schemas.microsoft.com/office/drawing/2014/main" id="{76E48D78-03FE-40F8-8A46-0C51B7AA2504}"/>
              </a:ext>
            </a:extLst>
          </p:cNvPr>
          <p:cNvSpPr/>
          <p:nvPr/>
        </p:nvSpPr>
        <p:spPr>
          <a:xfrm>
            <a:off x="6096000" y="437170"/>
            <a:ext cx="5505342" cy="5965371"/>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Rectangle 30">
            <a:extLst>
              <a:ext uri="{FF2B5EF4-FFF2-40B4-BE49-F238E27FC236}">
                <a16:creationId xmlns:a16="http://schemas.microsoft.com/office/drawing/2014/main" id="{2C00C30E-5D01-4068-907B-C9FE9B4C8AA5}"/>
              </a:ext>
            </a:extLst>
          </p:cNvPr>
          <p:cNvSpPr/>
          <p:nvPr/>
        </p:nvSpPr>
        <p:spPr>
          <a:xfrm>
            <a:off x="1169127" y="4660612"/>
            <a:ext cx="4480321" cy="1477328"/>
          </a:xfrm>
          <a:prstGeom prst="rect">
            <a:avLst/>
          </a:prstGeom>
        </p:spPr>
        <p:txBody>
          <a:bodyPr wrap="square">
            <a:spAutoFit/>
          </a:bodyPr>
          <a:lstStyle/>
          <a:p>
            <a:r>
              <a:rPr lang="en-GB" b="1" dirty="0"/>
              <a:t>Canvas apps</a:t>
            </a:r>
          </a:p>
          <a:p>
            <a:r>
              <a:rPr lang="en-GB" dirty="0"/>
              <a:t>Start with user experience  WYSIWYG designer</a:t>
            </a:r>
          </a:p>
          <a:p>
            <a:r>
              <a:rPr lang="en-GB" dirty="0"/>
              <a:t>Role-based apps</a:t>
            </a:r>
          </a:p>
          <a:p>
            <a:r>
              <a:rPr lang="en-GB" dirty="0"/>
              <a:t>Mash up data from 200+ sources</a:t>
            </a:r>
          </a:p>
        </p:txBody>
      </p:sp>
    </p:spTree>
    <p:extLst>
      <p:ext uri="{BB962C8B-B14F-4D97-AF65-F5344CB8AC3E}">
        <p14:creationId xmlns:p14="http://schemas.microsoft.com/office/powerpoint/2010/main" val="107179341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065" rIns="0" bIns="0" rtlCol="0">
            <a:spAutoFit/>
          </a:bodyPr>
          <a:lstStyle/>
          <a:p>
            <a:pPr marL="12700">
              <a:lnSpc>
                <a:spcPct val="100000"/>
              </a:lnSpc>
              <a:spcBef>
                <a:spcPts val="95"/>
              </a:spcBef>
            </a:pPr>
            <a:r>
              <a:rPr sz="4000" spc="-5" dirty="0">
                <a:solidFill>
                  <a:srgbClr val="3E2582"/>
                </a:solidFill>
                <a:latin typeface="Arial"/>
                <a:cs typeface="Arial"/>
              </a:rPr>
              <a:t>Data </a:t>
            </a:r>
            <a:r>
              <a:rPr sz="4000" spc="-10" dirty="0">
                <a:solidFill>
                  <a:srgbClr val="3E2582"/>
                </a:solidFill>
                <a:latin typeface="Arial"/>
                <a:cs typeface="Arial"/>
              </a:rPr>
              <a:t>model</a:t>
            </a:r>
            <a:r>
              <a:rPr sz="4000" spc="-15" dirty="0">
                <a:solidFill>
                  <a:srgbClr val="3E2582"/>
                </a:solidFill>
                <a:latin typeface="Arial"/>
                <a:cs typeface="Arial"/>
              </a:rPr>
              <a:t> </a:t>
            </a:r>
            <a:r>
              <a:rPr sz="4000" spc="-5" dirty="0">
                <a:solidFill>
                  <a:srgbClr val="3E2582"/>
                </a:solidFill>
                <a:latin typeface="Arial"/>
                <a:cs typeface="Arial"/>
              </a:rPr>
              <a:t>design</a:t>
            </a:r>
            <a:endParaRPr sz="4000">
              <a:latin typeface="Arial"/>
              <a:cs typeface="Arial"/>
            </a:endParaRPr>
          </a:p>
        </p:txBody>
      </p:sp>
      <p:sp>
        <p:nvSpPr>
          <p:cNvPr id="3" name="object 3"/>
          <p:cNvSpPr txBox="1"/>
          <p:nvPr/>
        </p:nvSpPr>
        <p:spPr>
          <a:xfrm>
            <a:off x="711200" y="2309875"/>
            <a:ext cx="2588260" cy="2305685"/>
          </a:xfrm>
          <a:prstGeom prst="rect">
            <a:avLst/>
          </a:prstGeom>
        </p:spPr>
        <p:txBody>
          <a:bodyPr vert="horz" wrap="square" lIns="0" tIns="102235" rIns="0" bIns="0" rtlCol="0">
            <a:spAutoFit/>
          </a:bodyPr>
          <a:lstStyle/>
          <a:p>
            <a:pPr marL="372110" indent="-359410">
              <a:lnSpc>
                <a:spcPct val="100000"/>
              </a:lnSpc>
              <a:spcBef>
                <a:spcPts val="805"/>
              </a:spcBef>
              <a:buChar char="•"/>
              <a:tabLst>
                <a:tab pos="372110" algn="l"/>
                <a:tab pos="372745" algn="l"/>
              </a:tabLst>
            </a:pPr>
            <a:r>
              <a:rPr sz="2400" spc="-5" dirty="0">
                <a:latin typeface="Arial"/>
                <a:cs typeface="Arial"/>
              </a:rPr>
              <a:t>Option</a:t>
            </a:r>
            <a:r>
              <a:rPr sz="2400" spc="-10" dirty="0">
                <a:latin typeface="Arial"/>
                <a:cs typeface="Arial"/>
              </a:rPr>
              <a:t> </a:t>
            </a:r>
            <a:r>
              <a:rPr sz="2400" dirty="0">
                <a:latin typeface="Arial"/>
                <a:cs typeface="Arial"/>
              </a:rPr>
              <a:t>Sets</a:t>
            </a:r>
            <a:endParaRPr sz="2400">
              <a:latin typeface="Arial"/>
              <a:cs typeface="Arial"/>
            </a:endParaRPr>
          </a:p>
          <a:p>
            <a:pPr marL="372110" indent="-359410">
              <a:lnSpc>
                <a:spcPct val="100000"/>
              </a:lnSpc>
              <a:spcBef>
                <a:spcPts val="710"/>
              </a:spcBef>
              <a:buChar char="•"/>
              <a:tabLst>
                <a:tab pos="372110" algn="l"/>
                <a:tab pos="372745" algn="l"/>
              </a:tabLst>
            </a:pPr>
            <a:r>
              <a:rPr sz="2400" spc="-5" dirty="0">
                <a:latin typeface="Arial"/>
                <a:cs typeface="Arial"/>
              </a:rPr>
              <a:t>Entities</a:t>
            </a:r>
            <a:endParaRPr sz="2400">
              <a:latin typeface="Arial"/>
              <a:cs typeface="Arial"/>
            </a:endParaRPr>
          </a:p>
          <a:p>
            <a:pPr marL="372110" indent="-359410">
              <a:lnSpc>
                <a:spcPct val="100000"/>
              </a:lnSpc>
              <a:spcBef>
                <a:spcPts val="710"/>
              </a:spcBef>
              <a:buChar char="•"/>
              <a:tabLst>
                <a:tab pos="372110" algn="l"/>
                <a:tab pos="372745" algn="l"/>
              </a:tabLst>
            </a:pPr>
            <a:r>
              <a:rPr sz="2400" spc="-5" dirty="0">
                <a:latin typeface="Arial"/>
                <a:cs typeface="Arial"/>
              </a:rPr>
              <a:t>Fields Data</a:t>
            </a:r>
            <a:r>
              <a:rPr sz="2400" spc="-50" dirty="0">
                <a:latin typeface="Arial"/>
                <a:cs typeface="Arial"/>
              </a:rPr>
              <a:t> </a:t>
            </a:r>
            <a:r>
              <a:rPr sz="2400" dirty="0">
                <a:latin typeface="Arial"/>
                <a:cs typeface="Arial"/>
              </a:rPr>
              <a:t>type</a:t>
            </a:r>
            <a:endParaRPr sz="2400">
              <a:latin typeface="Arial"/>
              <a:cs typeface="Arial"/>
            </a:endParaRPr>
          </a:p>
          <a:p>
            <a:pPr marL="372110" indent="-359410">
              <a:lnSpc>
                <a:spcPct val="100000"/>
              </a:lnSpc>
              <a:spcBef>
                <a:spcPts val="720"/>
              </a:spcBef>
              <a:buChar char="•"/>
              <a:tabLst>
                <a:tab pos="372110" algn="l"/>
                <a:tab pos="372745" algn="l"/>
              </a:tabLst>
            </a:pPr>
            <a:r>
              <a:rPr sz="2400" spc="-5" dirty="0">
                <a:latin typeface="Arial"/>
                <a:cs typeface="Arial"/>
              </a:rPr>
              <a:t>Relationships</a:t>
            </a:r>
            <a:endParaRPr sz="2400">
              <a:latin typeface="Arial"/>
              <a:cs typeface="Arial"/>
            </a:endParaRPr>
          </a:p>
          <a:p>
            <a:pPr marL="372110" indent="-359410">
              <a:lnSpc>
                <a:spcPct val="100000"/>
              </a:lnSpc>
              <a:spcBef>
                <a:spcPts val="710"/>
              </a:spcBef>
              <a:buChar char="•"/>
              <a:tabLst>
                <a:tab pos="372110" algn="l"/>
                <a:tab pos="372745" algn="l"/>
              </a:tabLst>
            </a:pPr>
            <a:r>
              <a:rPr sz="2400" spc="-5" dirty="0">
                <a:latin typeface="Arial"/>
                <a:cs typeface="Arial"/>
              </a:rPr>
              <a:t>Field</a:t>
            </a:r>
            <a:r>
              <a:rPr sz="2400" spc="5" dirty="0">
                <a:latin typeface="Arial"/>
                <a:cs typeface="Arial"/>
              </a:rPr>
              <a:t> </a:t>
            </a:r>
            <a:r>
              <a:rPr sz="2400" spc="-5" dirty="0">
                <a:latin typeface="Arial"/>
                <a:cs typeface="Arial"/>
              </a:rPr>
              <a:t>mapping</a:t>
            </a:r>
            <a:endParaRPr sz="2400">
              <a:latin typeface="Arial"/>
              <a:cs typeface="Arial"/>
            </a:endParaRPr>
          </a:p>
        </p:txBody>
      </p:sp>
      <p:sp>
        <p:nvSpPr>
          <p:cNvPr id="5" name="object 5"/>
          <p:cNvSpPr/>
          <p:nvPr/>
        </p:nvSpPr>
        <p:spPr>
          <a:xfrm>
            <a:off x="5611367" y="2456688"/>
            <a:ext cx="5818632" cy="3209544"/>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26909691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6426708"/>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73444559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40AD4-3E36-43AE-B61F-9521AC7BC8BB}"/>
              </a:ext>
            </a:extLst>
          </p:cNvPr>
          <p:cNvSpPr>
            <a:spLocks noGrp="1"/>
          </p:cNvSpPr>
          <p:nvPr>
            <p:ph type="title"/>
          </p:nvPr>
        </p:nvSpPr>
        <p:spPr>
          <a:xfrm>
            <a:off x="4986529" y="2394006"/>
            <a:ext cx="6316576" cy="2069988"/>
          </a:xfrm>
        </p:spPr>
        <p:txBody>
          <a:bodyPr vert="horz" lIns="91440" tIns="45720" rIns="91440" bIns="45720" rtlCol="0" anchor="ctr">
            <a:normAutofit/>
          </a:bodyPr>
          <a:lstStyle/>
          <a:p>
            <a:pPr algn="ctr"/>
            <a:r>
              <a:rPr lang="en-US" sz="5100" b="1" dirty="0"/>
              <a:t>Demo &amp; Hands-on</a:t>
            </a:r>
          </a:p>
        </p:txBody>
      </p:sp>
      <p:pic>
        <p:nvPicPr>
          <p:cNvPr id="13" name="Graphic 12" descr="BIDashboard">
            <a:extLst>
              <a:ext uri="{FF2B5EF4-FFF2-40B4-BE49-F238E27FC236}">
                <a16:creationId xmlns:a16="http://schemas.microsoft.com/office/drawing/2014/main" id="{41241C26-4049-4C41-9080-8FCBB7F8C3B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61749" y="1741932"/>
            <a:ext cx="3374136" cy="3374136"/>
          </a:xfrm>
          <a:prstGeom prst="rect">
            <a:avLst/>
          </a:prstGeom>
        </p:spPr>
      </p:pic>
    </p:spTree>
    <p:extLst>
      <p:ext uri="{BB962C8B-B14F-4D97-AF65-F5344CB8AC3E}">
        <p14:creationId xmlns:p14="http://schemas.microsoft.com/office/powerpoint/2010/main" val="244460427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40AD4-3E36-43AE-B61F-9521AC7BC8BB}"/>
              </a:ext>
            </a:extLst>
          </p:cNvPr>
          <p:cNvSpPr>
            <a:spLocks noGrp="1"/>
          </p:cNvSpPr>
          <p:nvPr>
            <p:ph type="title"/>
          </p:nvPr>
        </p:nvSpPr>
        <p:spPr>
          <a:xfrm>
            <a:off x="4913675" y="597863"/>
            <a:ext cx="6316576" cy="2069988"/>
          </a:xfrm>
        </p:spPr>
        <p:txBody>
          <a:bodyPr vert="horz" lIns="91440" tIns="45720" rIns="91440" bIns="45720" rtlCol="0" anchor="ctr">
            <a:normAutofit/>
          </a:bodyPr>
          <a:lstStyle/>
          <a:p>
            <a:pPr algn="ctr"/>
            <a:r>
              <a:rPr lang="en-US" sz="5100" b="1" dirty="0"/>
              <a:t>Use case</a:t>
            </a:r>
          </a:p>
        </p:txBody>
      </p:sp>
      <p:pic>
        <p:nvPicPr>
          <p:cNvPr id="13" name="Graphic 12" descr="BIDashboard">
            <a:extLst>
              <a:ext uri="{FF2B5EF4-FFF2-40B4-BE49-F238E27FC236}">
                <a16:creationId xmlns:a16="http://schemas.microsoft.com/office/drawing/2014/main" id="{41241C26-4049-4C41-9080-8FCBB7F8C3B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61749" y="1741932"/>
            <a:ext cx="3374136" cy="3374136"/>
          </a:xfrm>
          <a:prstGeom prst="rect">
            <a:avLst/>
          </a:prstGeom>
        </p:spPr>
      </p:pic>
      <p:sp>
        <p:nvSpPr>
          <p:cNvPr id="3" name="TextBox 2">
            <a:extLst>
              <a:ext uri="{FF2B5EF4-FFF2-40B4-BE49-F238E27FC236}">
                <a16:creationId xmlns:a16="http://schemas.microsoft.com/office/drawing/2014/main" id="{B36E1A61-D087-4F83-A3FB-A5109E717A62}"/>
              </a:ext>
            </a:extLst>
          </p:cNvPr>
          <p:cNvSpPr txBox="1"/>
          <p:nvPr/>
        </p:nvSpPr>
        <p:spPr>
          <a:xfrm>
            <a:off x="6607630" y="2667851"/>
            <a:ext cx="3181255" cy="369332"/>
          </a:xfrm>
          <a:prstGeom prst="rect">
            <a:avLst/>
          </a:prstGeom>
          <a:noFill/>
        </p:spPr>
        <p:txBody>
          <a:bodyPr wrap="none" rtlCol="0">
            <a:spAutoFit/>
          </a:bodyPr>
          <a:lstStyle/>
          <a:p>
            <a:r>
              <a:rPr lang="en-GB" dirty="0"/>
              <a:t>Develop a Helpdesk application</a:t>
            </a:r>
          </a:p>
        </p:txBody>
      </p:sp>
    </p:spTree>
    <p:extLst>
      <p:ext uri="{BB962C8B-B14F-4D97-AF65-F5344CB8AC3E}">
        <p14:creationId xmlns:p14="http://schemas.microsoft.com/office/powerpoint/2010/main" val="141693975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862140-EFD6-46B2-B616-E88E14C1DE46}"/>
              </a:ext>
            </a:extLst>
          </p:cNvPr>
          <p:cNvSpPr>
            <a:spLocks noGrp="1"/>
          </p:cNvSpPr>
          <p:nvPr>
            <p:ph type="title"/>
          </p:nvPr>
        </p:nvSpPr>
        <p:spPr/>
        <p:txBody>
          <a:bodyPr>
            <a:normAutofit/>
          </a:bodyPr>
          <a:lstStyle/>
          <a:p>
            <a:r>
              <a:rPr lang="en-US" sz="4000" dirty="0">
                <a:solidFill>
                  <a:schemeClr val="accent1"/>
                </a:solidFill>
              </a:rPr>
              <a:t>For Developers: Extending PowerApps and Flow</a:t>
            </a:r>
            <a:endParaRPr lang="en-GB" sz="4000" dirty="0">
              <a:solidFill>
                <a:schemeClr val="accent1"/>
              </a:solidFill>
            </a:endParaRPr>
          </a:p>
        </p:txBody>
      </p:sp>
      <p:sp>
        <p:nvSpPr>
          <p:cNvPr id="4" name="Text Placeholder 3">
            <a:extLst>
              <a:ext uri="{FF2B5EF4-FFF2-40B4-BE49-F238E27FC236}">
                <a16:creationId xmlns:a16="http://schemas.microsoft.com/office/drawing/2014/main" id="{79836827-40B1-42A7-A13D-DAC3E54A109A}"/>
              </a:ext>
            </a:extLst>
          </p:cNvPr>
          <p:cNvSpPr txBox="1">
            <a:spLocks/>
          </p:cNvSpPr>
          <p:nvPr/>
        </p:nvSpPr>
        <p:spPr>
          <a:xfrm>
            <a:off x="838200" y="2125980"/>
            <a:ext cx="10747375" cy="4229100"/>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Wingdings" panose="05000000000000000000" pitchFamily="2" charset="2"/>
              <a:buChar char="§"/>
            </a:pPr>
            <a:r>
              <a:rPr lang="en-US" sz="2800" dirty="0">
                <a:solidFill>
                  <a:schemeClr val="tx1"/>
                </a:solidFill>
              </a:rPr>
              <a:t>Adding custom data sources to PowerApps</a:t>
            </a:r>
          </a:p>
          <a:p>
            <a:pPr marL="342900" indent="-342900">
              <a:lnSpc>
                <a:spcPct val="150000"/>
              </a:lnSpc>
              <a:buFont typeface="Wingdings" panose="05000000000000000000" pitchFamily="2" charset="2"/>
              <a:buChar char="§"/>
            </a:pPr>
            <a:r>
              <a:rPr lang="en-US" sz="2800" dirty="0">
                <a:solidFill>
                  <a:schemeClr val="tx1"/>
                </a:solidFill>
              </a:rPr>
              <a:t>Extending PowerApps language through Azure API Apps</a:t>
            </a:r>
          </a:p>
          <a:p>
            <a:pPr marL="342900" indent="-342900">
              <a:lnSpc>
                <a:spcPct val="150000"/>
              </a:lnSpc>
              <a:buFont typeface="Wingdings" panose="05000000000000000000" pitchFamily="2" charset="2"/>
              <a:buChar char="§"/>
            </a:pPr>
            <a:r>
              <a:rPr lang="en-US" sz="2800" dirty="0">
                <a:solidFill>
                  <a:schemeClr val="tx1"/>
                </a:solidFill>
              </a:rPr>
              <a:t>Extending PowerApps with Azure Functions</a:t>
            </a:r>
          </a:p>
          <a:p>
            <a:pPr marL="342900" indent="-342900">
              <a:lnSpc>
                <a:spcPct val="150000"/>
              </a:lnSpc>
              <a:buFont typeface="Wingdings" panose="05000000000000000000" pitchFamily="2" charset="2"/>
              <a:buChar char="§"/>
            </a:pPr>
            <a:r>
              <a:rPr lang="en-US" sz="2800" dirty="0">
                <a:solidFill>
                  <a:schemeClr val="tx1"/>
                </a:solidFill>
              </a:rPr>
              <a:t>Exchanging data from PowerApps with 3rd party system using Azure Service Bus</a:t>
            </a:r>
          </a:p>
          <a:p>
            <a:pPr marL="342900" indent="-342900">
              <a:lnSpc>
                <a:spcPct val="150000"/>
              </a:lnSpc>
              <a:buFont typeface="Wingdings" panose="05000000000000000000" pitchFamily="2" charset="2"/>
              <a:buChar char="§"/>
            </a:pPr>
            <a:r>
              <a:rPr lang="en-US" sz="2800" dirty="0">
                <a:solidFill>
                  <a:schemeClr val="tx1"/>
                </a:solidFill>
              </a:rPr>
              <a:t>Using Azure API Apps to create custom Flow Action</a:t>
            </a:r>
          </a:p>
        </p:txBody>
      </p:sp>
    </p:spTree>
    <p:extLst>
      <p:ext uri="{BB962C8B-B14F-4D97-AF65-F5344CB8AC3E}">
        <p14:creationId xmlns:p14="http://schemas.microsoft.com/office/powerpoint/2010/main" val="34449586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CF93D39-FB3E-482D-B572-F9B445548D5E}"/>
              </a:ext>
            </a:extLst>
          </p:cNvPr>
          <p:cNvSpPr>
            <a:spLocks noGrp="1"/>
          </p:cNvSpPr>
          <p:nvPr>
            <p:ph type="title"/>
          </p:nvPr>
        </p:nvSpPr>
        <p:spPr/>
        <p:txBody>
          <a:bodyPr/>
          <a:lstStyle/>
          <a:p>
            <a:r>
              <a:rPr lang="en-US" dirty="0">
                <a:solidFill>
                  <a:schemeClr val="accent1"/>
                </a:solidFill>
              </a:rPr>
              <a:t>InfoPath replacement?</a:t>
            </a:r>
            <a:endParaRPr lang="en-GB" dirty="0">
              <a:solidFill>
                <a:schemeClr val="accent1"/>
              </a:solidFill>
            </a:endParaRPr>
          </a:p>
        </p:txBody>
      </p:sp>
      <p:sp>
        <p:nvSpPr>
          <p:cNvPr id="5" name="Content Placeholder 4">
            <a:extLst>
              <a:ext uri="{FF2B5EF4-FFF2-40B4-BE49-F238E27FC236}">
                <a16:creationId xmlns:a16="http://schemas.microsoft.com/office/drawing/2014/main" id="{5D98A975-39F7-4CE6-8211-133B3F38344A}"/>
              </a:ext>
            </a:extLst>
          </p:cNvPr>
          <p:cNvSpPr>
            <a:spLocks noGrp="1"/>
          </p:cNvSpPr>
          <p:nvPr>
            <p:ph idx="1"/>
          </p:nvPr>
        </p:nvSpPr>
        <p:spPr/>
        <p:txBody>
          <a:bodyPr/>
          <a:lstStyle/>
          <a:p>
            <a:r>
              <a:rPr lang="en-US" dirty="0"/>
              <a:t>InfoPath replacement. It is a successor, not a replacement.</a:t>
            </a:r>
          </a:p>
          <a:p>
            <a:pPr lvl="1"/>
            <a:r>
              <a:rPr lang="en-US" dirty="0"/>
              <a:t>Limited functionalities</a:t>
            </a:r>
          </a:p>
          <a:p>
            <a:pPr lvl="1"/>
            <a:r>
              <a:rPr lang="en-US" dirty="0"/>
              <a:t>List forms</a:t>
            </a:r>
          </a:p>
          <a:p>
            <a:pPr lvl="1"/>
            <a:r>
              <a:rPr lang="en-US" dirty="0"/>
              <a:t>Microsoft stated there will be no 1:1 parity</a:t>
            </a:r>
          </a:p>
          <a:p>
            <a:r>
              <a:rPr lang="en-US" dirty="0"/>
              <a:t>SharePoint-specific product</a:t>
            </a:r>
          </a:p>
          <a:p>
            <a:pPr lvl="1"/>
            <a:r>
              <a:rPr lang="en-US" dirty="0"/>
              <a:t>Limited SharePoint support</a:t>
            </a:r>
          </a:p>
          <a:p>
            <a:pPr lvl="1"/>
            <a:r>
              <a:rPr lang="en-US" dirty="0"/>
              <a:t>Will get better</a:t>
            </a:r>
          </a:p>
          <a:p>
            <a:endParaRPr lang="en-GB" dirty="0"/>
          </a:p>
        </p:txBody>
      </p:sp>
    </p:spTree>
    <p:extLst>
      <p:ext uri="{BB962C8B-B14F-4D97-AF65-F5344CB8AC3E}">
        <p14:creationId xmlns:p14="http://schemas.microsoft.com/office/powerpoint/2010/main" val="382415711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C65D296-4E23-493E-8322-A46AABFDD563}"/>
              </a:ext>
            </a:extLst>
          </p:cNvPr>
          <p:cNvSpPr>
            <a:spLocks noGrp="1"/>
          </p:cNvSpPr>
          <p:nvPr>
            <p:ph type="title"/>
          </p:nvPr>
        </p:nvSpPr>
        <p:spPr/>
        <p:txBody>
          <a:bodyPr/>
          <a:lstStyle/>
          <a:p>
            <a:r>
              <a:rPr lang="en-GB" dirty="0">
                <a:solidFill>
                  <a:schemeClr val="accent1"/>
                </a:solidFill>
              </a:rPr>
              <a:t>Warning</a:t>
            </a:r>
          </a:p>
        </p:txBody>
      </p:sp>
      <p:sp>
        <p:nvSpPr>
          <p:cNvPr id="6" name="Text Placeholder 2">
            <a:extLst>
              <a:ext uri="{FF2B5EF4-FFF2-40B4-BE49-F238E27FC236}">
                <a16:creationId xmlns:a16="http://schemas.microsoft.com/office/drawing/2014/main" id="{F23E2EEC-5AFE-43B8-B1B2-7D32C2BD9D09}"/>
              </a:ext>
            </a:extLst>
          </p:cNvPr>
          <p:cNvSpPr txBox="1">
            <a:spLocks/>
          </p:cNvSpPr>
          <p:nvPr/>
        </p:nvSpPr>
        <p:spPr>
          <a:xfrm>
            <a:off x="838200" y="1626499"/>
            <a:ext cx="11006138" cy="480933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PowerApps are published as a Minimum Viable Product: things are changing. Prepare for change, and make your plans flexible.</a:t>
            </a:r>
            <a:br>
              <a:rPr lang="en-US" dirty="0"/>
            </a:br>
            <a:endParaRPr lang="en-US" dirty="0"/>
          </a:p>
          <a:p>
            <a:r>
              <a:rPr lang="en-US" dirty="0"/>
              <a:t>First prove that feature you require is supported by PowerApps, or is at least on the roadmap, to avoid dead-ends. </a:t>
            </a:r>
            <a:br>
              <a:rPr lang="en-US" dirty="0"/>
            </a:br>
            <a:endParaRPr lang="en-US" dirty="0"/>
          </a:p>
          <a:p>
            <a:r>
              <a:rPr lang="en-US" dirty="0"/>
              <a:t>Don’t overpromise.</a:t>
            </a:r>
          </a:p>
          <a:p>
            <a:pPr lvl="1"/>
            <a:r>
              <a:rPr lang="en-US" dirty="0"/>
              <a:t>You might end up deploying hacks as workarounds</a:t>
            </a:r>
          </a:p>
        </p:txBody>
      </p:sp>
    </p:spTree>
    <p:extLst>
      <p:ext uri="{BB962C8B-B14F-4D97-AF65-F5344CB8AC3E}">
        <p14:creationId xmlns:p14="http://schemas.microsoft.com/office/powerpoint/2010/main" val="397491943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E69F019-634C-4C66-A8EA-BDB53D05C577}"/>
              </a:ext>
            </a:extLst>
          </p:cNvPr>
          <p:cNvSpPr>
            <a:spLocks noGrp="1"/>
          </p:cNvSpPr>
          <p:nvPr>
            <p:ph type="title"/>
          </p:nvPr>
        </p:nvSpPr>
        <p:spPr>
          <a:xfrm>
            <a:off x="145142" y="-11042"/>
            <a:ext cx="11208657" cy="1325563"/>
          </a:xfrm>
        </p:spPr>
        <p:txBody>
          <a:bodyPr/>
          <a:lstStyle/>
          <a:p>
            <a:r>
              <a:rPr lang="en-GB" b="1" dirty="0"/>
              <a:t>PowerApps Documentation</a:t>
            </a:r>
            <a:endParaRPr lang="en-GB" dirty="0"/>
          </a:p>
        </p:txBody>
      </p:sp>
      <p:pic>
        <p:nvPicPr>
          <p:cNvPr id="6" name="Picture 5">
            <a:hlinkClick r:id="rId3"/>
            <a:extLst>
              <a:ext uri="{FF2B5EF4-FFF2-40B4-BE49-F238E27FC236}">
                <a16:creationId xmlns:a16="http://schemas.microsoft.com/office/drawing/2014/main" id="{1E283BC8-F4F9-496D-A926-8B3755B295C5}"/>
              </a:ext>
            </a:extLst>
          </p:cNvPr>
          <p:cNvPicPr>
            <a:picLocks noChangeAspect="1"/>
          </p:cNvPicPr>
          <p:nvPr/>
        </p:nvPicPr>
        <p:blipFill>
          <a:blip r:embed="rId4"/>
          <a:stretch>
            <a:fillRect/>
          </a:stretch>
        </p:blipFill>
        <p:spPr>
          <a:xfrm>
            <a:off x="0" y="1314521"/>
            <a:ext cx="12192000" cy="5543479"/>
          </a:xfrm>
          <a:prstGeom prst="rect">
            <a:avLst/>
          </a:prstGeom>
        </p:spPr>
      </p:pic>
    </p:spTree>
    <p:extLst>
      <p:ext uri="{BB962C8B-B14F-4D97-AF65-F5344CB8AC3E}">
        <p14:creationId xmlns:p14="http://schemas.microsoft.com/office/powerpoint/2010/main" val="260769114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60FDB3-F9CC-425F-93DF-58CF8C52E080}"/>
              </a:ext>
            </a:extLst>
          </p:cNvPr>
          <p:cNvSpPr>
            <a:spLocks noGrp="1"/>
          </p:cNvSpPr>
          <p:nvPr>
            <p:ph type="title"/>
          </p:nvPr>
        </p:nvSpPr>
        <p:spPr/>
        <p:txBody>
          <a:bodyPr/>
          <a:lstStyle/>
          <a:p>
            <a:r>
              <a:rPr lang="en-US" dirty="0"/>
              <a:t>aka.ms/</a:t>
            </a:r>
            <a:r>
              <a:rPr lang="en-US" dirty="0" err="1"/>
              <a:t>PowerAppsCommunity</a:t>
            </a:r>
            <a:endParaRPr lang="en-US" dirty="0"/>
          </a:p>
        </p:txBody>
      </p:sp>
      <p:pic>
        <p:nvPicPr>
          <p:cNvPr id="3" name="Picture 2">
            <a:extLst>
              <a:ext uri="{FF2B5EF4-FFF2-40B4-BE49-F238E27FC236}">
                <a16:creationId xmlns:a16="http://schemas.microsoft.com/office/drawing/2014/main" id="{25CE72DA-BB88-4B29-A5AD-0FE2F0D3FBD1}"/>
              </a:ext>
            </a:extLst>
          </p:cNvPr>
          <p:cNvPicPr>
            <a:picLocks noChangeAspect="1"/>
          </p:cNvPicPr>
          <p:nvPr/>
        </p:nvPicPr>
        <p:blipFill>
          <a:blip r:embed="rId2"/>
          <a:stretch>
            <a:fillRect/>
          </a:stretch>
        </p:blipFill>
        <p:spPr>
          <a:xfrm>
            <a:off x="1769744" y="1379710"/>
            <a:ext cx="8652511" cy="511316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90986421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C6F8A98-5AF2-40DF-9592-BCACBE591E74}"/>
              </a:ext>
            </a:extLst>
          </p:cNvPr>
          <p:cNvPicPr>
            <a:picLocks noChangeAspect="1"/>
          </p:cNvPicPr>
          <p:nvPr/>
        </p:nvPicPr>
        <p:blipFill>
          <a:blip r:embed="rId2"/>
          <a:stretch>
            <a:fillRect/>
          </a:stretch>
        </p:blipFill>
        <p:spPr>
          <a:xfrm>
            <a:off x="380504" y="428625"/>
            <a:ext cx="11430991" cy="6431837"/>
          </a:xfrm>
          <a:prstGeom prst="rect">
            <a:avLst/>
          </a:prstGeom>
        </p:spPr>
      </p:pic>
      <p:pic>
        <p:nvPicPr>
          <p:cNvPr id="5" name="Picture 4">
            <a:extLst>
              <a:ext uri="{FF2B5EF4-FFF2-40B4-BE49-F238E27FC236}">
                <a16:creationId xmlns:a16="http://schemas.microsoft.com/office/drawing/2014/main" id="{CF9DF8D0-13D9-42B2-8E65-A5E1EF406C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00" y="428625"/>
            <a:ext cx="11430000" cy="6429375"/>
          </a:xfrm>
          <a:prstGeom prst="rect">
            <a:avLst/>
          </a:prstGeom>
        </p:spPr>
      </p:pic>
      <p:sp>
        <p:nvSpPr>
          <p:cNvPr id="3" name="Rectangle 2">
            <a:extLst>
              <a:ext uri="{FF2B5EF4-FFF2-40B4-BE49-F238E27FC236}">
                <a16:creationId xmlns:a16="http://schemas.microsoft.com/office/drawing/2014/main" id="{B1ECB55C-21C2-4EBD-A367-10DB6D0C3FD1}"/>
              </a:ext>
            </a:extLst>
          </p:cNvPr>
          <p:cNvSpPr/>
          <p:nvPr/>
        </p:nvSpPr>
        <p:spPr>
          <a:xfrm>
            <a:off x="0" y="5319117"/>
            <a:ext cx="12192000" cy="1538883"/>
          </a:xfrm>
          <a:prstGeom prst="rect">
            <a:avLst/>
          </a:prstGeom>
          <a:solidFill>
            <a:srgbClr val="742774"/>
          </a:solidFill>
        </p:spPr>
        <p:txBody>
          <a:bodyPr wrap="square" tIns="365760" bIns="548640" anchor="ctr">
            <a:spAutoFit/>
          </a:bodyPr>
          <a:lstStyle/>
          <a:p>
            <a:pPr algn="ctr"/>
            <a:r>
              <a:rPr lang="en-US" sz="4000" b="1" u="sng" dirty="0">
                <a:solidFill>
                  <a:schemeClr val="bg1"/>
                </a:solidFill>
                <a:hlinkClick r:id="rId4">
                  <a:extLst>
                    <a:ext uri="{A12FA001-AC4F-418D-AE19-62706E023703}">
                      <ahyp:hlinkClr xmlns:ahyp="http://schemas.microsoft.com/office/drawing/2018/hyperlinkcolor" val="tx"/>
                    </a:ext>
                  </a:extLst>
                </a:hlinkClick>
              </a:rPr>
              <a:t>https://aka.ms/PowerPlatformResources</a:t>
            </a:r>
            <a:endParaRPr lang="en-US" sz="4000" b="1" dirty="0">
              <a:solidFill>
                <a:schemeClr val="bg1"/>
              </a:solidFill>
            </a:endParaRPr>
          </a:p>
        </p:txBody>
      </p:sp>
    </p:spTree>
    <p:extLst>
      <p:ext uri="{BB962C8B-B14F-4D97-AF65-F5344CB8AC3E}">
        <p14:creationId xmlns:p14="http://schemas.microsoft.com/office/powerpoint/2010/main" val="3183432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250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FFA81CB-CA93-47FC-9745-F939914FF063}"/>
              </a:ext>
            </a:extLst>
          </p:cNvPr>
          <p:cNvSpPr>
            <a:spLocks noGrp="1"/>
          </p:cNvSpPr>
          <p:nvPr>
            <p:ph type="title"/>
          </p:nvPr>
        </p:nvSpPr>
        <p:spPr/>
        <p:txBody>
          <a:bodyPr/>
          <a:lstStyle/>
          <a:p>
            <a:r>
              <a:rPr lang="en-GB" dirty="0"/>
              <a:t>References</a:t>
            </a:r>
          </a:p>
        </p:txBody>
      </p:sp>
      <p:sp>
        <p:nvSpPr>
          <p:cNvPr id="5" name="Content Placeholder 4">
            <a:extLst>
              <a:ext uri="{FF2B5EF4-FFF2-40B4-BE49-F238E27FC236}">
                <a16:creationId xmlns:a16="http://schemas.microsoft.com/office/drawing/2014/main" id="{FC726BED-F8E4-412B-905E-EBBC6F02292B}"/>
              </a:ext>
            </a:extLst>
          </p:cNvPr>
          <p:cNvSpPr>
            <a:spLocks noGrp="1"/>
          </p:cNvSpPr>
          <p:nvPr>
            <p:ph idx="1"/>
          </p:nvPr>
        </p:nvSpPr>
        <p:spPr/>
        <p:txBody>
          <a:bodyPr>
            <a:normAutofit fontScale="92500" lnSpcReduction="20000"/>
          </a:bodyPr>
          <a:lstStyle/>
          <a:p>
            <a:r>
              <a:rPr lang="en-GB" dirty="0">
                <a:hlinkClick r:id="rId2"/>
              </a:rPr>
              <a:t>https://docs.microsoft.com/en-us/connectors/custom-connectors/define-blank</a:t>
            </a:r>
            <a:r>
              <a:rPr lang="en-GB" dirty="0"/>
              <a:t> </a:t>
            </a:r>
          </a:p>
          <a:p>
            <a:r>
              <a:rPr lang="en-GB" dirty="0">
                <a:hlinkClick r:id="rId3"/>
              </a:rPr>
              <a:t>http://toddbaginski.com/blog/powerapps-coding-guidelines/</a:t>
            </a:r>
            <a:endParaRPr lang="en-GB" dirty="0"/>
          </a:p>
          <a:p>
            <a:r>
              <a:rPr lang="en-GB" dirty="0">
                <a:hlinkClick r:id="rId4"/>
              </a:rPr>
              <a:t>https://docs.microsoft.com/en-us/powerapps/maker/canvas-apps/working-with-variables</a:t>
            </a:r>
            <a:endParaRPr lang="en-GB" dirty="0"/>
          </a:p>
          <a:p>
            <a:endParaRPr lang="en-GB" dirty="0">
              <a:hlinkClick r:id="rId5"/>
            </a:endParaRPr>
          </a:p>
          <a:p>
            <a:r>
              <a:rPr lang="en-GB" dirty="0">
                <a:hlinkClick r:id="rId5"/>
              </a:rPr>
              <a:t>https://docs.microsoft.com/en-us/powerapps/maker/canvas-apps/formula-reference</a:t>
            </a:r>
            <a:r>
              <a:rPr lang="en-GB" dirty="0"/>
              <a:t> </a:t>
            </a:r>
          </a:p>
          <a:p>
            <a:endParaRPr lang="en-GB" dirty="0"/>
          </a:p>
          <a:p>
            <a:r>
              <a:rPr lang="en-GB" dirty="0">
                <a:hlinkClick r:id="rId6"/>
              </a:rPr>
              <a:t>https://docs.microsoft.com/en-us/powerapps/maker/canvas-apps/create-update-collection</a:t>
            </a:r>
            <a:endParaRPr lang="en-GB" dirty="0"/>
          </a:p>
          <a:p>
            <a:r>
              <a:rPr lang="en-GB" dirty="0"/>
              <a:t> </a:t>
            </a:r>
          </a:p>
        </p:txBody>
      </p:sp>
    </p:spTree>
    <p:extLst>
      <p:ext uri="{BB962C8B-B14F-4D97-AF65-F5344CB8AC3E}">
        <p14:creationId xmlns:p14="http://schemas.microsoft.com/office/powerpoint/2010/main" val="36924744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96067977"/>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BE3F8AF-D2BD-42D2-9DFD-1C60297A8357}"/>
              </a:ext>
            </a:extLst>
          </p:cNvPr>
          <p:cNvSpPr>
            <a:spLocks noGrp="1"/>
          </p:cNvSpPr>
          <p:nvPr>
            <p:ph type="title"/>
          </p:nvPr>
        </p:nvSpPr>
        <p:spPr/>
        <p:txBody>
          <a:bodyPr/>
          <a:lstStyle/>
          <a:p>
            <a:r>
              <a:rPr lang="en-GB" dirty="0">
                <a:solidFill>
                  <a:schemeClr val="accent1"/>
                </a:solidFill>
              </a:rPr>
              <a:t>What is PowerApps?</a:t>
            </a:r>
          </a:p>
        </p:txBody>
      </p:sp>
      <p:sp>
        <p:nvSpPr>
          <p:cNvPr id="5" name="Content Placeholder 4">
            <a:extLst>
              <a:ext uri="{FF2B5EF4-FFF2-40B4-BE49-F238E27FC236}">
                <a16:creationId xmlns:a16="http://schemas.microsoft.com/office/drawing/2014/main" id="{EC6BBACD-5186-44F4-9B8A-5B9FF81B71DD}"/>
              </a:ext>
            </a:extLst>
          </p:cNvPr>
          <p:cNvSpPr>
            <a:spLocks noGrp="1"/>
          </p:cNvSpPr>
          <p:nvPr>
            <p:ph idx="1"/>
          </p:nvPr>
        </p:nvSpPr>
        <p:spPr/>
        <p:txBody>
          <a:bodyPr>
            <a:normAutofit fontScale="92500" lnSpcReduction="10000"/>
          </a:bodyPr>
          <a:lstStyle/>
          <a:p>
            <a:pPr marL="0" indent="0" algn="just">
              <a:lnSpc>
                <a:spcPct val="150000"/>
              </a:lnSpc>
              <a:buNone/>
            </a:pPr>
            <a:r>
              <a:rPr lang="en-US" sz="2000" dirty="0"/>
              <a:t>Microsoft PowerApps is a new platform to create line of business mobile applications that can be built in minutes without the need of writing code (also known as No code/Low-Code platform) or worrying about all the complexity involved in writing cross platform applications that support iOS, Android, Windows Phone, Windows and the web. PowerApps allows you to easily build applications that connect to several data sources, including SQL databases, SharePoint lists, Excel Spreadsheets, Office 365, Dynamics CRM, OneDrive, Dropbox, Google Drive, Trello, Facebook, Twitter, Wunderlist, and more. But more importantly it includes a new secure business database called the Microsoft Common Data Model.</a:t>
            </a:r>
          </a:p>
          <a:p>
            <a:pPr marL="0" indent="0" algn="just">
              <a:lnSpc>
                <a:spcPct val="150000"/>
              </a:lnSpc>
              <a:buNone/>
            </a:pPr>
            <a:r>
              <a:rPr lang="en-US" sz="2000" dirty="0"/>
              <a:t>PowerApps provides a very powerful and yet simple experience that allows you to build applications with rich mobile capabilities such as access to Camera, GPS, etc. while providing a modeling experience as simple as Microsoft PowerPoint and providing a familiar way to express logic like Microsoft Excel.</a:t>
            </a:r>
          </a:p>
          <a:p>
            <a:pPr marL="0" indent="0" algn="just">
              <a:lnSpc>
                <a:spcPct val="150000"/>
              </a:lnSpc>
              <a:buNone/>
            </a:pPr>
            <a:endParaRPr lang="en-GB" sz="2000" dirty="0"/>
          </a:p>
        </p:txBody>
      </p:sp>
    </p:spTree>
    <p:extLst>
      <p:ext uri="{BB962C8B-B14F-4D97-AF65-F5344CB8AC3E}">
        <p14:creationId xmlns:p14="http://schemas.microsoft.com/office/powerpoint/2010/main" val="29989166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619D57-4218-4865-80C7-31C788E28EC3}"/>
              </a:ext>
            </a:extLst>
          </p:cNvPr>
          <p:cNvSpPr>
            <a:spLocks noGrp="1"/>
          </p:cNvSpPr>
          <p:nvPr>
            <p:ph type="title"/>
          </p:nvPr>
        </p:nvSpPr>
        <p:spPr/>
        <p:txBody>
          <a:bodyPr/>
          <a:lstStyle/>
          <a:p>
            <a:r>
              <a:rPr lang="en-US" dirty="0"/>
              <a:t>Line of business mobile applications</a:t>
            </a:r>
            <a:endParaRPr lang="en-GB" dirty="0"/>
          </a:p>
        </p:txBody>
      </p:sp>
      <p:sp>
        <p:nvSpPr>
          <p:cNvPr id="5" name="Content Placeholder 4">
            <a:extLst>
              <a:ext uri="{FF2B5EF4-FFF2-40B4-BE49-F238E27FC236}">
                <a16:creationId xmlns:a16="http://schemas.microsoft.com/office/drawing/2014/main" id="{9D84B351-344D-417E-AED3-AC18DF74D8FB}"/>
              </a:ext>
            </a:extLst>
          </p:cNvPr>
          <p:cNvSpPr>
            <a:spLocks noGrp="1"/>
          </p:cNvSpPr>
          <p:nvPr>
            <p:ph idx="1"/>
          </p:nvPr>
        </p:nvSpPr>
        <p:spPr/>
        <p:txBody>
          <a:bodyPr>
            <a:normAutofit fontScale="62500" lnSpcReduction="20000"/>
          </a:bodyPr>
          <a:lstStyle/>
          <a:p>
            <a:pPr marL="0" indent="0" algn="just">
              <a:lnSpc>
                <a:spcPct val="130000"/>
              </a:lnSpc>
              <a:buNone/>
            </a:pPr>
            <a:r>
              <a:rPr lang="en-US" dirty="0"/>
              <a:t>As mobile technology continues to evolve and improve, mobile devices have taken over every interaction in the consumer/personal space where mobile applications exist to help us in every aspect of our lives - from social networks, photo sharing, interactive media, news, smart home tools and many more - almost everything we need can be found in your favorite mobile device application store. However, on the enterprise/professional space this has not yet been the case and the modern workforce struggles daily to gain access to most of their internal LOB applications running on legacy systems that are hard to expose to mobile devices, from expense reports, invoice management, absence reporting, sales tools, time tracking and many  more are examples of key data that historically has only been accessible in the internal network through intranet applications. Numerous research studies have shown that there is a huge interest by companies to empower their employees and mobilize these applications and their data for them, however, the cost and complexity of building mobile applications (not to mention supporting multiple devices and platforms) has been getting on the way of internal IT teams on scaling and keeping up with the large number of applications</a:t>
            </a:r>
            <a:endParaRPr lang="en-GB" dirty="0"/>
          </a:p>
        </p:txBody>
      </p:sp>
    </p:spTree>
    <p:extLst>
      <p:ext uri="{BB962C8B-B14F-4D97-AF65-F5344CB8AC3E}">
        <p14:creationId xmlns:p14="http://schemas.microsoft.com/office/powerpoint/2010/main" val="1906019943"/>
      </p:ext>
    </p:extLst>
  </p:cSld>
  <p:clrMapOvr>
    <a:masterClrMapping/>
  </p:clrMapOvr>
</p:sld>
</file>

<file path=ppt/theme/theme1.xml><?xml version="1.0" encoding="utf-8"?>
<a:theme xmlns:a="http://schemas.openxmlformats.org/drawingml/2006/main" name="Office Theme">
  <a:themeElements>
    <a:clrScheme name="Custom 1">
      <a:dk1>
        <a:srgbClr val="4C5A67"/>
      </a:dk1>
      <a:lt1>
        <a:sysClr val="window" lastClr="FFFFFF"/>
      </a:lt1>
      <a:dk2>
        <a:srgbClr val="4C5A67"/>
      </a:dk2>
      <a:lt2>
        <a:srgbClr val="DDDDDD"/>
      </a:lt2>
      <a:accent1>
        <a:srgbClr val="418AB3"/>
      </a:accent1>
      <a:accent2>
        <a:srgbClr val="A6B727"/>
      </a:accent2>
      <a:accent3>
        <a:srgbClr val="F69200"/>
      </a:accent3>
      <a:accent4>
        <a:srgbClr val="838383"/>
      </a:accent4>
      <a:accent5>
        <a:srgbClr val="FEC306"/>
      </a:accent5>
      <a:accent6>
        <a:srgbClr val="DF5327"/>
      </a:accent6>
      <a:hlink>
        <a:srgbClr val="F59E00"/>
      </a:hlink>
      <a:folHlink>
        <a:srgbClr val="B2B2B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2_5-50002_Ignite_Breakout_Template">
  <a:themeElements>
    <a:clrScheme name="Ignite 2016">
      <a:dk1>
        <a:srgbClr val="505050"/>
      </a:dk1>
      <a:lt1>
        <a:srgbClr val="FFFFFF"/>
      </a:lt1>
      <a:dk2>
        <a:srgbClr val="D83B01"/>
      </a:dk2>
      <a:lt2>
        <a:srgbClr val="F8F8F8"/>
      </a:lt2>
      <a:accent1>
        <a:srgbClr val="D83B01"/>
      </a:accent1>
      <a:accent2>
        <a:srgbClr val="0078D7"/>
      </a:accent2>
      <a:accent3>
        <a:srgbClr val="505050"/>
      </a:accent3>
      <a:accent4>
        <a:srgbClr val="D2D2D2"/>
      </a:accent4>
      <a:accent5>
        <a:srgbClr val="FFB900"/>
      </a:accent5>
      <a:accent6>
        <a:srgbClr val="FF8C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6_16x9_Template.potx" id="{CBE293B4-E8CE-4773-8118-C9AFF2860326}" vid="{2919AEDD-0101-441B-B6AF-1CDAE3B8CD78}"/>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1109</TotalTime>
  <Words>3876</Words>
  <Application>Microsoft Office PowerPoint</Application>
  <PresentationFormat>Widescreen</PresentationFormat>
  <Paragraphs>601</Paragraphs>
  <Slides>75</Slides>
  <Notes>35</Notes>
  <HiddenSlides>2</HiddenSlides>
  <MMClips>0</MMClips>
  <ScaleCrop>false</ScaleCrop>
  <HeadingPairs>
    <vt:vector size="6" baseType="variant">
      <vt:variant>
        <vt:lpstr>Fonts Used</vt:lpstr>
      </vt:variant>
      <vt:variant>
        <vt:i4>12</vt:i4>
      </vt:variant>
      <vt:variant>
        <vt:lpstr>Theme</vt:lpstr>
      </vt:variant>
      <vt:variant>
        <vt:i4>3</vt:i4>
      </vt:variant>
      <vt:variant>
        <vt:lpstr>Slide Titles</vt:lpstr>
      </vt:variant>
      <vt:variant>
        <vt:i4>75</vt:i4>
      </vt:variant>
    </vt:vector>
  </HeadingPairs>
  <TitlesOfParts>
    <vt:vector size="90" baseType="lpstr">
      <vt:lpstr>Arial</vt:lpstr>
      <vt:lpstr>Calibri</vt:lpstr>
      <vt:lpstr>Calibri Light</vt:lpstr>
      <vt:lpstr>Consolas</vt:lpstr>
      <vt:lpstr>Open Sans Light</vt:lpstr>
      <vt:lpstr>Segoe UI</vt:lpstr>
      <vt:lpstr>Segoe UI Light</vt:lpstr>
      <vt:lpstr>Segoe UI Semibold</vt:lpstr>
      <vt:lpstr>Segoe UI Semilight</vt:lpstr>
      <vt:lpstr>Tahoma</vt:lpstr>
      <vt:lpstr>Times New Roman</vt:lpstr>
      <vt:lpstr>Wingdings</vt:lpstr>
      <vt:lpstr>Office Theme</vt:lpstr>
      <vt:lpstr>1_Office Theme</vt:lpstr>
      <vt:lpstr>2_5-50002_Ignite_Breakout_Template</vt:lpstr>
      <vt:lpstr>PowerPoint Presentation</vt:lpstr>
      <vt:lpstr>PowerPoint Presentation</vt:lpstr>
      <vt:lpstr>PowerPoint Presentation</vt:lpstr>
      <vt:lpstr>Why Power Platform?</vt:lpstr>
      <vt:lpstr>Introduction</vt:lpstr>
      <vt:lpstr>InfoPath</vt:lpstr>
      <vt:lpstr>InfoPath replacement?</vt:lpstr>
      <vt:lpstr>What is PowerApps?</vt:lpstr>
      <vt:lpstr>Line of business mobile applications</vt:lpstr>
      <vt:lpstr>Microsoft PowerApps</vt:lpstr>
      <vt:lpstr>Benefits of PowerApps</vt:lpstr>
      <vt:lpstr>What can I build with PowerApps?</vt:lpstr>
      <vt:lpstr>PowerApps for Office 365</vt:lpstr>
      <vt:lpstr>License Options and Costs</vt:lpstr>
      <vt:lpstr>PowerPoint Presentation</vt:lpstr>
      <vt:lpstr>PowerPoint Presentation</vt:lpstr>
      <vt:lpstr>License Options and Costs for external Users</vt:lpstr>
      <vt:lpstr>High-level architecture</vt:lpstr>
      <vt:lpstr>PowerPoint Presentation</vt:lpstr>
      <vt:lpstr>Setup Environment</vt:lpstr>
      <vt:lpstr>Main components of PowerApps</vt:lpstr>
      <vt:lpstr>Creating PowerApps from a Data Source  Create a First PowerApps using Excel Sheet</vt:lpstr>
      <vt:lpstr>Canvas App vs Model-Driven Apps</vt:lpstr>
      <vt:lpstr>PowerPoint Presentation</vt:lpstr>
      <vt:lpstr>Canvas Apps help business-power-users to create and  use custom business apps across platforms using Excel and PowerPoint skills</vt:lpstr>
      <vt:lpstr>EASY AUTHORING</vt:lpstr>
      <vt:lpstr>CLOUD AND ON-PREMISES CONNECTIVITY</vt:lpstr>
      <vt:lpstr>CROSS-PLATFORM</vt:lpstr>
      <vt:lpstr>ENTERPRISE-GRADE MANAGEMENT AND CONTROL</vt:lpstr>
      <vt:lpstr>AMPLIFY PROFESSIONAL DEVELOPER PRODUCTIVITY</vt:lpstr>
      <vt:lpstr>POWERAPPS MAKER PORTAL [HTTPS://WEB.POWERAPPS.COM/]</vt:lpstr>
      <vt:lpstr>POWERAPPS STUDIO FOR THE WEB [HTTPS://CREATE.POWERAPPS.COM/]</vt:lpstr>
      <vt:lpstr>POWERAPPS STUDIO PARTS</vt:lpstr>
      <vt:lpstr>Data Sources and connections</vt:lpstr>
      <vt:lpstr>Data Sources…</vt:lpstr>
      <vt:lpstr>Environments</vt:lpstr>
      <vt:lpstr>Demo &amp; Hands-on</vt:lpstr>
      <vt:lpstr>Creating PowerApps </vt:lpstr>
      <vt:lpstr>Creating PowerApps from a Data Source  Create a PowerApps using SharePoint</vt:lpstr>
      <vt:lpstr>Creating PowerApps from Blank</vt:lpstr>
      <vt:lpstr>Branding and Media</vt:lpstr>
      <vt:lpstr>GALLERY</vt:lpstr>
      <vt:lpstr>Demo &amp; Hands-on</vt:lpstr>
      <vt:lpstr>PowerApps Controls</vt:lpstr>
      <vt:lpstr>Demo &amp; Hands-on</vt:lpstr>
      <vt:lpstr>Formulas, Variables &amp; Collections</vt:lpstr>
      <vt:lpstr>Variables</vt:lpstr>
      <vt:lpstr>Variables…</vt:lpstr>
      <vt:lpstr>Collection</vt:lpstr>
      <vt:lpstr>Collection Example 1</vt:lpstr>
      <vt:lpstr>Collection Example 2</vt:lpstr>
      <vt:lpstr>Patch, Defaults, Update If</vt:lpstr>
      <vt:lpstr>Connectors</vt:lpstr>
      <vt:lpstr>PowerPoint Presentation</vt:lpstr>
      <vt:lpstr>Why build a connector?</vt:lpstr>
      <vt:lpstr>Building a Custom Connector</vt:lpstr>
      <vt:lpstr>Building a Custom Connector</vt:lpstr>
      <vt:lpstr>Custom connector architecture</vt:lpstr>
      <vt:lpstr>Using your own Web API</vt:lpstr>
      <vt:lpstr>Securing your Web API</vt:lpstr>
      <vt:lpstr>Connectors Demo</vt:lpstr>
      <vt:lpstr>Custom Connector Resources</vt:lpstr>
      <vt:lpstr>Demo &amp; Hands-on</vt:lpstr>
      <vt:lpstr>PowerPoint Presentation</vt:lpstr>
      <vt:lpstr>Data model design</vt:lpstr>
      <vt:lpstr>PowerPoint Presentation</vt:lpstr>
      <vt:lpstr>Demo &amp; Hands-on</vt:lpstr>
      <vt:lpstr>Use case</vt:lpstr>
      <vt:lpstr>For Developers: Extending PowerApps and Flow</vt:lpstr>
      <vt:lpstr>Warning</vt:lpstr>
      <vt:lpstr>PowerApps Documentation</vt:lpstr>
      <vt:lpstr>aka.ms/PowerAppsCommunity</vt:lpstr>
      <vt:lpstr>PowerPoint Presentation</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Jenkins Nesamony Sundararaj</dc:creator>
  <cp:lastModifiedBy>Jenkins</cp:lastModifiedBy>
  <cp:revision>23</cp:revision>
  <dcterms:created xsi:type="dcterms:W3CDTF">2019-10-10T05:20:47Z</dcterms:created>
  <dcterms:modified xsi:type="dcterms:W3CDTF">2020-06-03T04:06:48Z</dcterms:modified>
</cp:coreProperties>
</file>